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77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5" r:id="rId3"/>
    <p:sldId id="266" r:id="rId4"/>
    <p:sldId id="267" r:id="rId5"/>
    <p:sldId id="268" r:id="rId6"/>
    <p:sldId id="284" r:id="rId7"/>
    <p:sldId id="274" r:id="rId8"/>
    <p:sldId id="279" r:id="rId9"/>
    <p:sldId id="276" r:id="rId10"/>
    <p:sldId id="271" r:id="rId11"/>
    <p:sldId id="270" r:id="rId12"/>
    <p:sldId id="282" r:id="rId13"/>
    <p:sldId id="283" r:id="rId14"/>
  </p:sldIdLst>
  <p:sldSz cx="9144000" cy="6858000" type="screen4x3"/>
  <p:notesSz cx="6742113" cy="9872663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00CC99"/>
    <a:srgbClr val="CC99FF"/>
    <a:srgbClr val="FFCCFF"/>
    <a:srgbClr val="969696"/>
    <a:srgbClr val="FF7C80"/>
    <a:srgbClr val="CCECFF"/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3740" autoAdjust="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19753" y="1"/>
            <a:ext cx="2922360" cy="4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56" y="1"/>
            <a:ext cx="2922359" cy="4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19753" y="9377174"/>
            <a:ext cx="2922360" cy="4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56" y="9377174"/>
            <a:ext cx="2922359" cy="4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F5797FC6-7C77-4C84-9EEF-AB9769E6CAC6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19753" y="1"/>
            <a:ext cx="2922360" cy="4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56" y="1"/>
            <a:ext cx="2922359" cy="4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75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989" y="4690201"/>
            <a:ext cx="5393690" cy="4441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19753" y="9377174"/>
            <a:ext cx="2922360" cy="4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56" y="9377174"/>
            <a:ext cx="2922359" cy="4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FF30A44C-11E5-4407-9E74-18020C3F04D4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3D086E-3FED-4A36-81B1-A69D5E8AEE05}" type="slidenum">
              <a:rPr lang="ar-SA"/>
              <a:pPr/>
              <a:t>1</a:t>
            </a:fld>
            <a:endParaRPr lang="en-U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2E0573-AA60-42DA-94AA-3E6E85B8F0F7}" type="slidenum">
              <a:rPr lang="ar-SA"/>
              <a:pPr/>
              <a:t>10</a:t>
            </a:fld>
            <a:endParaRPr lang="en-U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EE45E0-90B0-4829-BDDB-7F4433C4089E}" type="slidenum">
              <a:rPr lang="ar-SA"/>
              <a:pPr/>
              <a:t>11</a:t>
            </a:fld>
            <a:endParaRPr lang="en-U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EF1D0A-655E-4F1D-98F1-65F82E5F0F82}" type="slidenum">
              <a:rPr lang="ar-SA"/>
              <a:pPr/>
              <a:t>12</a:t>
            </a:fld>
            <a:endParaRPr lang="en-U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44475E-69D5-4D6F-B0D7-9C1185F60351}" type="slidenum">
              <a:rPr lang="ar-SA"/>
              <a:pPr/>
              <a:t>13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733EC6-1C7D-4FDB-930B-BD2E571C8DFE}" type="slidenum">
              <a:rPr lang="ar-SA"/>
              <a:pPr/>
              <a:t>2</a:t>
            </a:fld>
            <a:endParaRPr lang="en-U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74AF56-1C4D-4127-A088-9F9796BEFD92}" type="slidenum">
              <a:rPr lang="ar-SA"/>
              <a:pPr/>
              <a:t>3</a:t>
            </a:fld>
            <a:endParaRPr lang="en-U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FCC215-66C9-42F7-9536-ED49E682E76A}" type="slidenum">
              <a:rPr lang="ar-SA"/>
              <a:pPr/>
              <a:t>4</a:t>
            </a:fld>
            <a:endParaRPr 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BABFCD-34AE-4832-937D-0596229ABA26}" type="slidenum">
              <a:rPr lang="ar-SA"/>
              <a:pPr/>
              <a:t>5</a:t>
            </a:fld>
            <a:endParaRPr lang="en-U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60F2E9-3376-4582-8198-0A594871C4C6}" type="slidenum">
              <a:rPr lang="ar-SA"/>
              <a:pPr/>
              <a:t>6</a:t>
            </a:fld>
            <a:endParaRPr lang="en-U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04501E-CF46-4423-A98B-B34AFCDF3526}" type="slidenum">
              <a:rPr lang="ar-SA"/>
              <a:pPr/>
              <a:t>7</a:t>
            </a:fld>
            <a:endParaRPr lang="en-U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F84D15-128A-4E36-A6ED-04AC4BB075CD}" type="slidenum">
              <a:rPr lang="ar-SA"/>
              <a:pPr/>
              <a:t>8</a:t>
            </a:fld>
            <a:endParaRPr lang="en-US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8DA406-502E-4C2C-AB6C-4B5A79DF8F8B}" type="slidenum">
              <a:rPr lang="ar-SA"/>
              <a:pPr/>
              <a:t>9</a:t>
            </a:fld>
            <a:endParaRPr 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6638-9362-4408-9852-EFDC1F91EC88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AC64-B6D7-4121-BB45-FCAA7B138F88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A62-6FDF-4134-9FFE-24D3BBB4DC3D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1ACAA4F-80E4-417E-979F-BDFB18EBC2DA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E2626-E8C3-43E4-BA0A-34C974A89768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2EBFF-E2B8-49ED-9A7B-770DC87C2918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90347-807E-4E3E-BE1F-D0675B309452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C93B5-10F2-4BB2-9FD9-83119FF5B992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110AE-91FC-428A-A136-55D309F20665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84016-96C3-4AD9-9CFC-14F077FD03AA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994C1-0561-412A-8CD1-330A5E41ACFE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A81E87A-3678-4521-B3C1-BF1EAFCCC628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73E8DA7-1FCB-4B4B-89C2-5B3B2B7B8493}" type="slidenum">
              <a:rPr lang="ar-SA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914400"/>
            <a:ext cx="7772400" cy="2667000"/>
          </a:xfrm>
        </p:spPr>
        <p:txBody>
          <a:bodyPr/>
          <a:lstStyle/>
          <a:p>
            <a:pPr algn="r"/>
            <a:r>
              <a:rPr lang="ar-IQ" sz="2000" dirty="0" smtClean="0">
                <a:solidFill>
                  <a:schemeClr val="tx1"/>
                </a:solidFill>
              </a:rPr>
              <a:t>/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2060" name="Picture 12" descr="get-1-2009-kwgd3vgx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828800" cy="2266950"/>
          </a:xfrm>
          <a:prstGeom prst="rect">
            <a:avLst/>
          </a:prstGeom>
          <a:noFill/>
        </p:spPr>
      </p:pic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en-US" dirty="0" smtClean="0"/>
              <a:t>Lecture 1     </a:t>
            </a:r>
          </a:p>
          <a:p>
            <a:pPr algn="ctr"/>
            <a:r>
              <a:rPr lang="en-US" dirty="0" smtClean="0"/>
              <a:t>First Year</a:t>
            </a:r>
          </a:p>
          <a:p>
            <a:pPr algn="ctr"/>
            <a:r>
              <a:rPr lang="en-US" smtClean="0"/>
              <a:t>Department </a:t>
            </a:r>
            <a:r>
              <a:rPr lang="en-US" smtClean="0"/>
              <a:t>of  </a:t>
            </a:r>
            <a:r>
              <a:rPr lang="en-US" dirty="0" smtClean="0"/>
              <a:t>Hotel Management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Asst. Lect. </a:t>
            </a:r>
            <a:r>
              <a:rPr lang="en-US" dirty="0" err="1" smtClean="0"/>
              <a:t>Shaima</a:t>
            </a:r>
            <a:r>
              <a:rPr lang="en-US" dirty="0" smtClean="0"/>
              <a:t> </a:t>
            </a:r>
            <a:r>
              <a:rPr lang="en-US" dirty="0" err="1" smtClean="0"/>
              <a:t>Nima</a:t>
            </a:r>
            <a:r>
              <a:rPr lang="en-US" dirty="0" smtClean="0"/>
              <a:t> Mohammad</a:t>
            </a:r>
            <a:endParaRPr lang="ar-IQ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200400" y="228600"/>
            <a:ext cx="4038600" cy="1143000"/>
          </a:xfrm>
        </p:spPr>
        <p:txBody>
          <a:bodyPr/>
          <a:lstStyle/>
          <a:p>
            <a:pPr algn="r"/>
            <a:r>
              <a:rPr lang="ar-IQ" dirty="0"/>
              <a:t>-</a:t>
            </a:r>
            <a:endParaRPr 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US" sz="1800" b="1" dirty="0" smtClean="0"/>
              <a:t>                                                             Lecture 6</a:t>
            </a:r>
          </a:p>
          <a:p>
            <a:pPr>
              <a:lnSpc>
                <a:spcPct val="80000"/>
              </a:lnSpc>
              <a:buNone/>
            </a:pPr>
            <a:endParaRPr lang="en-US" sz="1800" b="1" dirty="0" smtClean="0"/>
          </a:p>
          <a:p>
            <a:pPr>
              <a:lnSpc>
                <a:spcPct val="80000"/>
              </a:lnSpc>
              <a:buNone/>
            </a:pPr>
            <a:r>
              <a:rPr lang="en-US" sz="1800" b="1" dirty="0" smtClean="0"/>
              <a:t>                                                    Past Continuous </a:t>
            </a:r>
          </a:p>
          <a:p>
            <a:pPr>
              <a:lnSpc>
                <a:spcPct val="80000"/>
              </a:lnSpc>
              <a:buNone/>
            </a:pPr>
            <a:endParaRPr lang="en-US" sz="1800" b="1" dirty="0" smtClean="0"/>
          </a:p>
          <a:p>
            <a:pPr>
              <a:lnSpc>
                <a:spcPct val="80000"/>
              </a:lnSpc>
              <a:buNone/>
            </a:pPr>
            <a:endParaRPr lang="en-US" sz="1800" b="1" dirty="0" smtClean="0"/>
          </a:p>
          <a:p>
            <a:pPr>
              <a:lnSpc>
                <a:spcPct val="80000"/>
              </a:lnSpc>
              <a:buNone/>
            </a:pPr>
            <a:r>
              <a:rPr lang="en-US" sz="1800" b="1" dirty="0" smtClean="0"/>
              <a:t>                           Uses of Past Continuous with examples</a:t>
            </a:r>
            <a:endParaRPr lang="ar-IQ" sz="1800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9D8D375-2889-4681-83B9-745C4C90F04D}" type="slidenum">
              <a:rPr lang="ar-SA"/>
              <a:pPr/>
              <a:t>10</a:t>
            </a:fld>
            <a:endParaRPr lang="en-US"/>
          </a:p>
        </p:txBody>
      </p:sp>
      <p:pic>
        <p:nvPicPr>
          <p:cNvPr id="20486" name="Picture 6" descr="20081125_065746_2006-10-03_163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0"/>
            <a:ext cx="3752850" cy="1647825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895600" y="228600"/>
            <a:ext cx="434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981200"/>
            <a:ext cx="7315200" cy="3810000"/>
          </a:xfrm>
        </p:spPr>
        <p:txBody>
          <a:bodyPr>
            <a:normAutofit fontScale="90000"/>
          </a:bodyPr>
          <a:lstStyle/>
          <a:p>
            <a:pPr algn="r"/>
            <a:r>
              <a:rPr lang="ar-IQ" sz="1400" b="1" dirty="0" smtClean="0"/>
              <a:t/>
            </a:r>
            <a:br>
              <a:rPr lang="ar-IQ" sz="1400" b="1" dirty="0" smtClean="0"/>
            </a:br>
            <a:r>
              <a:rPr lang="ar-IQ" sz="1400" b="1" dirty="0" smtClean="0"/>
              <a:t/>
            </a:r>
            <a:br>
              <a:rPr lang="ar-IQ" sz="1400" b="1" dirty="0" smtClean="0"/>
            </a:br>
            <a:r>
              <a:rPr lang="ar-IQ" sz="1400" b="1" dirty="0" smtClean="0"/>
              <a:t/>
            </a:r>
            <a:br>
              <a:rPr lang="ar-IQ" sz="1400" b="1" dirty="0" smtClean="0"/>
            </a:br>
            <a:r>
              <a:rPr lang="ar-IQ" sz="1400" b="1" dirty="0" smtClean="0"/>
              <a:t/>
            </a:r>
            <a:br>
              <a:rPr lang="ar-IQ" sz="1400" b="1" dirty="0" smtClean="0"/>
            </a:br>
            <a:r>
              <a:rPr lang="ar-IQ" sz="2800" b="1" dirty="0" smtClean="0"/>
              <a:t/>
            </a:r>
            <a:br>
              <a:rPr lang="ar-IQ" sz="2800" b="1" dirty="0" smtClean="0"/>
            </a:br>
            <a:r>
              <a:rPr lang="ar-IQ" sz="2800" b="1" dirty="0" smtClean="0"/>
              <a:t/>
            </a:r>
            <a:br>
              <a:rPr lang="ar-IQ" sz="2800" b="1" dirty="0" smtClean="0"/>
            </a:br>
            <a:r>
              <a:rPr lang="ar-IQ" sz="2800" b="1" dirty="0" smtClean="0"/>
              <a:t/>
            </a:r>
            <a:br>
              <a:rPr lang="ar-IQ" sz="2800" b="1" dirty="0" smtClean="0"/>
            </a:br>
            <a:r>
              <a:rPr lang="ar-IQ" sz="2800" b="1" dirty="0" smtClean="0"/>
              <a:t/>
            </a:r>
            <a:br>
              <a:rPr lang="ar-IQ" sz="2800" b="1" dirty="0" smtClean="0"/>
            </a:br>
            <a:r>
              <a:rPr lang="ar-IQ" sz="2800" b="1" dirty="0" smtClean="0"/>
              <a:t/>
            </a:r>
            <a:br>
              <a:rPr lang="ar-IQ" sz="2800" b="1" dirty="0" smtClean="0"/>
            </a:br>
            <a:r>
              <a:rPr lang="ar-IQ" sz="2800" b="1" dirty="0" smtClean="0"/>
              <a:t/>
            </a:r>
            <a:br>
              <a:rPr lang="ar-IQ" sz="2800" b="1" dirty="0" smtClean="0"/>
            </a:br>
            <a:r>
              <a:rPr lang="ar-IQ" sz="2800" b="1" dirty="0" smtClean="0"/>
              <a:t/>
            </a:r>
            <a:br>
              <a:rPr lang="ar-IQ" sz="2800" b="1" dirty="0" smtClean="0"/>
            </a:br>
            <a:r>
              <a:rPr lang="ar-IQ" sz="2800" b="1" dirty="0" smtClean="0"/>
              <a:t/>
            </a:r>
            <a:br>
              <a:rPr lang="ar-IQ" sz="2800" b="1" dirty="0" smtClean="0"/>
            </a:br>
            <a:r>
              <a:rPr lang="ar-IQ" sz="2800" b="1" dirty="0" smtClean="0"/>
              <a:t/>
            </a:r>
            <a:br>
              <a:rPr lang="ar-IQ" sz="2800" b="1" dirty="0" smtClean="0"/>
            </a:br>
            <a:r>
              <a:rPr lang="ar-IQ" sz="2400" b="1" dirty="0" smtClean="0"/>
              <a:t/>
            </a:r>
            <a:br>
              <a:rPr lang="ar-IQ" sz="2400" b="1" dirty="0" smtClean="0"/>
            </a:br>
            <a:r>
              <a:rPr lang="ar-IQ" sz="2400" b="1" dirty="0" smtClean="0"/>
              <a:t/>
            </a:r>
            <a:br>
              <a:rPr lang="ar-IQ" sz="2400" b="1" dirty="0" smtClean="0"/>
            </a:br>
            <a:r>
              <a:rPr lang="ar-IQ" sz="2400" b="1" dirty="0" smtClean="0"/>
              <a:t/>
            </a:r>
            <a:br>
              <a:rPr lang="ar-IQ" sz="2400" b="1" dirty="0" smtClean="0"/>
            </a:br>
            <a:r>
              <a:rPr lang="ar-IQ" sz="1400" b="1" dirty="0" smtClean="0"/>
              <a:t/>
            </a:r>
            <a:br>
              <a:rPr lang="ar-IQ" sz="1400" b="1" dirty="0" smtClean="0"/>
            </a:br>
            <a:r>
              <a:rPr lang="ar-IQ" sz="1400" b="1" dirty="0" smtClean="0"/>
              <a:t/>
            </a:r>
            <a:br>
              <a:rPr lang="ar-IQ" sz="1400" b="1" dirty="0" smtClean="0"/>
            </a:br>
            <a:endParaRPr lang="en-US" sz="1400" b="1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228600"/>
            <a:ext cx="8229600" cy="57912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endParaRPr lang="ar-IQ" sz="18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US" sz="1800" b="1" dirty="0" smtClean="0"/>
              <a:t>                                                           Lecture 7</a:t>
            </a:r>
          </a:p>
          <a:p>
            <a:pPr>
              <a:buFontTx/>
              <a:buNone/>
            </a:pPr>
            <a:r>
              <a:rPr lang="en-US" sz="1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                           Past Perfect </a:t>
            </a:r>
          </a:p>
          <a:p>
            <a:pPr>
              <a:buFontTx/>
              <a:buNone/>
            </a:pPr>
            <a:endParaRPr lang="en-US" sz="1800" b="1" dirty="0" smtClean="0"/>
          </a:p>
          <a:p>
            <a:pPr>
              <a:buFontTx/>
              <a:buNone/>
            </a:pPr>
            <a:r>
              <a:rPr lang="en-US" sz="1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   Uses of Past Perfect with examples</a:t>
            </a:r>
            <a:r>
              <a:rPr lang="ar-SA" sz="1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ar-IQ" sz="1800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504E339-1757-4788-8183-76C9D0012131}" type="slidenum">
              <a:rPr lang="ar-SA"/>
              <a:pPr/>
              <a:t>11</a:t>
            </a:fld>
            <a:endParaRPr lang="en-US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ar-IQ" sz="2800" dirty="0" smtClean="0"/>
              <a:t>  </a:t>
            </a:r>
            <a:endParaRPr lang="en-US" sz="2800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 lvl="8" algn="r">
              <a:buNone/>
            </a:pPr>
            <a:endParaRPr lang="en-US" sz="800" b="1" dirty="0" smtClean="0"/>
          </a:p>
          <a:p>
            <a:pPr lvl="8" algn="r">
              <a:buNone/>
            </a:pPr>
            <a:endParaRPr lang="en-US" sz="8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8" algn="r">
              <a:buNone/>
            </a:pPr>
            <a:endParaRPr lang="en-US" sz="800" b="1" dirty="0" smtClean="0"/>
          </a:p>
          <a:p>
            <a:pPr lvl="8" algn="r">
              <a:buNone/>
            </a:pPr>
            <a:endParaRPr lang="en-US" sz="20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8" algn="ctr">
              <a:buNone/>
            </a:pPr>
            <a:r>
              <a:rPr lang="en-US" sz="800" b="1" dirty="0" smtClean="0"/>
              <a:t>                              </a:t>
            </a:r>
            <a:r>
              <a:rPr lang="en-US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Lecture 9 </a:t>
            </a:r>
          </a:p>
          <a:p>
            <a:pPr lvl="8" algn="ctr">
              <a:buNone/>
            </a:pPr>
            <a:r>
              <a:rPr lang="en-US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passage entitled Imam Hussein’s Message  </a:t>
            </a:r>
          </a:p>
          <a:p>
            <a:pPr lvl="8" algn="ctr">
              <a:buNone/>
            </a:pPr>
            <a:r>
              <a:rPr lang="en-US" sz="2800" b="1" dirty="0" smtClean="0"/>
              <a:t>Text</a:t>
            </a:r>
          </a:p>
          <a:p>
            <a:pPr lvl="8" algn="ctr">
              <a:buNone/>
            </a:pPr>
            <a:r>
              <a:rPr lang="en-US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Questions</a:t>
            </a:r>
          </a:p>
          <a:p>
            <a:pPr lvl="8" algn="ctr">
              <a:buNone/>
            </a:pPr>
            <a:r>
              <a:rPr lang="en-US" sz="2800" b="1" dirty="0" smtClean="0"/>
              <a:t>Answers</a:t>
            </a:r>
            <a:r>
              <a:rPr lang="en-US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ar-IQ" sz="28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E1DA508-0B2E-416C-8891-4C8447C6D1F6}" type="slidenum">
              <a:rPr lang="ar-SA"/>
              <a:pPr/>
              <a:t>12</a:t>
            </a:fld>
            <a:endParaRPr lang="en-US"/>
          </a:p>
        </p:txBody>
      </p:sp>
      <p:pic>
        <p:nvPicPr>
          <p:cNvPr id="34820" name="Picture 4" descr="get-1-2009-acufk6hj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511062">
            <a:off x="-242922" y="4440382"/>
            <a:ext cx="2895600" cy="21923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981200"/>
            <a:ext cx="8229600" cy="1143000"/>
          </a:xfrm>
        </p:spPr>
        <p:txBody>
          <a:bodyPr/>
          <a:lstStyle/>
          <a:p>
            <a:endParaRPr lang="en-US" sz="6000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AF1360-BCD9-4427-9367-30C163929B83}" type="slidenum">
              <a:rPr lang="ar-SA"/>
              <a:pPr/>
              <a:t>13</a:t>
            </a:fld>
            <a:endParaRPr lang="en-US"/>
          </a:p>
        </p:txBody>
      </p:sp>
      <p:pic>
        <p:nvPicPr>
          <p:cNvPr id="35845" name="Picture 5" descr="9459fce8c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5575" y="-152400"/>
            <a:ext cx="2638425" cy="31623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2362200"/>
            <a:ext cx="8229600" cy="4267200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buNone/>
            </a:pPr>
            <a:r>
              <a:rPr lang="ar-IQ" sz="2400" b="1" dirty="0"/>
              <a:t> </a:t>
            </a:r>
            <a:r>
              <a:rPr lang="ar-IQ" sz="2000" b="1" dirty="0" smtClean="0"/>
              <a:t>     </a:t>
            </a:r>
            <a:r>
              <a:rPr lang="en-US" sz="2000" b="1" dirty="0" smtClean="0"/>
              <a:t>The main parts of speech in English are:</a:t>
            </a:r>
          </a:p>
          <a:p>
            <a:pPr algn="just">
              <a:lnSpc>
                <a:spcPct val="90000"/>
              </a:lnSpc>
              <a:buNone/>
            </a:pPr>
            <a:endParaRPr lang="en-US" sz="2000" b="1" dirty="0" smtClean="0"/>
          </a:p>
          <a:p>
            <a:pPr algn="just">
              <a:lnSpc>
                <a:spcPct val="90000"/>
              </a:lnSpc>
              <a:buNone/>
            </a:pPr>
            <a:r>
              <a:rPr lang="en-US" sz="2000" b="1" dirty="0" smtClean="0"/>
              <a:t>1- Noun : a noun is a word which refers to a name of a person , a place , or a thing , for example , Ahmed , </a:t>
            </a:r>
            <a:r>
              <a:rPr lang="en-US" sz="2000" b="1" dirty="0" err="1" smtClean="0"/>
              <a:t>Basrah</a:t>
            </a:r>
            <a:r>
              <a:rPr lang="en-US" sz="2000" b="1" dirty="0" smtClean="0"/>
              <a:t> , United Nations. </a:t>
            </a:r>
          </a:p>
          <a:p>
            <a:pPr algn="just">
              <a:lnSpc>
                <a:spcPct val="90000"/>
              </a:lnSpc>
              <a:buNone/>
            </a:pPr>
            <a:r>
              <a:rPr lang="en-US" sz="2000" b="1" dirty="0" smtClean="0"/>
              <a:t>     Noun is divided into tow types : Proper and Common nouns. </a:t>
            </a:r>
          </a:p>
          <a:p>
            <a:pPr algn="just">
              <a:lnSpc>
                <a:spcPct val="90000"/>
              </a:lnSpc>
              <a:buNone/>
            </a:pPr>
            <a:r>
              <a:rPr lang="en-US" sz="2000" b="1" dirty="0" smtClean="0"/>
              <a:t>   </a:t>
            </a:r>
          </a:p>
          <a:p>
            <a:pPr algn="just">
              <a:lnSpc>
                <a:spcPct val="90000"/>
              </a:lnSpc>
              <a:buNone/>
            </a:pPr>
            <a:r>
              <a:rPr lang="en-US" sz="2000" b="1" dirty="0" smtClean="0"/>
              <a:t>    Proper Noun is a noun that is capitalized ; it should start with a capital letter , for example , Ali ….</a:t>
            </a:r>
          </a:p>
          <a:p>
            <a:pPr algn="just">
              <a:lnSpc>
                <a:spcPct val="90000"/>
              </a:lnSpc>
              <a:buNone/>
            </a:pPr>
            <a:r>
              <a:rPr lang="en-US" sz="2000" b="1" dirty="0" smtClean="0"/>
              <a:t>    Common Noun is a noun that is not capitalized , for example , school , room , fan …. </a:t>
            </a:r>
          </a:p>
          <a:p>
            <a:pPr algn="just">
              <a:lnSpc>
                <a:spcPct val="90000"/>
              </a:lnSpc>
              <a:buNone/>
            </a:pPr>
            <a:r>
              <a:rPr lang="en-US" sz="2000" b="1" dirty="0" smtClean="0"/>
              <a:t> </a:t>
            </a:r>
            <a:endParaRPr lang="en-US" sz="2400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6F15EDE-19B0-4D65-AEAA-25CB81BA136D}" type="slidenum">
              <a:rPr lang="ar-SA"/>
              <a:pPr/>
              <a:t>2</a:t>
            </a:fld>
            <a:endParaRPr lang="en-US"/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1066800" y="228600"/>
            <a:ext cx="6248400" cy="1828800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000" dirty="0" smtClean="0">
                <a:solidFill>
                  <a:srgbClr val="0033CC"/>
                </a:solidFill>
              </a:rPr>
              <a:t>The Main Parts of Speech in English</a:t>
            </a:r>
            <a:endParaRPr lang="en-US" sz="4000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083C095-F525-4B1D-9B02-5131D5654196}" type="slidenum">
              <a:rPr lang="ar-SA"/>
              <a:pPr/>
              <a:t>3</a:t>
            </a:fld>
            <a:endParaRPr lang="en-US"/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1143000" y="0"/>
            <a:ext cx="7696200" cy="2057400"/>
          </a:xfrm>
          <a:prstGeom prst="cloudCallout">
            <a:avLst>
              <a:gd name="adj1" fmla="val -19616"/>
              <a:gd name="adj2" fmla="val 8781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en-US" sz="5400" dirty="0">
              <a:solidFill>
                <a:srgbClr val="0033CC"/>
              </a:solidFill>
            </a:endParaRPr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2-Verb : a verb is a word that shows an action or state of being . A verb is the heart of sentence , for example , the dog bit the man   ( action )</a:t>
            </a:r>
          </a:p>
          <a:p>
            <a:pPr>
              <a:buNone/>
            </a:pPr>
            <a:r>
              <a:rPr lang="en-US" dirty="0" smtClean="0"/>
              <a:t>    the girl is smart         (state of being)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Verb is related to tense , so two types of verb should be considered : regular and irregular.</a:t>
            </a:r>
            <a:endParaRPr lang="ar-IQ" dirty="0"/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868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800" dirty="0" smtClean="0"/>
              <a:t>3- Adverb : an adverb is a word that describes and modifies an adjective or another adverb , for example , quickly , fast ,….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dirty="0" smtClean="0"/>
              <a:t>     There are three types of adverb :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dirty="0" smtClean="0"/>
              <a:t>1- Adverb of Place : here , there , outside ,…..</a:t>
            </a:r>
            <a:endParaRPr lang="en-US" sz="2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dirty="0" smtClean="0"/>
              <a:t>2-Adverb of Time : everyday , today , month , …..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dirty="0" smtClean="0"/>
              <a:t>3-Adverb of Manner : slowly , quickly , fast ,…..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dirty="0" smtClean="0"/>
              <a:t>Ahmad drove his new car slowly in the park yesterday. 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80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sz="2800" dirty="0" smtClean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D9C5562-71AB-478B-9FE7-8276964C4CF8}" type="slidenum">
              <a:rPr lang="ar-SA"/>
              <a:pPr/>
              <a:t>4</a:t>
            </a:fld>
            <a:endParaRPr lang="en-US"/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152400" y="152400"/>
            <a:ext cx="8686800" cy="15240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IQ" sz="3200" dirty="0" smtClean="0">
                <a:solidFill>
                  <a:srgbClr val="0033CC"/>
                </a:solidFill>
              </a:rPr>
              <a:t> </a:t>
            </a:r>
            <a:endParaRPr lang="en-US" sz="3200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1336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4- Adjective : an adjective is a word which describes a noun or a pronoun , for example , good , bad , old , big….. </a:t>
            </a:r>
          </a:p>
          <a:p>
            <a:pPr>
              <a:buNone/>
            </a:pPr>
            <a:endParaRPr lang="ar-IQ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6C4A18D5-E0C5-4D95-B00A-2EA64D140114}" type="slidenum">
              <a:rPr lang="ar-SA"/>
              <a:pPr/>
              <a:t>5</a:t>
            </a:fld>
            <a:endParaRPr lang="en-US"/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1219200" y="0"/>
            <a:ext cx="6858000" cy="2057400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IQ" sz="4000" b="1" dirty="0" smtClean="0">
                <a:solidFill>
                  <a:srgbClr val="0033CC"/>
                </a:solidFill>
              </a:rPr>
              <a:t> </a:t>
            </a:r>
            <a:endParaRPr lang="en-US" sz="4000" b="1" dirty="0">
              <a:solidFill>
                <a:srgbClr val="0033CC"/>
              </a:solidFill>
            </a:endParaRPr>
          </a:p>
        </p:txBody>
      </p:sp>
      <p:pic>
        <p:nvPicPr>
          <p:cNvPr id="17415" name="Picture 7" descr="safe_easy_easier_b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5638800"/>
            <a:ext cx="1524000" cy="1066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7772400" cy="452596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dirty="0" smtClean="0"/>
              <a:t>Lecture 2</a:t>
            </a:r>
          </a:p>
          <a:p>
            <a:pPr algn="ctr">
              <a:buNone/>
            </a:pPr>
            <a:r>
              <a:rPr lang="en-US" dirty="0" smtClean="0"/>
              <a:t> Tenses </a:t>
            </a:r>
          </a:p>
          <a:p>
            <a:pPr>
              <a:buNone/>
            </a:pPr>
            <a:r>
              <a:rPr lang="en-US" dirty="0" smtClean="0"/>
              <a:t> Present Simple</a:t>
            </a:r>
          </a:p>
          <a:p>
            <a:pPr>
              <a:buNone/>
            </a:pPr>
            <a:r>
              <a:rPr lang="en-US" dirty="0" smtClean="0"/>
              <a:t>Uses of Present Simple: </a:t>
            </a:r>
          </a:p>
          <a:p>
            <a:pPr>
              <a:buNone/>
            </a:pPr>
            <a:r>
              <a:rPr lang="en-US" dirty="0" smtClean="0"/>
              <a:t>1- We use present simple tense when we talk about facts : The earth goes round the sun.</a:t>
            </a:r>
          </a:p>
          <a:p>
            <a:pPr>
              <a:buNone/>
            </a:pPr>
            <a:r>
              <a:rPr lang="en-US" dirty="0" smtClean="0"/>
              <a:t>2- We use present simple when we talk about an action happens all the time or repeatedly : </a:t>
            </a:r>
            <a:r>
              <a:rPr lang="en-US" dirty="0" err="1" smtClean="0"/>
              <a:t>Firas</a:t>
            </a:r>
            <a:r>
              <a:rPr lang="en-US" dirty="0" smtClean="0"/>
              <a:t> goes to the school every morning.</a:t>
            </a:r>
          </a:p>
          <a:p>
            <a:pPr>
              <a:buNone/>
            </a:pPr>
            <a:r>
              <a:rPr lang="en-US" dirty="0" smtClean="0"/>
              <a:t>3- We use present simple when we talk about s0mething  in general: He works in the factory.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3DC51-66C8-4799-A768-A0C39D6D131F}" type="slidenum">
              <a:rPr lang="ar-SA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886200" y="2057400"/>
            <a:ext cx="5029200" cy="2460625"/>
          </a:xfrm>
        </p:spPr>
        <p:txBody>
          <a:bodyPr/>
          <a:lstStyle/>
          <a:p>
            <a:pPr algn="r"/>
            <a:r>
              <a:rPr lang="ar-IQ" sz="2000" dirty="0">
                <a:solidFill>
                  <a:schemeClr val="tx1"/>
                </a:solidFill>
              </a:rPr>
              <a:t/>
            </a:r>
            <a:br>
              <a:rPr lang="ar-IQ" sz="2000" dirty="0">
                <a:solidFill>
                  <a:schemeClr val="tx1"/>
                </a:solidFill>
              </a:rPr>
            </a:b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3733" name="Rectangle 181"/>
          <p:cNvSpPr>
            <a:spLocks noChangeArrowheads="1"/>
          </p:cNvSpPr>
          <p:nvPr/>
        </p:nvSpPr>
        <p:spPr bwMode="auto">
          <a:xfrm>
            <a:off x="6851650" y="5181600"/>
            <a:ext cx="469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ar-SA" sz="1400" b="1">
                <a:latin typeface="Times New Roman" pitchFamily="18" charset="0"/>
                <a:ea typeface="Times New Roman" pitchFamily="18" charset="0"/>
                <a:cs typeface="Simplified Arabic" pitchFamily="2" charset="-78"/>
              </a:rPr>
              <a:t>     </a:t>
            </a:r>
            <a:endParaRPr lang="ar-SA" sz="1800">
              <a:ea typeface="Times New Roman" pitchFamily="18" charset="0"/>
              <a:cs typeface="Simplified Arabic" pitchFamily="2" charset="-78"/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" name="Rectangle 205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315200" cy="1143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Lecture 3</a:t>
            </a:r>
            <a:endParaRPr lang="en-US" sz="2400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 flipV="1">
            <a:off x="457200" y="6126163"/>
            <a:ext cx="457200" cy="46037"/>
          </a:xfrm>
        </p:spPr>
        <p:txBody>
          <a:bodyPr>
            <a:normAutofit fontScale="25000" lnSpcReduction="20000"/>
          </a:bodyPr>
          <a:lstStyle/>
          <a:p>
            <a:pPr lvl="5"/>
            <a:endParaRPr lang="en-US" sz="600" dirty="0"/>
          </a:p>
        </p:txBody>
      </p:sp>
      <p:sp>
        <p:nvSpPr>
          <p:cNvPr id="4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AD867-52A2-40E1-8B33-C10A9A139402}" type="slidenum">
              <a:rPr lang="ar-SA"/>
              <a:pPr/>
              <a:t>8</a:t>
            </a:fld>
            <a:endParaRPr lang="en-US"/>
          </a:p>
        </p:txBody>
      </p:sp>
      <p:sp>
        <p:nvSpPr>
          <p:cNvPr id="7" name="عنصر نائب للمحتوى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 the Name of Allah</a:t>
            </a:r>
          </a:p>
          <a:p>
            <a:r>
              <a:rPr lang="en-US" dirty="0" smtClean="0"/>
              <a:t>A passage talks about what Islam is , the meaning of the word  “</a:t>
            </a:r>
            <a:r>
              <a:rPr lang="en-US" dirty="0" err="1" smtClean="0"/>
              <a:t>Assalumu</a:t>
            </a:r>
            <a:r>
              <a:rPr lang="en-US" dirty="0" smtClean="0"/>
              <a:t> </a:t>
            </a:r>
            <a:r>
              <a:rPr lang="en-US" dirty="0" err="1" smtClean="0"/>
              <a:t>Aleikom</a:t>
            </a:r>
            <a:r>
              <a:rPr lang="en-US" dirty="0" smtClean="0"/>
              <a:t>” , and the purpose of Islam religion.</a:t>
            </a:r>
            <a:endParaRPr lang="ar-IQ" dirty="0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Lecture 5</a:t>
            </a:r>
            <a:endParaRPr lang="en-US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828800"/>
            <a:ext cx="8229600" cy="41910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sz="4000" dirty="0" smtClean="0"/>
              <a:t>         Present Continuous Tense </a:t>
            </a:r>
          </a:p>
          <a:p>
            <a:pPr marL="609600" indent="-609600">
              <a:buFontTx/>
              <a:buNone/>
            </a:pPr>
            <a:r>
              <a:rPr lang="en-US" sz="4000" dirty="0" smtClean="0"/>
              <a:t>Uses of this tense and examples</a:t>
            </a:r>
            <a:endParaRPr lang="en-US" sz="4000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9CDF1D9-5D4D-410C-BE77-27B0414BFABD}" type="slidenum">
              <a:rPr lang="ar-SA"/>
              <a:pPr/>
              <a:t>9</a:t>
            </a:fld>
            <a:endParaRPr lang="en-US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1880</TotalTime>
  <Words>482</Words>
  <Application>Microsoft Office PowerPoint</Application>
  <PresentationFormat>عرض على الشاشة (3:4)‏</PresentationFormat>
  <Paragraphs>94</Paragraphs>
  <Slides>13</Slides>
  <Notes>13</Notes>
  <HiddenSlides>1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Flow</vt:lpstr>
      <vt:lpstr>/</vt:lpstr>
      <vt:lpstr>الشريحة 2</vt:lpstr>
      <vt:lpstr>الشريحة 3</vt:lpstr>
      <vt:lpstr>الشريحة 4</vt:lpstr>
      <vt:lpstr>الشريحة 5</vt:lpstr>
      <vt:lpstr>الشريحة 6</vt:lpstr>
      <vt:lpstr> </vt:lpstr>
      <vt:lpstr>Lecture 3</vt:lpstr>
      <vt:lpstr>Lecture 5</vt:lpstr>
      <vt:lpstr>-</vt:lpstr>
      <vt:lpstr>                  </vt:lpstr>
      <vt:lpstr>  </vt:lpstr>
      <vt:lpstr>الشريحة 13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العلاقات العامة</dc:title>
  <dc:creator>Mama</dc:creator>
  <cp:lastModifiedBy>عالم اللاب توب</cp:lastModifiedBy>
  <cp:revision>143</cp:revision>
  <dcterms:created xsi:type="dcterms:W3CDTF">2011-02-05T19:31:04Z</dcterms:created>
  <dcterms:modified xsi:type="dcterms:W3CDTF">2014-10-16T08:04:19Z</dcterms:modified>
</cp:coreProperties>
</file>