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14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67" r:id="rId12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6524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4159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7811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2574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3407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29426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79773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853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3291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344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786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0289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71418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35169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4216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10799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585B9-CD9D-4D0E-B4B9-E7BAE28BC715}" type="datetimeFigureOut">
              <a:rPr lang="ar-IQ" smtClean="0"/>
              <a:t>21/12/1435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244484-5D63-49D1-9CC0-C5137A197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71061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PREPARATION OF SOLUTIONS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12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/>
              <a:t>Most solutions are prepared by simple </a:t>
            </a:r>
            <a:r>
              <a:rPr lang="en-US" sz="2400" dirty="0" smtClean="0"/>
              <a:t>mixing of </a:t>
            </a:r>
            <a:r>
              <a:rPr lang="en-US" sz="2400" dirty="0"/>
              <a:t>the solutes with the solvent. On an </a:t>
            </a:r>
            <a:r>
              <a:rPr lang="en-US" sz="2400" dirty="0" smtClean="0"/>
              <a:t>industrial scale</a:t>
            </a:r>
            <a:r>
              <a:rPr lang="en-US" sz="2400" dirty="0"/>
              <a:t>, solutions are prepared in large mixing </a:t>
            </a:r>
            <a:r>
              <a:rPr lang="en-US" sz="2400" dirty="0" smtClean="0"/>
              <a:t>vessels with </a:t>
            </a:r>
            <a:r>
              <a:rPr lang="en-US" sz="2400" dirty="0"/>
              <a:t>ports for mechanical </a:t>
            </a:r>
            <a:r>
              <a:rPr lang="en-US" sz="2400" dirty="0" smtClean="0"/>
              <a:t>stirrers.</a:t>
            </a:r>
            <a:endParaRPr lang="en-US" sz="2400" dirty="0"/>
          </a:p>
          <a:p>
            <a:pPr algn="l" rtl="0"/>
            <a:r>
              <a:rPr lang="en-US" sz="2400" dirty="0"/>
              <a:t>When heat is desired, thermostatically </a:t>
            </a:r>
            <a:r>
              <a:rPr lang="en-US" sz="2400" dirty="0" smtClean="0"/>
              <a:t>controlled mixing </a:t>
            </a:r>
            <a:r>
              <a:rPr lang="en-US" sz="2400" dirty="0"/>
              <a:t>tanks may be used.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1371442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continued ….</a:t>
            </a:r>
            <a:endParaRPr lang="ar-IQ" dirty="0"/>
          </a:p>
        </p:txBody>
      </p:sp>
      <p:pic>
        <p:nvPicPr>
          <p:cNvPr id="1026" name="Picture 2" descr="http://megahdwall.com/wp-content/uploads/2014/06/Red-Butiful-Flowers-Beautiful-Flower-3749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852" y="2120722"/>
            <a:ext cx="6045200" cy="377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3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/>
              <a:t>Most pharmaceutical solutions are </a:t>
            </a:r>
            <a:r>
              <a:rPr lang="en-US" sz="2400" dirty="0" smtClean="0"/>
              <a:t>unsaturated with </a:t>
            </a:r>
            <a:r>
              <a:rPr lang="en-US" sz="2400" dirty="0"/>
              <a:t>solute. Thus, the amounts of solute to be </a:t>
            </a:r>
            <a:r>
              <a:rPr lang="en-US" sz="2400" dirty="0" smtClean="0"/>
              <a:t>dissolved are </a:t>
            </a:r>
            <a:r>
              <a:rPr lang="en-US" sz="2400" dirty="0"/>
              <a:t>usually well below the capacity of </a:t>
            </a:r>
            <a:r>
              <a:rPr lang="en-US" sz="2400" dirty="0" smtClean="0"/>
              <a:t>the volume </a:t>
            </a:r>
            <a:r>
              <a:rPr lang="en-US" sz="2400" dirty="0"/>
              <a:t>of solvent employed. </a:t>
            </a:r>
            <a:endParaRPr lang="en-US" sz="2400" dirty="0" smtClean="0"/>
          </a:p>
          <a:p>
            <a:pPr algn="l" rtl="0"/>
            <a:r>
              <a:rPr lang="en-US" sz="2400" dirty="0" smtClean="0"/>
              <a:t>The </a:t>
            </a:r>
            <a:r>
              <a:rPr lang="en-US" sz="2400" dirty="0"/>
              <a:t>strengths </a:t>
            </a:r>
            <a:r>
              <a:rPr lang="en-US" sz="2400" dirty="0" smtClean="0"/>
              <a:t>of pharmaceutical </a:t>
            </a:r>
            <a:r>
              <a:rPr lang="en-US" sz="2400" dirty="0"/>
              <a:t>preparations are usually </a:t>
            </a:r>
            <a:r>
              <a:rPr lang="en-US" sz="2400" dirty="0" smtClean="0"/>
              <a:t>expressed in </a:t>
            </a:r>
            <a:r>
              <a:rPr lang="en-US" sz="2400" dirty="0"/>
              <a:t>terms of percent </a:t>
            </a:r>
            <a:r>
              <a:rPr lang="en-US" sz="2400" dirty="0" smtClean="0"/>
              <a:t>strength.</a:t>
            </a:r>
          </a:p>
          <a:p>
            <a:pPr algn="l" rtl="0"/>
            <a:r>
              <a:rPr lang="en-US" sz="2400" dirty="0" smtClean="0"/>
              <a:t>The very dilute preparations may be  expressed as </a:t>
            </a:r>
            <a:r>
              <a:rPr lang="en-US" sz="2400" dirty="0"/>
              <a:t>ratio </a:t>
            </a:r>
            <a:r>
              <a:rPr lang="en-US" sz="2400" dirty="0" smtClean="0"/>
              <a:t>strength. 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262942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5804" y="624110"/>
            <a:ext cx="8911687" cy="1280890"/>
          </a:xfrm>
        </p:spPr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52" t="15625" r="8064" b="12369"/>
          <a:stretch/>
        </p:blipFill>
        <p:spPr>
          <a:xfrm>
            <a:off x="1751530" y="1107585"/>
            <a:ext cx="10341735" cy="526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3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/>
              <a:t>The symbol % used without </a:t>
            </a:r>
            <a:r>
              <a:rPr lang="en-US" sz="2400" dirty="0" smtClean="0"/>
              <a:t>qualification </a:t>
            </a:r>
            <a:r>
              <a:rPr lang="en-US" sz="2400" dirty="0"/>
              <a:t>(</a:t>
            </a:r>
            <a:r>
              <a:rPr lang="en-US" sz="2400" dirty="0" smtClean="0"/>
              <a:t>as with </a:t>
            </a:r>
            <a:r>
              <a:rPr lang="en-US" sz="2400" dirty="0"/>
              <a:t>w/v, v/v, or w/w) means </a:t>
            </a:r>
            <a:r>
              <a:rPr lang="en-US" sz="2400" dirty="0" smtClean="0"/>
              <a:t>percent:</a:t>
            </a:r>
          </a:p>
          <a:p>
            <a:pPr algn="l" rtl="0"/>
            <a:r>
              <a:rPr lang="en-US" sz="2400" dirty="0" smtClean="0"/>
              <a:t>weight in volume </a:t>
            </a:r>
            <a:r>
              <a:rPr lang="en-US" sz="2400" dirty="0"/>
              <a:t>for solutions or suspensions of solids </a:t>
            </a:r>
            <a:r>
              <a:rPr lang="en-US" sz="2400" dirty="0" smtClean="0"/>
              <a:t>in liquids.</a:t>
            </a:r>
          </a:p>
          <a:p>
            <a:pPr algn="l" rtl="0"/>
            <a:r>
              <a:rPr lang="en-US" sz="2400" dirty="0" smtClean="0"/>
              <a:t>weight </a:t>
            </a:r>
            <a:r>
              <a:rPr lang="en-US" sz="2400" dirty="0"/>
              <a:t>in volume for </a:t>
            </a:r>
            <a:r>
              <a:rPr lang="en-US" sz="2400" dirty="0" smtClean="0"/>
              <a:t>solutions of </a:t>
            </a:r>
            <a:r>
              <a:rPr lang="en-US" sz="2400" dirty="0"/>
              <a:t>gases in </a:t>
            </a:r>
            <a:r>
              <a:rPr lang="en-US" sz="2400" dirty="0" smtClean="0"/>
              <a:t>liquids,</a:t>
            </a:r>
          </a:p>
          <a:p>
            <a:pPr algn="l" rtl="0"/>
            <a:r>
              <a:rPr lang="en-US" sz="2400" dirty="0" smtClean="0"/>
              <a:t>volume </a:t>
            </a:r>
            <a:r>
              <a:rPr lang="en-US" sz="2400" dirty="0"/>
              <a:t>in volume </a:t>
            </a:r>
            <a:r>
              <a:rPr lang="en-US" sz="2400" dirty="0" smtClean="0"/>
              <a:t>for solutions </a:t>
            </a:r>
            <a:r>
              <a:rPr lang="en-US" sz="2400" dirty="0"/>
              <a:t>of liquids in </a:t>
            </a:r>
            <a:r>
              <a:rPr lang="en-US" sz="2400" dirty="0" smtClean="0"/>
              <a:t>liquids.</a:t>
            </a:r>
          </a:p>
          <a:p>
            <a:pPr algn="l" rtl="0"/>
            <a:r>
              <a:rPr lang="en-US" sz="2400" dirty="0" smtClean="0"/>
              <a:t>weight in weight </a:t>
            </a:r>
            <a:r>
              <a:rPr lang="en-US" sz="2400" dirty="0"/>
              <a:t>for mixtures of solids and semisolids.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3730173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/>
              <a:t>Some chemical agents in a given </a:t>
            </a:r>
            <a:r>
              <a:rPr lang="en-US" sz="2400" dirty="0" smtClean="0"/>
              <a:t>solvent require </a:t>
            </a:r>
            <a:r>
              <a:rPr lang="en-US" sz="2400" dirty="0"/>
              <a:t>an extended time to dissolve. To </a:t>
            </a:r>
            <a:r>
              <a:rPr lang="en-US" sz="2400" dirty="0" smtClean="0"/>
              <a:t>hasten dissolution</a:t>
            </a:r>
            <a:r>
              <a:rPr lang="en-US" sz="2400" dirty="0"/>
              <a:t>, a pharmacist may employ one </a:t>
            </a:r>
            <a:r>
              <a:rPr lang="en-US" sz="2400" dirty="0" smtClean="0"/>
              <a:t>of several </a:t>
            </a:r>
            <a:r>
              <a:rPr lang="en-US" sz="2400" dirty="0"/>
              <a:t>techniques, such </a:t>
            </a:r>
            <a:r>
              <a:rPr lang="en-US" sz="2400" dirty="0" smtClean="0"/>
              <a:t>as:</a:t>
            </a:r>
          </a:p>
          <a:p>
            <a:pPr algn="l" rtl="0"/>
            <a:r>
              <a:rPr lang="en-US" sz="2400" dirty="0" smtClean="0"/>
              <a:t>applying heat</a:t>
            </a:r>
          </a:p>
          <a:p>
            <a:pPr algn="l" rtl="0"/>
            <a:r>
              <a:rPr lang="en-US" sz="2400" dirty="0" smtClean="0"/>
              <a:t>reducing the </a:t>
            </a:r>
            <a:r>
              <a:rPr lang="en-US" sz="2400" dirty="0"/>
              <a:t>particle size of the </a:t>
            </a:r>
            <a:r>
              <a:rPr lang="en-US" sz="2400" dirty="0" smtClean="0"/>
              <a:t>solute</a:t>
            </a:r>
          </a:p>
          <a:p>
            <a:pPr algn="l" rtl="0"/>
            <a:r>
              <a:rPr lang="en-US" sz="2400" dirty="0" smtClean="0"/>
              <a:t>using </a:t>
            </a:r>
            <a:r>
              <a:rPr lang="en-US" sz="2400" dirty="0"/>
              <a:t>a </a:t>
            </a:r>
            <a:r>
              <a:rPr lang="en-US" sz="2400" dirty="0" smtClean="0"/>
              <a:t>solubilizing agent</a:t>
            </a:r>
          </a:p>
          <a:p>
            <a:pPr algn="l" rtl="0"/>
            <a:r>
              <a:rPr lang="en-US" sz="2400" dirty="0" smtClean="0"/>
              <a:t>subjecting </a:t>
            </a:r>
            <a:r>
              <a:rPr lang="en-US" sz="2400" dirty="0"/>
              <a:t>the ingredients </a:t>
            </a:r>
            <a:r>
              <a:rPr lang="en-US" sz="2400" dirty="0" smtClean="0"/>
              <a:t>to vigorous </a:t>
            </a:r>
            <a:r>
              <a:rPr lang="en-US" sz="2400" dirty="0"/>
              <a:t>agitation.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3093479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400" dirty="0"/>
              <a:t>Most chemical agents </a:t>
            </a:r>
            <a:r>
              <a:rPr lang="en-US" sz="2400" dirty="0" smtClean="0"/>
              <a:t>are more </a:t>
            </a:r>
            <a:r>
              <a:rPr lang="en-US" sz="2400" dirty="0"/>
              <a:t>soluble at elevated </a:t>
            </a:r>
            <a:r>
              <a:rPr lang="en-US" sz="2400" dirty="0" smtClean="0"/>
              <a:t>temperatures because </a:t>
            </a:r>
            <a:r>
              <a:rPr lang="en-US" sz="2400" dirty="0"/>
              <a:t>an </a:t>
            </a:r>
            <a:r>
              <a:rPr lang="en-US" sz="2400" dirty="0" smtClean="0"/>
              <a:t>endothermic reaction </a:t>
            </a:r>
            <a:r>
              <a:rPr lang="en-US" sz="2400" dirty="0"/>
              <a:t>between the solute and </a:t>
            </a:r>
            <a:r>
              <a:rPr lang="en-US" sz="2400" dirty="0" smtClean="0"/>
              <a:t>the solvent </a:t>
            </a:r>
            <a:r>
              <a:rPr lang="en-US" sz="2400" dirty="0"/>
              <a:t>uses the energy of the heat to </a:t>
            </a:r>
            <a:r>
              <a:rPr lang="en-US" sz="2400" dirty="0" smtClean="0"/>
              <a:t>enhance dissolution. </a:t>
            </a:r>
          </a:p>
          <a:p>
            <a:pPr algn="l" rtl="0"/>
            <a:r>
              <a:rPr lang="en-US" sz="2400" dirty="0" smtClean="0"/>
              <a:t>effect </a:t>
            </a:r>
            <a:r>
              <a:rPr lang="en-US" sz="2400" dirty="0"/>
              <a:t>of heat is simply an increase in </a:t>
            </a:r>
            <a:r>
              <a:rPr lang="en-US" sz="2400" dirty="0" smtClean="0"/>
              <a:t>the rate </a:t>
            </a:r>
            <a:r>
              <a:rPr lang="en-US" sz="2400" dirty="0"/>
              <a:t>of solution rather than an increase in solubility</a:t>
            </a:r>
            <a:r>
              <a:rPr lang="en-US" sz="2400" dirty="0" smtClean="0"/>
              <a:t>.</a:t>
            </a:r>
          </a:p>
          <a:p>
            <a:pPr algn="l" rtl="0"/>
            <a:r>
              <a:rPr lang="en-US" sz="2400" dirty="0"/>
              <a:t>Pharmacists </a:t>
            </a:r>
            <a:r>
              <a:rPr lang="en-US" sz="2400" dirty="0" smtClean="0"/>
              <a:t>should be </a:t>
            </a:r>
            <a:r>
              <a:rPr lang="en-US" sz="2400" dirty="0"/>
              <a:t>careful not to exceed the </a:t>
            </a:r>
            <a:r>
              <a:rPr lang="en-US" sz="2400" dirty="0" smtClean="0"/>
              <a:t>minimally required </a:t>
            </a:r>
            <a:r>
              <a:rPr lang="en-US" sz="2400" dirty="0"/>
              <a:t>temperature, </a:t>
            </a:r>
            <a:r>
              <a:rPr lang="en-US" sz="2400" dirty="0" smtClean="0"/>
              <a:t>as many medicinal agents </a:t>
            </a:r>
            <a:r>
              <a:rPr lang="en-US" sz="2400" dirty="0"/>
              <a:t>are destroyed at elevated </a:t>
            </a:r>
            <a:r>
              <a:rPr lang="en-US" sz="2400" dirty="0" smtClean="0"/>
              <a:t>temperatures and </a:t>
            </a:r>
            <a:r>
              <a:rPr lang="en-US" sz="2400" dirty="0"/>
              <a:t>the advantage of rapid solution may be </a:t>
            </a:r>
            <a:r>
              <a:rPr lang="en-US" sz="2400" dirty="0" smtClean="0"/>
              <a:t>completely offset </a:t>
            </a:r>
            <a:r>
              <a:rPr lang="en-US" sz="2400" dirty="0"/>
              <a:t>by drug deterioration.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767051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400" dirty="0"/>
              <a:t>If </a:t>
            </a:r>
            <a:r>
              <a:rPr lang="en-US" sz="2400" dirty="0" smtClean="0"/>
              <a:t>volatile solutes </a:t>
            </a:r>
            <a:r>
              <a:rPr lang="en-US" sz="2400" dirty="0"/>
              <a:t>are to be dissolved or if the solvent </a:t>
            </a:r>
            <a:r>
              <a:rPr lang="en-US" sz="2400" dirty="0" smtClean="0"/>
              <a:t>is volatile </a:t>
            </a:r>
            <a:r>
              <a:rPr lang="en-US" sz="2400" dirty="0"/>
              <a:t>(as is alcohol), the heat would </a:t>
            </a:r>
            <a:r>
              <a:rPr lang="en-US" sz="2400" dirty="0" smtClean="0"/>
              <a:t>encourage the </a:t>
            </a:r>
            <a:r>
              <a:rPr lang="en-US" sz="2400" dirty="0"/>
              <a:t>loss of these agents to the atmosphere </a:t>
            </a:r>
            <a:r>
              <a:rPr lang="en-US" sz="2400" dirty="0" smtClean="0"/>
              <a:t>and must </a:t>
            </a:r>
            <a:r>
              <a:rPr lang="en-US" sz="2400" dirty="0"/>
              <a:t>therefore be avoided</a:t>
            </a:r>
            <a:r>
              <a:rPr lang="en-US" sz="2400" dirty="0" smtClean="0"/>
              <a:t>.</a:t>
            </a:r>
          </a:p>
          <a:p>
            <a:pPr algn="l" rtl="0"/>
            <a:r>
              <a:rPr lang="en-US" sz="2400" dirty="0"/>
              <a:t>Pharmacists </a:t>
            </a:r>
            <a:r>
              <a:rPr lang="en-US" sz="2400" dirty="0" smtClean="0"/>
              <a:t>are aware </a:t>
            </a:r>
            <a:r>
              <a:rPr lang="en-US" sz="2400" dirty="0"/>
              <a:t>that certain chemical agents, </a:t>
            </a:r>
            <a:r>
              <a:rPr lang="en-US" sz="2400" dirty="0" smtClean="0"/>
              <a:t>particularly calcium </a:t>
            </a:r>
            <a:r>
              <a:rPr lang="en-US" sz="2400" dirty="0"/>
              <a:t>salts, undergo exothermic reactions </a:t>
            </a:r>
            <a:r>
              <a:rPr lang="en-US" sz="2400" dirty="0" smtClean="0"/>
              <a:t>as they </a:t>
            </a:r>
            <a:r>
              <a:rPr lang="en-US" sz="2400" dirty="0"/>
              <a:t>dissolve and give off heat. For such </a:t>
            </a:r>
            <a:r>
              <a:rPr lang="en-US" sz="2400" dirty="0" smtClean="0"/>
              <a:t>materials, the </a:t>
            </a:r>
            <a:r>
              <a:rPr lang="en-US" sz="2400" dirty="0"/>
              <a:t>use of heat would actually discourage </a:t>
            </a:r>
            <a:r>
              <a:rPr lang="en-US" sz="2400" dirty="0" smtClean="0"/>
              <a:t>the formation </a:t>
            </a:r>
            <a:r>
              <a:rPr lang="en-US" sz="2400" dirty="0"/>
              <a:t>of a solution.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1568899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2400" dirty="0"/>
              <a:t>The best </a:t>
            </a:r>
            <a:r>
              <a:rPr lang="en-US" sz="2400" dirty="0" smtClean="0"/>
              <a:t>pharmaceutical example </a:t>
            </a:r>
            <a:r>
              <a:rPr lang="en-US" sz="2400" dirty="0"/>
              <a:t>of this type of chemical is </a:t>
            </a:r>
            <a:r>
              <a:rPr lang="en-US" sz="2400" dirty="0" smtClean="0"/>
              <a:t>calcium hydroxide</a:t>
            </a:r>
            <a:r>
              <a:rPr lang="en-US" sz="2400" dirty="0"/>
              <a:t>, which is used in the preparation </a:t>
            </a:r>
            <a:r>
              <a:rPr lang="en-US" sz="2400" dirty="0" smtClean="0"/>
              <a:t>of Calcium </a:t>
            </a:r>
            <a:r>
              <a:rPr lang="en-US" sz="2400" dirty="0"/>
              <a:t>Hydroxide Topical Solution, USP. </a:t>
            </a:r>
            <a:endParaRPr lang="en-US" sz="2400" dirty="0" smtClean="0"/>
          </a:p>
          <a:p>
            <a:pPr algn="l" rtl="0"/>
            <a:r>
              <a:rPr lang="en-US" sz="2400" dirty="0" smtClean="0"/>
              <a:t>Calcium hydroxide </a:t>
            </a:r>
            <a:r>
              <a:rPr lang="en-US" sz="2400" dirty="0"/>
              <a:t>is soluble in water to the </a:t>
            </a:r>
            <a:r>
              <a:rPr lang="en-US" sz="2400" dirty="0" smtClean="0"/>
              <a:t>extent of </a:t>
            </a:r>
            <a:r>
              <a:rPr lang="en-US" sz="2400" dirty="0"/>
              <a:t>140 mg per 100 mL of solution at 25°C (</a:t>
            </a:r>
            <a:r>
              <a:rPr lang="en-US" sz="2400" dirty="0" smtClean="0"/>
              <a:t>about 77°F</a:t>
            </a:r>
            <a:r>
              <a:rPr lang="en-US" sz="2400" dirty="0"/>
              <a:t>) and 170 mg per 100 mL of solution </a:t>
            </a:r>
            <a:r>
              <a:rPr lang="en-US" sz="2400" dirty="0" smtClean="0"/>
              <a:t>at 15°C </a:t>
            </a:r>
            <a:r>
              <a:rPr lang="en-US" sz="2400" dirty="0"/>
              <a:t>(about 59°F</a:t>
            </a:r>
            <a:r>
              <a:rPr lang="en-US" sz="2400" dirty="0" smtClean="0"/>
              <a:t>).</a:t>
            </a:r>
          </a:p>
          <a:p>
            <a:pPr algn="l" rtl="0"/>
            <a:r>
              <a:rPr lang="en-US" sz="2400" dirty="0"/>
              <a:t>Obviously, the </a:t>
            </a:r>
            <a:r>
              <a:rPr lang="en-US" sz="2400" dirty="0" smtClean="0"/>
              <a:t>temperature at </a:t>
            </a:r>
            <a:r>
              <a:rPr lang="en-US" sz="2400" dirty="0"/>
              <a:t>which the solution is prepared or </a:t>
            </a:r>
            <a:r>
              <a:rPr lang="en-US" sz="2400" dirty="0" smtClean="0"/>
              <a:t>stored can </a:t>
            </a:r>
            <a:r>
              <a:rPr lang="en-US" sz="2400" dirty="0"/>
              <a:t>affect the concentration of the </a:t>
            </a:r>
            <a:r>
              <a:rPr lang="en-US" sz="2400" dirty="0" smtClean="0"/>
              <a:t>resultant solution</a:t>
            </a:r>
            <a:r>
              <a:rPr lang="en-US" sz="2400" dirty="0"/>
              <a:t>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1900438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/>
              <a:t>In addition to or instead of raising the </a:t>
            </a:r>
            <a:r>
              <a:rPr lang="en-US" sz="2400" dirty="0" smtClean="0"/>
              <a:t>temperature of </a:t>
            </a:r>
            <a:r>
              <a:rPr lang="en-US" sz="2400" dirty="0"/>
              <a:t>the solvent to increase the rate </a:t>
            </a:r>
            <a:r>
              <a:rPr lang="en-US" sz="2400" dirty="0" smtClean="0"/>
              <a:t>of solution</a:t>
            </a:r>
            <a:r>
              <a:rPr lang="en-US" sz="2400" dirty="0"/>
              <a:t>, a pharmacist may choose to </a:t>
            </a:r>
            <a:r>
              <a:rPr lang="en-US" sz="2400" dirty="0" smtClean="0"/>
              <a:t>decrease the </a:t>
            </a:r>
            <a:r>
              <a:rPr lang="en-US" sz="2400" dirty="0"/>
              <a:t>particle size of the solute</a:t>
            </a:r>
            <a:r>
              <a:rPr lang="en-US" sz="2400" dirty="0" smtClean="0"/>
              <a:t>.</a:t>
            </a:r>
          </a:p>
          <a:p>
            <a:pPr algn="l" rtl="0"/>
            <a:endParaRPr lang="en-US" sz="2400" dirty="0" smtClean="0"/>
          </a:p>
          <a:p>
            <a:pPr algn="l" rtl="0"/>
            <a:r>
              <a:rPr lang="en-US" sz="2400" dirty="0"/>
              <a:t>The reduced particle size </a:t>
            </a:r>
            <a:r>
              <a:rPr lang="en-US" sz="2400" dirty="0" smtClean="0"/>
              <a:t>increases the </a:t>
            </a:r>
            <a:r>
              <a:rPr lang="en-US" sz="2400" dirty="0"/>
              <a:t>surface area of the solute.</a:t>
            </a:r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2438712268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231</TotalTime>
  <Words>506</Words>
  <Application>Microsoft Office PowerPoint</Application>
  <PresentationFormat>Widescreen</PresentationFormat>
  <Paragraphs>28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Tahoma</vt:lpstr>
      <vt:lpstr>Wingdings 3</vt:lpstr>
      <vt:lpstr>Wisp</vt:lpstr>
      <vt:lpstr>PREPARATION OF SOLUTIONS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 be continued ….</vt:lpstr>
    </vt:vector>
  </TitlesOfParts>
  <Company>Naim Al Hussaini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Disperse Systems</dc:title>
  <dc:creator>Dr.Hasanain</dc:creator>
  <cp:lastModifiedBy>Dr.Hasanain</cp:lastModifiedBy>
  <cp:revision>34</cp:revision>
  <dcterms:created xsi:type="dcterms:W3CDTF">2014-09-22T04:00:36Z</dcterms:created>
  <dcterms:modified xsi:type="dcterms:W3CDTF">2014-10-15T03:51:05Z</dcterms:modified>
</cp:coreProperties>
</file>