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14" r:id="rId1"/>
  </p:sldMasterIdLst>
  <p:sldIdLst>
    <p:sldId id="256" r:id="rId2"/>
    <p:sldId id="268" r:id="rId3"/>
    <p:sldId id="283" r:id="rId4"/>
    <p:sldId id="284" r:id="rId5"/>
    <p:sldId id="285" r:id="rId6"/>
    <p:sldId id="287" r:id="rId7"/>
    <p:sldId id="288" r:id="rId8"/>
    <p:sldId id="289" r:id="rId9"/>
    <p:sldId id="290" r:id="rId10"/>
    <p:sldId id="291" r:id="rId11"/>
    <p:sldId id="292" r:id="rId12"/>
    <p:sldId id="293" r:id="rId13"/>
    <p:sldId id="294" r:id="rId14"/>
    <p:sldId id="295" r:id="rId15"/>
    <p:sldId id="296" r:id="rId16"/>
    <p:sldId id="297" r:id="rId17"/>
    <p:sldId id="302" r:id="rId18"/>
    <p:sldId id="307" r:id="rId19"/>
    <p:sldId id="308" r:id="rId20"/>
    <p:sldId id="298" r:id="rId21"/>
    <p:sldId id="299" r:id="rId22"/>
    <p:sldId id="300" r:id="rId23"/>
    <p:sldId id="303" r:id="rId24"/>
    <p:sldId id="304" r:id="rId25"/>
    <p:sldId id="286" r:id="rId26"/>
    <p:sldId id="305" r:id="rId27"/>
    <p:sldId id="306" r:id="rId28"/>
    <p:sldId id="267" r:id="rId29"/>
  </p:sldIdLst>
  <p:sldSz cx="12192000" cy="6858000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5735" autoAdjust="0"/>
    <p:restoredTop sz="94660"/>
  </p:normalViewPr>
  <p:slideViewPr>
    <p:cSldViewPr snapToGrid="0">
      <p:cViewPr varScale="1">
        <p:scale>
          <a:sx n="74" d="100"/>
          <a:sy n="74" d="100"/>
        </p:scale>
        <p:origin x="60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585B9-CD9D-4D0E-B4B9-E7BAE28BC715}" type="datetimeFigureOut">
              <a:rPr lang="ar-IQ" smtClean="0"/>
              <a:t>07/12/1435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50244484-5D63-49D1-9CC0-C5137A197129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6652414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585B9-CD9D-4D0E-B4B9-E7BAE28BC715}" type="datetimeFigureOut">
              <a:rPr lang="ar-IQ" smtClean="0"/>
              <a:t>07/12/1435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50244484-5D63-49D1-9CC0-C5137A197129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9415902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585B9-CD9D-4D0E-B4B9-E7BAE28BC715}" type="datetimeFigureOut">
              <a:rPr lang="ar-IQ" smtClean="0"/>
              <a:t>07/12/1435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50244484-5D63-49D1-9CC0-C5137A197129}" type="slidenum">
              <a:rPr lang="ar-IQ" smtClean="0"/>
              <a:t>‹#›</a:t>
            </a:fld>
            <a:endParaRPr lang="ar-IQ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278112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585B9-CD9D-4D0E-B4B9-E7BAE28BC715}" type="datetimeFigureOut">
              <a:rPr lang="ar-IQ" smtClean="0"/>
              <a:t>07/12/1435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50244484-5D63-49D1-9CC0-C5137A197129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6525746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585B9-CD9D-4D0E-B4B9-E7BAE28BC715}" type="datetimeFigureOut">
              <a:rPr lang="ar-IQ" smtClean="0"/>
              <a:t>07/12/1435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50244484-5D63-49D1-9CC0-C5137A197129}" type="slidenum">
              <a:rPr lang="ar-IQ" smtClean="0"/>
              <a:t>‹#›</a:t>
            </a:fld>
            <a:endParaRPr lang="ar-IQ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934075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585B9-CD9D-4D0E-B4B9-E7BAE28BC715}" type="datetimeFigureOut">
              <a:rPr lang="ar-IQ" smtClean="0"/>
              <a:t>07/12/1435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50244484-5D63-49D1-9CC0-C5137A197129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0294263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585B9-CD9D-4D0E-B4B9-E7BAE28BC715}" type="datetimeFigureOut">
              <a:rPr lang="ar-IQ" smtClean="0"/>
              <a:t>07/12/1435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44484-5D63-49D1-9CC0-C5137A197129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9797731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585B9-CD9D-4D0E-B4B9-E7BAE28BC715}" type="datetimeFigureOut">
              <a:rPr lang="ar-IQ" smtClean="0"/>
              <a:t>07/12/1435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44484-5D63-49D1-9CC0-C5137A197129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78532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585B9-CD9D-4D0E-B4B9-E7BAE28BC715}" type="datetimeFigureOut">
              <a:rPr lang="ar-IQ" smtClean="0"/>
              <a:t>07/12/1435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44484-5D63-49D1-9CC0-C5137A197129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6329160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585B9-CD9D-4D0E-B4B9-E7BAE28BC715}" type="datetimeFigureOut">
              <a:rPr lang="ar-IQ" smtClean="0"/>
              <a:t>07/12/1435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50244484-5D63-49D1-9CC0-C5137A197129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13441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585B9-CD9D-4D0E-B4B9-E7BAE28BC715}" type="datetimeFigureOut">
              <a:rPr lang="ar-IQ" smtClean="0"/>
              <a:t>07/12/1435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50244484-5D63-49D1-9CC0-C5137A197129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6786894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585B9-CD9D-4D0E-B4B9-E7BAE28BC715}" type="datetimeFigureOut">
              <a:rPr lang="ar-IQ" smtClean="0"/>
              <a:t>07/12/1435</a:t>
            </a:fld>
            <a:endParaRPr lang="ar-IQ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50244484-5D63-49D1-9CC0-C5137A197129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42028947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585B9-CD9D-4D0E-B4B9-E7BAE28BC715}" type="datetimeFigureOut">
              <a:rPr lang="ar-IQ" smtClean="0"/>
              <a:t>07/12/1435</a:t>
            </a:fld>
            <a:endParaRPr lang="ar-IQ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44484-5D63-49D1-9CC0-C5137A197129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40714185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585B9-CD9D-4D0E-B4B9-E7BAE28BC715}" type="datetimeFigureOut">
              <a:rPr lang="ar-IQ" smtClean="0"/>
              <a:t>07/12/1435</a:t>
            </a:fld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44484-5D63-49D1-9CC0-C5137A197129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7351698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585B9-CD9D-4D0E-B4B9-E7BAE28BC715}" type="datetimeFigureOut">
              <a:rPr lang="ar-IQ" smtClean="0"/>
              <a:t>07/12/1435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44484-5D63-49D1-9CC0-C5137A197129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4421665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585B9-CD9D-4D0E-B4B9-E7BAE28BC715}" type="datetimeFigureOut">
              <a:rPr lang="ar-IQ" smtClean="0"/>
              <a:t>07/12/1435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50244484-5D63-49D1-9CC0-C5137A197129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40107991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F585B9-CD9D-4D0E-B4B9-E7BAE28BC715}" type="datetimeFigureOut">
              <a:rPr lang="ar-IQ" smtClean="0"/>
              <a:t>07/12/1435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50244484-5D63-49D1-9CC0-C5137A197129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42710619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/>
              <a:t>Water</a:t>
            </a:r>
            <a:endParaRPr lang="ar-IQ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391256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Distillation Method</a:t>
            </a:r>
            <a:endParaRPr lang="ar-IQ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l" rtl="0"/>
            <a:r>
              <a:rPr lang="en-US" sz="2800" dirty="0"/>
              <a:t>Many stills in various sizes and styles </a:t>
            </a:r>
            <a:r>
              <a:rPr lang="en-US" sz="2800" dirty="0" smtClean="0"/>
              <a:t>with capacities </a:t>
            </a:r>
            <a:r>
              <a:rPr lang="en-US" sz="2800" dirty="0"/>
              <a:t>ranging from about 0.5 to 100 </a:t>
            </a:r>
            <a:r>
              <a:rPr lang="en-US" sz="2800" dirty="0" smtClean="0"/>
              <a:t>gallons of </a:t>
            </a:r>
            <a:r>
              <a:rPr lang="en-US" sz="2800" dirty="0"/>
              <a:t>distillate per hour are available to </a:t>
            </a:r>
            <a:r>
              <a:rPr lang="en-US" sz="2800" dirty="0" smtClean="0"/>
              <a:t>prepare purified </a:t>
            </a:r>
            <a:r>
              <a:rPr lang="en-US" sz="2800" dirty="0"/>
              <a:t>water</a:t>
            </a:r>
            <a:r>
              <a:rPr lang="en-US" sz="2800" dirty="0" smtClean="0"/>
              <a:t>.</a:t>
            </a:r>
          </a:p>
          <a:p>
            <a:pPr algn="l" rtl="0"/>
            <a:r>
              <a:rPr lang="en-US" sz="2800" dirty="0"/>
              <a:t>Generally, the </a:t>
            </a:r>
            <a:r>
              <a:rPr lang="en-US" sz="2800" dirty="0" smtClean="0"/>
              <a:t>first </a:t>
            </a:r>
            <a:r>
              <a:rPr lang="en-US" sz="2800" dirty="0"/>
              <a:t>portion </a:t>
            </a:r>
            <a:r>
              <a:rPr lang="en-US" sz="2800" dirty="0" smtClean="0"/>
              <a:t>of aqueous </a:t>
            </a:r>
            <a:r>
              <a:rPr lang="en-US" sz="2800" dirty="0"/>
              <a:t>distillate (about the </a:t>
            </a:r>
            <a:r>
              <a:rPr lang="en-US" sz="2800" dirty="0" smtClean="0"/>
              <a:t>first </a:t>
            </a:r>
            <a:r>
              <a:rPr lang="en-US" sz="2800" dirty="0"/>
              <a:t>10% to 20</a:t>
            </a:r>
            <a:r>
              <a:rPr lang="en-US" sz="2800" dirty="0" smtClean="0"/>
              <a:t>%) must </a:t>
            </a:r>
            <a:r>
              <a:rPr lang="en-US" sz="2800" dirty="0"/>
              <a:t>be discarded because it contains </a:t>
            </a:r>
            <a:r>
              <a:rPr lang="en-US" sz="2800" dirty="0" smtClean="0"/>
              <a:t>many foreign </a:t>
            </a:r>
            <a:r>
              <a:rPr lang="en-US" sz="2800" dirty="0"/>
              <a:t>volatile substances usually found </a:t>
            </a:r>
            <a:r>
              <a:rPr lang="en-US" sz="2800" dirty="0" smtClean="0"/>
              <a:t>in urban </a:t>
            </a:r>
            <a:r>
              <a:rPr lang="en-US" sz="2800" dirty="0"/>
              <a:t>drinking water</a:t>
            </a:r>
            <a:endParaRPr lang="ar-IQ" sz="2800" dirty="0"/>
          </a:p>
        </p:txBody>
      </p:sp>
    </p:spTree>
    <p:extLst>
      <p:ext uri="{BB962C8B-B14F-4D97-AF65-F5344CB8AC3E}">
        <p14:creationId xmlns:p14="http://schemas.microsoft.com/office/powerpoint/2010/main" val="837983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l" rtl="0"/>
            <a:r>
              <a:rPr lang="en-US" sz="2800" dirty="0"/>
              <a:t>Also, the last portion of water (about </a:t>
            </a:r>
            <a:r>
              <a:rPr lang="en-US" sz="2800" dirty="0" smtClean="0"/>
              <a:t>10% of </a:t>
            </a:r>
            <a:r>
              <a:rPr lang="en-US" sz="2800" dirty="0"/>
              <a:t>the original volume of water) remaining </a:t>
            </a:r>
            <a:r>
              <a:rPr lang="en-US" sz="2800" dirty="0" smtClean="0"/>
              <a:t>in the </a:t>
            </a:r>
            <a:r>
              <a:rPr lang="en-US" sz="2800" dirty="0"/>
              <a:t>distillation apparatus must be </a:t>
            </a:r>
            <a:r>
              <a:rPr lang="en-US" sz="2800" dirty="0" smtClean="0"/>
              <a:t>discarded because distillation to </a:t>
            </a:r>
            <a:r>
              <a:rPr lang="en-US" sz="2800" dirty="0"/>
              <a:t>dryness would undoubtedly result </a:t>
            </a:r>
            <a:r>
              <a:rPr lang="en-US" sz="2800" dirty="0" smtClean="0"/>
              <a:t>in decomposition </a:t>
            </a:r>
            <a:r>
              <a:rPr lang="en-US" sz="2800" dirty="0"/>
              <a:t>of the remaining solid </a:t>
            </a:r>
            <a:r>
              <a:rPr lang="en-US" sz="2800" dirty="0" smtClean="0"/>
              <a:t>impurities to </a:t>
            </a:r>
            <a:r>
              <a:rPr lang="en-US" sz="2800" dirty="0"/>
              <a:t>volatile substances that would distill </a:t>
            </a:r>
            <a:r>
              <a:rPr lang="en-US" sz="2800" dirty="0" smtClean="0"/>
              <a:t>and contaminate </a:t>
            </a:r>
            <a:r>
              <a:rPr lang="en-US" sz="2800" dirty="0"/>
              <a:t>the previously collected portion </a:t>
            </a:r>
            <a:r>
              <a:rPr lang="en-US" sz="2800" dirty="0" smtClean="0"/>
              <a:t>of distillate</a:t>
            </a:r>
            <a:r>
              <a:rPr lang="en-US" sz="2800" dirty="0"/>
              <a:t>.</a:t>
            </a:r>
            <a:endParaRPr lang="ar-IQ" sz="2800" dirty="0"/>
          </a:p>
        </p:txBody>
      </p:sp>
    </p:spTree>
    <p:extLst>
      <p:ext uri="{BB962C8B-B14F-4D97-AF65-F5344CB8AC3E}">
        <p14:creationId xmlns:p14="http://schemas.microsoft.com/office/powerpoint/2010/main" val="5369434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Ion Exchange Method</a:t>
            </a:r>
            <a:endParaRPr lang="ar-IQ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l" rtl="0"/>
            <a:r>
              <a:rPr lang="en-US" sz="2800" dirty="0"/>
              <a:t>ion exchange for </a:t>
            </a:r>
            <a:r>
              <a:rPr lang="en-US" sz="2800" dirty="0" smtClean="0"/>
              <a:t>the preparation </a:t>
            </a:r>
            <a:r>
              <a:rPr lang="en-US" sz="2800" dirty="0"/>
              <a:t>of </a:t>
            </a:r>
            <a:r>
              <a:rPr lang="en-US" sz="2800" dirty="0" smtClean="0"/>
              <a:t>purified </a:t>
            </a:r>
            <a:r>
              <a:rPr lang="en-US" sz="2800" dirty="0"/>
              <a:t>water offers a number </a:t>
            </a:r>
            <a:r>
              <a:rPr lang="en-US" sz="2800" dirty="0" smtClean="0"/>
              <a:t>of advantages </a:t>
            </a:r>
            <a:r>
              <a:rPr lang="en-US" sz="2800" dirty="0"/>
              <a:t>over distillation</a:t>
            </a:r>
            <a:r>
              <a:rPr lang="en-US" sz="2800" dirty="0" smtClean="0"/>
              <a:t>.</a:t>
            </a:r>
            <a:endParaRPr lang="ar-IQ" sz="2800" dirty="0" smtClean="0"/>
          </a:p>
          <a:p>
            <a:pPr algn="l" rtl="0"/>
            <a:r>
              <a:rPr lang="en-US" sz="2800" dirty="0"/>
              <a:t>For one thing, </a:t>
            </a:r>
            <a:r>
              <a:rPr lang="en-US" sz="2800" dirty="0" smtClean="0"/>
              <a:t>the requirement </a:t>
            </a:r>
            <a:r>
              <a:rPr lang="en-US" sz="2800" dirty="0"/>
              <a:t>of heat is eliminated and with </a:t>
            </a:r>
            <a:r>
              <a:rPr lang="en-US" sz="2800" dirty="0" smtClean="0"/>
              <a:t>it, the </a:t>
            </a:r>
            <a:r>
              <a:rPr lang="en-US" sz="2800" dirty="0"/>
              <a:t>costly and troublesome maintenance </a:t>
            </a:r>
            <a:r>
              <a:rPr lang="en-US" sz="2800" dirty="0" smtClean="0"/>
              <a:t>frequently encountered </a:t>
            </a:r>
            <a:r>
              <a:rPr lang="en-US" sz="2800" dirty="0"/>
              <a:t>in the operation of </a:t>
            </a:r>
            <a:r>
              <a:rPr lang="en-US" sz="2800" dirty="0" smtClean="0"/>
              <a:t>the more </a:t>
            </a:r>
            <a:r>
              <a:rPr lang="en-US" sz="2800" dirty="0"/>
              <a:t>complex distillation apparatus.</a:t>
            </a:r>
            <a:endParaRPr lang="ar-IQ" sz="2800" dirty="0"/>
          </a:p>
        </p:txBody>
      </p:sp>
    </p:spTree>
    <p:extLst>
      <p:ext uri="{BB962C8B-B14F-4D97-AF65-F5344CB8AC3E}">
        <p14:creationId xmlns:p14="http://schemas.microsoft.com/office/powerpoint/2010/main" val="4095051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sz="2800" dirty="0"/>
              <a:t>The ion exchange equipment in use </a:t>
            </a:r>
            <a:r>
              <a:rPr lang="en-US" sz="2800" dirty="0" smtClean="0"/>
              <a:t>today generally </a:t>
            </a:r>
            <a:r>
              <a:rPr lang="en-US" sz="2800" dirty="0"/>
              <a:t>passes water through a column </a:t>
            </a:r>
            <a:r>
              <a:rPr lang="en-US" sz="2800" dirty="0" smtClean="0"/>
              <a:t>of </a:t>
            </a:r>
            <a:r>
              <a:rPr lang="en-US" sz="2800" dirty="0" err="1" smtClean="0"/>
              <a:t>cation</a:t>
            </a:r>
            <a:r>
              <a:rPr lang="en-US" sz="2800" dirty="0" smtClean="0"/>
              <a:t> </a:t>
            </a:r>
            <a:r>
              <a:rPr lang="en-US" sz="2800" dirty="0"/>
              <a:t>and anion exchangers consisting of </a:t>
            </a:r>
            <a:r>
              <a:rPr lang="en-US" sz="2800" dirty="0" smtClean="0"/>
              <a:t>water insoluble synthetic </a:t>
            </a:r>
            <a:r>
              <a:rPr lang="en-US" sz="2800" dirty="0"/>
              <a:t>polymerized phenolic, </a:t>
            </a:r>
            <a:r>
              <a:rPr lang="en-US" sz="2800" dirty="0" smtClean="0"/>
              <a:t>carboxylic, amino</a:t>
            </a:r>
            <a:r>
              <a:rPr lang="en-US" sz="2800" dirty="0"/>
              <a:t>, or </a:t>
            </a:r>
            <a:r>
              <a:rPr lang="en-US" sz="2800" dirty="0" err="1"/>
              <a:t>sulfonated</a:t>
            </a:r>
            <a:r>
              <a:rPr lang="en-US" sz="2800" dirty="0"/>
              <a:t> resins of </a:t>
            </a:r>
            <a:r>
              <a:rPr lang="en-US" sz="2800" dirty="0" smtClean="0"/>
              <a:t>high molecular </a:t>
            </a:r>
            <a:r>
              <a:rPr lang="en-US" sz="2800" dirty="0"/>
              <a:t>weight.</a:t>
            </a:r>
            <a:endParaRPr lang="ar-IQ" sz="2800" dirty="0"/>
          </a:p>
        </p:txBody>
      </p:sp>
    </p:spTree>
    <p:extLst>
      <p:ext uri="{BB962C8B-B14F-4D97-AF65-F5344CB8AC3E}">
        <p14:creationId xmlns:p14="http://schemas.microsoft.com/office/powerpoint/2010/main" val="39264208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l" rtl="0"/>
            <a:r>
              <a:rPr lang="en-US" sz="2800" dirty="0"/>
              <a:t>These resins are mainly of </a:t>
            </a:r>
            <a:r>
              <a:rPr lang="en-US" sz="2800" dirty="0" smtClean="0"/>
              <a:t>two types:</a:t>
            </a:r>
          </a:p>
          <a:p>
            <a:pPr algn="l" rtl="0"/>
            <a:r>
              <a:rPr lang="en-US" sz="2800" dirty="0" smtClean="0"/>
              <a:t>1- </a:t>
            </a:r>
            <a:r>
              <a:rPr lang="en-US" sz="2800" dirty="0"/>
              <a:t>the </a:t>
            </a:r>
            <a:r>
              <a:rPr lang="en-US" sz="2800" dirty="0" err="1"/>
              <a:t>cations</a:t>
            </a:r>
            <a:r>
              <a:rPr lang="en-US" sz="2800" dirty="0"/>
              <a:t>, or acid exchangers, </a:t>
            </a:r>
            <a:r>
              <a:rPr lang="en-US" sz="2800" dirty="0" smtClean="0"/>
              <a:t>which permit </a:t>
            </a:r>
            <a:r>
              <a:rPr lang="en-US" sz="2800" dirty="0"/>
              <a:t>the exchange of the </a:t>
            </a:r>
            <a:r>
              <a:rPr lang="en-US" sz="2800" dirty="0" err="1"/>
              <a:t>cations</a:t>
            </a:r>
            <a:r>
              <a:rPr lang="en-US" sz="2800" dirty="0"/>
              <a:t> in solution (</a:t>
            </a:r>
            <a:r>
              <a:rPr lang="en-US" sz="2800" dirty="0" smtClean="0"/>
              <a:t>in the </a:t>
            </a:r>
            <a:r>
              <a:rPr lang="en-US" sz="2800" dirty="0"/>
              <a:t>tap water) with hydrogen ion from the </a:t>
            </a:r>
            <a:r>
              <a:rPr lang="en-US" sz="2800" dirty="0" smtClean="0"/>
              <a:t>resin.</a:t>
            </a:r>
          </a:p>
          <a:p>
            <a:pPr algn="l" rtl="0"/>
            <a:r>
              <a:rPr lang="en-US" sz="2800" dirty="0" smtClean="0"/>
              <a:t>2- </a:t>
            </a:r>
            <a:r>
              <a:rPr lang="en-US" sz="2800" dirty="0"/>
              <a:t>the anions, or base exchange resins, </a:t>
            </a:r>
            <a:r>
              <a:rPr lang="en-US" sz="2800" dirty="0" smtClean="0"/>
              <a:t>which permit </a:t>
            </a:r>
            <a:r>
              <a:rPr lang="en-US" sz="2800" dirty="0"/>
              <a:t>the removal of anions.</a:t>
            </a:r>
            <a:endParaRPr lang="ar-IQ" sz="2800" dirty="0"/>
          </a:p>
        </p:txBody>
      </p:sp>
    </p:spTree>
    <p:extLst>
      <p:ext uri="{BB962C8B-B14F-4D97-AF65-F5344CB8AC3E}">
        <p14:creationId xmlns:p14="http://schemas.microsoft.com/office/powerpoint/2010/main" val="26089794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l" rtl="0"/>
            <a:endParaRPr lang="en-US" sz="2000" b="1" dirty="0" smtClean="0"/>
          </a:p>
          <a:p>
            <a:pPr algn="l" rtl="0"/>
            <a:endParaRPr lang="en-US" sz="2000" b="1" dirty="0"/>
          </a:p>
          <a:p>
            <a:pPr algn="l" rtl="0"/>
            <a:endParaRPr lang="en-US" sz="2000" b="1" dirty="0" smtClean="0"/>
          </a:p>
          <a:p>
            <a:pPr algn="l" rtl="0"/>
            <a:endParaRPr lang="en-US" sz="2000" b="1" dirty="0"/>
          </a:p>
          <a:p>
            <a:pPr algn="l" rtl="0"/>
            <a:endParaRPr lang="en-US" sz="2000" b="1" dirty="0" smtClean="0"/>
          </a:p>
          <a:p>
            <a:pPr algn="l" rtl="0"/>
            <a:endParaRPr lang="en-US" sz="2000" b="1" dirty="0"/>
          </a:p>
          <a:p>
            <a:pPr algn="l" rtl="0"/>
            <a:endParaRPr lang="en-US" sz="2000" b="1" dirty="0" smtClean="0"/>
          </a:p>
          <a:p>
            <a:pPr algn="l" rtl="0"/>
            <a:r>
              <a:rPr lang="en-US" sz="2000" b="1" dirty="0"/>
              <a:t>M+ indicating the metal or </a:t>
            </a:r>
            <a:r>
              <a:rPr lang="en-US" sz="2000" b="1" dirty="0" err="1"/>
              <a:t>cation</a:t>
            </a:r>
            <a:r>
              <a:rPr lang="en-US" sz="2000" b="1" dirty="0"/>
              <a:t> (as Na</a:t>
            </a:r>
            <a:r>
              <a:rPr lang="en-US" sz="2000" b="1" dirty="0" smtClean="0"/>
              <a:t>+) and </a:t>
            </a:r>
            <a:r>
              <a:rPr lang="en-US" sz="2000" b="1" dirty="0"/>
              <a:t>the X− indicating the anion (as Cl−).</a:t>
            </a:r>
            <a:endParaRPr lang="ar-IQ" sz="20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38584" t="38160" r="30632" b="28037"/>
          <a:stretch/>
        </p:blipFill>
        <p:spPr>
          <a:xfrm>
            <a:off x="4610637" y="2133600"/>
            <a:ext cx="4700699" cy="2902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7012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sz="2800" dirty="0"/>
              <a:t>Water </a:t>
            </a:r>
            <a:r>
              <a:rPr lang="en-US" sz="2800" dirty="0" err="1"/>
              <a:t>purifi</a:t>
            </a:r>
            <a:r>
              <a:rPr lang="en-US" sz="2800" dirty="0"/>
              <a:t> </a:t>
            </a:r>
            <a:r>
              <a:rPr lang="en-US" sz="2800" dirty="0" err="1"/>
              <a:t>ed</a:t>
            </a:r>
            <a:r>
              <a:rPr lang="en-US" sz="2800" dirty="0"/>
              <a:t> in this manner, referred to </a:t>
            </a:r>
            <a:r>
              <a:rPr lang="en-US" sz="2800" dirty="0" smtClean="0"/>
              <a:t>as demineralized </a:t>
            </a:r>
            <a:r>
              <a:rPr lang="en-US" sz="2800" dirty="0"/>
              <a:t>or deionized water, may be </a:t>
            </a:r>
            <a:r>
              <a:rPr lang="en-US" sz="2800" dirty="0" smtClean="0"/>
              <a:t>used in </a:t>
            </a:r>
            <a:r>
              <a:rPr lang="en-US" sz="2800" dirty="0"/>
              <a:t>any pharmaceutical preparation or </a:t>
            </a:r>
            <a:r>
              <a:rPr lang="en-US" sz="2800" dirty="0" smtClean="0"/>
              <a:t>prescription calling </a:t>
            </a:r>
            <a:r>
              <a:rPr lang="en-US" sz="2800" dirty="0"/>
              <a:t>for distilled water.</a:t>
            </a:r>
            <a:endParaRPr lang="ar-IQ" sz="2800" dirty="0"/>
          </a:p>
        </p:txBody>
      </p:sp>
    </p:spTree>
    <p:extLst>
      <p:ext uri="{BB962C8B-B14F-4D97-AF65-F5344CB8AC3E}">
        <p14:creationId xmlns:p14="http://schemas.microsoft.com/office/powerpoint/2010/main" val="42551691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Reverse Osmosis</a:t>
            </a:r>
            <a:endParaRPr lang="ar-IQ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l" rtl="0"/>
            <a:r>
              <a:rPr lang="en-US" sz="2800" dirty="0" smtClean="0"/>
              <a:t>osmosis is the flow of water through a </a:t>
            </a:r>
            <a:r>
              <a:rPr lang="en-US" sz="2800" dirty="0"/>
              <a:t>semipermeable </a:t>
            </a:r>
            <a:r>
              <a:rPr lang="en-US" sz="2800" dirty="0" smtClean="0"/>
              <a:t>membrane </a:t>
            </a:r>
            <a:r>
              <a:rPr lang="en-US" sz="2800" dirty="0"/>
              <a:t>from a less </a:t>
            </a:r>
            <a:r>
              <a:rPr lang="en-US" sz="2800" dirty="0" smtClean="0"/>
              <a:t>concentrated solution </a:t>
            </a:r>
            <a:r>
              <a:rPr lang="en-US" sz="2800" dirty="0"/>
              <a:t>to a more concentrated </a:t>
            </a:r>
            <a:r>
              <a:rPr lang="en-US" sz="2800" dirty="0" smtClean="0"/>
              <a:t>solution.</a:t>
            </a:r>
            <a:endParaRPr lang="en-US" sz="2800" dirty="0"/>
          </a:p>
          <a:p>
            <a:pPr algn="l" rtl="0"/>
            <a:r>
              <a:rPr lang="en-US" sz="2800" dirty="0"/>
              <a:t>the </a:t>
            </a:r>
            <a:r>
              <a:rPr lang="en-US" sz="2800" dirty="0" smtClean="0"/>
              <a:t>flow </a:t>
            </a:r>
            <a:r>
              <a:rPr lang="en-US" sz="2800" dirty="0"/>
              <a:t>in </a:t>
            </a:r>
            <a:r>
              <a:rPr lang="en-US" sz="2800" dirty="0" smtClean="0"/>
              <a:t>RO is cross-flow </a:t>
            </a:r>
            <a:r>
              <a:rPr lang="en-US" sz="2800" dirty="0"/>
              <a:t>system </a:t>
            </a:r>
            <a:r>
              <a:rPr lang="en-US" sz="2800" dirty="0" smtClean="0"/>
              <a:t>(from a more </a:t>
            </a:r>
            <a:r>
              <a:rPr lang="en-US" sz="2800" dirty="0"/>
              <a:t>concentrated to a less concentrated </a:t>
            </a:r>
            <a:r>
              <a:rPr lang="en-US" sz="2800" dirty="0" smtClean="0"/>
              <a:t>solution); thus </a:t>
            </a:r>
            <a:r>
              <a:rPr lang="en-US" sz="2800" dirty="0"/>
              <a:t>the term reverse osmosis.</a:t>
            </a:r>
            <a:endParaRPr lang="ar-IQ" sz="2800" dirty="0"/>
          </a:p>
        </p:txBody>
      </p:sp>
    </p:spTree>
    <p:extLst>
      <p:ext uri="{BB962C8B-B14F-4D97-AF65-F5344CB8AC3E}">
        <p14:creationId xmlns:p14="http://schemas.microsoft.com/office/powerpoint/2010/main" val="35201104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0954" y="1905000"/>
            <a:ext cx="7555627" cy="4629538"/>
          </a:xfrm>
        </p:spPr>
      </p:pic>
    </p:spTree>
    <p:extLst>
      <p:ext uri="{BB962C8B-B14F-4D97-AF65-F5344CB8AC3E}">
        <p14:creationId xmlns:p14="http://schemas.microsoft.com/office/powerpoint/2010/main" val="4302176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43"/>
          <a:stretch/>
        </p:blipFill>
        <p:spPr>
          <a:xfrm>
            <a:off x="3245474" y="245576"/>
            <a:ext cx="6503831" cy="6517633"/>
          </a:xfrm>
        </p:spPr>
      </p:pic>
    </p:spTree>
    <p:extLst>
      <p:ext uri="{BB962C8B-B14F-4D97-AF65-F5344CB8AC3E}">
        <p14:creationId xmlns:p14="http://schemas.microsoft.com/office/powerpoint/2010/main" val="18707220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en-US" b="1" dirty="0" smtClean="0"/>
              <a:t>Water</a:t>
            </a:r>
            <a:endParaRPr lang="ar-IQ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sz="2800" dirty="0"/>
              <a:t>Naturally occurring water exerts its solvent </a:t>
            </a:r>
            <a:r>
              <a:rPr lang="en-US" sz="2800" dirty="0" smtClean="0"/>
              <a:t>effect on </a:t>
            </a:r>
            <a:r>
              <a:rPr lang="en-US" sz="2800" dirty="0"/>
              <a:t>most substances it </a:t>
            </a:r>
            <a:r>
              <a:rPr lang="en-US" sz="2800" dirty="0" smtClean="0"/>
              <a:t>contacts. So its impure</a:t>
            </a:r>
            <a:r>
              <a:rPr lang="en-US" sz="2800" dirty="0"/>
              <a:t>, containing varying amounts of </a:t>
            </a:r>
            <a:r>
              <a:rPr lang="en-US" sz="2800" dirty="0" smtClean="0"/>
              <a:t>dissolved inorganic salts along </a:t>
            </a:r>
            <a:r>
              <a:rPr lang="en-US" sz="2800" dirty="0"/>
              <a:t>with dissolved </a:t>
            </a:r>
            <a:r>
              <a:rPr lang="en-US" sz="2800" dirty="0" smtClean="0"/>
              <a:t>and undissolved </a:t>
            </a:r>
            <a:r>
              <a:rPr lang="en-US" sz="2800" dirty="0"/>
              <a:t>organic matter and microorganisms</a:t>
            </a:r>
            <a:r>
              <a:rPr lang="en-US" sz="2800" dirty="0" smtClean="0"/>
              <a:t>.</a:t>
            </a:r>
          </a:p>
          <a:p>
            <a:pPr algn="l" rtl="0"/>
            <a:endParaRPr lang="en-US" sz="2800" dirty="0"/>
          </a:p>
          <a:p>
            <a:pPr algn="l" rtl="0"/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124369778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l" rtl="0"/>
            <a:r>
              <a:rPr lang="en-US" sz="2800" dirty="0"/>
              <a:t>a pressurized stream of water is passed </a:t>
            </a:r>
            <a:r>
              <a:rPr lang="en-US" sz="2800" dirty="0" smtClean="0"/>
              <a:t>parallel to </a:t>
            </a:r>
            <a:r>
              <a:rPr lang="en-US" sz="2800" dirty="0"/>
              <a:t>the inner side of a </a:t>
            </a:r>
            <a:r>
              <a:rPr lang="en-US" sz="2800" dirty="0" smtClean="0"/>
              <a:t>filter </a:t>
            </a:r>
            <a:r>
              <a:rPr lang="en-US" sz="2800" dirty="0"/>
              <a:t>membrane core.</a:t>
            </a:r>
          </a:p>
          <a:p>
            <a:pPr algn="l" rtl="0"/>
            <a:r>
              <a:rPr lang="en-US" sz="2800" dirty="0"/>
              <a:t>A portion of the feed water, or </a:t>
            </a:r>
            <a:r>
              <a:rPr lang="en-US" sz="2800" dirty="0" smtClean="0"/>
              <a:t>influent</a:t>
            </a:r>
            <a:r>
              <a:rPr lang="en-US" sz="2800" dirty="0"/>
              <a:t>, </a:t>
            </a:r>
            <a:r>
              <a:rPr lang="en-US" sz="2800" dirty="0" smtClean="0"/>
              <a:t>permeates the </a:t>
            </a:r>
            <a:r>
              <a:rPr lang="en-US" sz="2800" dirty="0"/>
              <a:t>membrane as </a:t>
            </a:r>
            <a:r>
              <a:rPr lang="en-US" sz="2800" dirty="0" smtClean="0"/>
              <a:t>filtrate</a:t>
            </a:r>
            <a:r>
              <a:rPr lang="en-US" sz="2800" dirty="0"/>
              <a:t>, while the </a:t>
            </a:r>
            <a:r>
              <a:rPr lang="en-US" sz="2800" dirty="0" smtClean="0"/>
              <a:t>balance of </a:t>
            </a:r>
            <a:r>
              <a:rPr lang="en-US" sz="2800" dirty="0"/>
              <a:t>the water sweeps tangentially along the </a:t>
            </a:r>
            <a:r>
              <a:rPr lang="en-US" sz="2800" dirty="0" smtClean="0"/>
              <a:t>membrane to </a:t>
            </a:r>
            <a:r>
              <a:rPr lang="en-US" sz="2800" dirty="0"/>
              <a:t>exit the system without being </a:t>
            </a:r>
            <a:r>
              <a:rPr lang="en-US" sz="2800" dirty="0" smtClean="0"/>
              <a:t>filtered</a:t>
            </a:r>
            <a:r>
              <a:rPr lang="en-US" sz="2800" dirty="0"/>
              <a:t>.</a:t>
            </a:r>
            <a:endParaRPr lang="ar-IQ" sz="2800" dirty="0"/>
          </a:p>
        </p:txBody>
      </p:sp>
    </p:spTree>
    <p:extLst>
      <p:ext uri="{BB962C8B-B14F-4D97-AF65-F5344CB8AC3E}">
        <p14:creationId xmlns:p14="http://schemas.microsoft.com/office/powerpoint/2010/main" val="201087876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sz="2800" dirty="0"/>
              <a:t>The </a:t>
            </a:r>
            <a:r>
              <a:rPr lang="en-US" sz="2800" dirty="0" smtClean="0"/>
              <a:t>filtered </a:t>
            </a:r>
            <a:r>
              <a:rPr lang="en-US" sz="2800" dirty="0"/>
              <a:t>portion is called the </a:t>
            </a:r>
            <a:r>
              <a:rPr lang="en-US" sz="2800" dirty="0" smtClean="0"/>
              <a:t>permeate because </a:t>
            </a:r>
            <a:r>
              <a:rPr lang="en-US" sz="2800" dirty="0"/>
              <a:t>it has permeated the membrane. </a:t>
            </a:r>
            <a:r>
              <a:rPr lang="en-US" sz="2800" dirty="0" smtClean="0"/>
              <a:t>The water </a:t>
            </a:r>
            <a:r>
              <a:rPr lang="en-US" sz="2800" dirty="0"/>
              <a:t>that has passed through the system </a:t>
            </a:r>
            <a:r>
              <a:rPr lang="en-US" sz="2800" dirty="0" smtClean="0"/>
              <a:t>is called </a:t>
            </a:r>
            <a:r>
              <a:rPr lang="en-US" sz="2800" dirty="0"/>
              <a:t>the concentrate because it contains </a:t>
            </a:r>
            <a:r>
              <a:rPr lang="en-US" sz="2800" dirty="0" smtClean="0"/>
              <a:t>the concentrated </a:t>
            </a:r>
            <a:r>
              <a:rPr lang="en-US" sz="2800" dirty="0"/>
              <a:t>contaminants rejected by </a:t>
            </a:r>
            <a:r>
              <a:rPr lang="en-US" sz="2800" dirty="0" smtClean="0"/>
              <a:t>the membrane</a:t>
            </a:r>
            <a:r>
              <a:rPr lang="en-US" sz="2800" dirty="0"/>
              <a:t>.</a:t>
            </a:r>
            <a:endParaRPr lang="ar-IQ" sz="2800" dirty="0"/>
          </a:p>
        </p:txBody>
      </p:sp>
    </p:spTree>
    <p:extLst>
      <p:ext uri="{BB962C8B-B14F-4D97-AF65-F5344CB8AC3E}">
        <p14:creationId xmlns:p14="http://schemas.microsoft.com/office/powerpoint/2010/main" val="2288959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304797"/>
            <a:ext cx="8915400" cy="6173276"/>
          </a:xfrm>
        </p:spPr>
        <p:txBody>
          <a:bodyPr>
            <a:noAutofit/>
          </a:bodyPr>
          <a:lstStyle/>
          <a:p>
            <a:pPr algn="l" rtl="0"/>
            <a:r>
              <a:rPr lang="en-US" sz="2800" dirty="0" smtClean="0"/>
              <a:t>Depending on </a:t>
            </a:r>
            <a:r>
              <a:rPr lang="en-US" sz="2800" dirty="0"/>
              <a:t>their pore size, </a:t>
            </a:r>
            <a:r>
              <a:rPr lang="en-US" sz="2800" dirty="0" smtClean="0"/>
              <a:t>cross-flow filter membranes can </a:t>
            </a:r>
            <a:r>
              <a:rPr lang="en-US" sz="2800" dirty="0"/>
              <a:t>remove particles </a:t>
            </a:r>
            <a:r>
              <a:rPr lang="en-US" sz="2800" dirty="0" smtClean="0"/>
              <a:t>defined </a:t>
            </a:r>
            <a:r>
              <a:rPr lang="en-US" sz="2800" dirty="0"/>
              <a:t>in the range of</a:t>
            </a:r>
          </a:p>
          <a:p>
            <a:pPr algn="l" rtl="0"/>
            <a:r>
              <a:rPr lang="en-US" sz="2800" dirty="0" smtClean="0"/>
              <a:t>microfiltration </a:t>
            </a:r>
            <a:r>
              <a:rPr lang="en-US" sz="2800" dirty="0"/>
              <a:t>(0.1 to 2 </a:t>
            </a:r>
            <a:r>
              <a:rPr lang="el-GR" sz="2800" dirty="0"/>
              <a:t>μ</a:t>
            </a:r>
            <a:r>
              <a:rPr lang="en-US" sz="2800" dirty="0"/>
              <a:t>m, e.g., bacteria</a:t>
            </a:r>
            <a:r>
              <a:rPr lang="en-US" sz="2800" dirty="0" smtClean="0"/>
              <a:t>).</a:t>
            </a:r>
          </a:p>
          <a:p>
            <a:pPr algn="l" rtl="0"/>
            <a:r>
              <a:rPr lang="en-US" sz="2800" dirty="0" smtClean="0"/>
              <a:t> ultrafiltration </a:t>
            </a:r>
            <a:r>
              <a:rPr lang="en-US" sz="2800" dirty="0"/>
              <a:t>(0.01 to 0.1 </a:t>
            </a:r>
            <a:r>
              <a:rPr lang="el-GR" sz="2800" dirty="0"/>
              <a:t>μ</a:t>
            </a:r>
            <a:r>
              <a:rPr lang="en-US" sz="2800" dirty="0"/>
              <a:t>m, e.g., virus</a:t>
            </a:r>
            <a:r>
              <a:rPr lang="en-US" sz="2800" dirty="0" smtClean="0"/>
              <a:t>).</a:t>
            </a:r>
          </a:p>
          <a:p>
            <a:pPr algn="l" rtl="0"/>
            <a:r>
              <a:rPr lang="en-US" sz="2800" dirty="0" err="1" smtClean="0"/>
              <a:t>Nanofiltration</a:t>
            </a:r>
            <a:r>
              <a:rPr lang="en-US" sz="2800" dirty="0" smtClean="0"/>
              <a:t> (0.001 </a:t>
            </a:r>
            <a:r>
              <a:rPr lang="en-US" sz="2800" dirty="0"/>
              <a:t>to 0.01 </a:t>
            </a:r>
            <a:r>
              <a:rPr lang="en-US" sz="2800" dirty="0" err="1"/>
              <a:t>μm</a:t>
            </a:r>
            <a:r>
              <a:rPr lang="en-US" sz="2800" dirty="0"/>
              <a:t>, e.g., organic </a:t>
            </a:r>
            <a:r>
              <a:rPr lang="en-US" sz="2800" dirty="0" smtClean="0"/>
              <a:t>compounds in </a:t>
            </a:r>
            <a:r>
              <a:rPr lang="en-US" sz="2800" dirty="0"/>
              <a:t>the molecular weight range of 300 to 1,000</a:t>
            </a:r>
            <a:r>
              <a:rPr lang="en-US" sz="2800" dirty="0" smtClean="0"/>
              <a:t>).</a:t>
            </a:r>
            <a:endParaRPr lang="en-US" sz="2800" dirty="0"/>
          </a:p>
          <a:p>
            <a:pPr algn="l" rtl="0"/>
            <a:r>
              <a:rPr lang="en-US" sz="2800" dirty="0" smtClean="0"/>
              <a:t>reverse </a:t>
            </a:r>
            <a:r>
              <a:rPr lang="en-US" sz="2800" dirty="0"/>
              <a:t>osmosis (particles less than 0.001 </a:t>
            </a:r>
            <a:r>
              <a:rPr lang="en-US" sz="2800" dirty="0" err="1"/>
              <a:t>μm</a:t>
            </a:r>
            <a:r>
              <a:rPr lang="en-US" sz="2800" dirty="0"/>
              <a:t>).</a:t>
            </a:r>
            <a:endParaRPr lang="en-US" sz="2800" dirty="0" smtClean="0"/>
          </a:p>
          <a:p>
            <a:pPr algn="l" rtl="0"/>
            <a:r>
              <a:rPr lang="en-US" sz="2800" dirty="0" smtClean="0"/>
              <a:t>Reverse </a:t>
            </a:r>
            <a:r>
              <a:rPr lang="en-US" sz="2800" dirty="0"/>
              <a:t>osmosis removes virtually all </a:t>
            </a:r>
            <a:r>
              <a:rPr lang="en-US" sz="2800" dirty="0" smtClean="0"/>
              <a:t>viruses, bacteria</a:t>
            </a:r>
            <a:r>
              <a:rPr lang="en-US" sz="2800" dirty="0"/>
              <a:t>, </a:t>
            </a:r>
            <a:r>
              <a:rPr lang="en-US" sz="2800" dirty="0" err="1"/>
              <a:t>pyrogens</a:t>
            </a:r>
            <a:r>
              <a:rPr lang="en-US" sz="2800" dirty="0"/>
              <a:t>, and organic molecules </a:t>
            </a:r>
            <a:r>
              <a:rPr lang="en-US" sz="2800" dirty="0" smtClean="0"/>
              <a:t>and 90</a:t>
            </a:r>
            <a:r>
              <a:rPr lang="en-US" sz="2800" dirty="0"/>
              <a:t>% to 99% of ions</a:t>
            </a:r>
            <a:endParaRPr lang="ar-IQ" sz="2800" dirty="0"/>
          </a:p>
        </p:txBody>
      </p:sp>
    </p:spTree>
    <p:extLst>
      <p:ext uri="{BB962C8B-B14F-4D97-AF65-F5344CB8AC3E}">
        <p14:creationId xmlns:p14="http://schemas.microsoft.com/office/powerpoint/2010/main" val="2392900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water </a:t>
            </a:r>
            <a:r>
              <a:rPr lang="en-US" b="1" dirty="0" smtClean="0"/>
              <a:t>for injection</a:t>
            </a:r>
            <a:r>
              <a:rPr lang="en-US" b="1" dirty="0"/>
              <a:t>, USP</a:t>
            </a:r>
            <a:endParaRPr lang="ar-IQ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599"/>
            <a:ext cx="8915400" cy="4189927"/>
          </a:xfrm>
        </p:spPr>
        <p:txBody>
          <a:bodyPr>
            <a:noAutofit/>
          </a:bodyPr>
          <a:lstStyle/>
          <a:p>
            <a:pPr algn="l" rtl="0"/>
            <a:r>
              <a:rPr lang="en-US" sz="2800" dirty="0"/>
              <a:t>This water is </a:t>
            </a:r>
            <a:r>
              <a:rPr lang="en-US" sz="2800" dirty="0" smtClean="0"/>
              <a:t>purified </a:t>
            </a:r>
            <a:r>
              <a:rPr lang="en-US" sz="2800" dirty="0"/>
              <a:t>by </a:t>
            </a:r>
            <a:r>
              <a:rPr lang="en-US" sz="2800" dirty="0" smtClean="0"/>
              <a:t>distillation or </a:t>
            </a:r>
            <a:r>
              <a:rPr lang="en-US" sz="2800" dirty="0"/>
              <a:t>by reverse osmosis and meets the </a:t>
            </a:r>
            <a:r>
              <a:rPr lang="en-US" sz="2800" dirty="0" smtClean="0"/>
              <a:t>same standards </a:t>
            </a:r>
            <a:r>
              <a:rPr lang="en-US" sz="2800" dirty="0"/>
              <a:t>for the presence of total solids as </a:t>
            </a:r>
            <a:r>
              <a:rPr lang="en-US" sz="2800" dirty="0" smtClean="0"/>
              <a:t>does </a:t>
            </a:r>
            <a:r>
              <a:rPr lang="en-US" sz="2800" i="1" dirty="0" smtClean="0"/>
              <a:t>Purified </a:t>
            </a:r>
            <a:r>
              <a:rPr lang="en-US" sz="2800" i="1" dirty="0"/>
              <a:t>Water</a:t>
            </a:r>
            <a:r>
              <a:rPr lang="en-US" sz="2800" dirty="0"/>
              <a:t>, </a:t>
            </a:r>
            <a:r>
              <a:rPr lang="en-US" sz="2800" i="1" dirty="0" smtClean="0"/>
              <a:t>USP. </a:t>
            </a:r>
            <a:r>
              <a:rPr lang="en-US" sz="2800" dirty="0" smtClean="0"/>
              <a:t>and may not </a:t>
            </a:r>
            <a:r>
              <a:rPr lang="en-US" sz="2800" dirty="0"/>
              <a:t>contain added substances</a:t>
            </a:r>
            <a:r>
              <a:rPr lang="en-US" sz="2800" dirty="0" smtClean="0"/>
              <a:t>.</a:t>
            </a:r>
          </a:p>
          <a:p>
            <a:pPr algn="l" rtl="0"/>
            <a:r>
              <a:rPr lang="en-US" sz="2800" dirty="0" smtClean="0"/>
              <a:t> </a:t>
            </a:r>
            <a:r>
              <a:rPr lang="en-US" sz="2800" dirty="0"/>
              <a:t>Although </a:t>
            </a:r>
            <a:r>
              <a:rPr lang="en-US" sz="2800" dirty="0" smtClean="0"/>
              <a:t>water for </a:t>
            </a:r>
            <a:r>
              <a:rPr lang="en-US" sz="2800" dirty="0"/>
              <a:t>injection is not required to be sterile, it </a:t>
            </a:r>
            <a:r>
              <a:rPr lang="en-US" sz="2800" dirty="0" smtClean="0"/>
              <a:t>must be </a:t>
            </a:r>
            <a:r>
              <a:rPr lang="en-US" sz="2800" dirty="0" err="1"/>
              <a:t>pyrogen</a:t>
            </a:r>
            <a:r>
              <a:rPr lang="en-US" sz="2800" dirty="0"/>
              <a:t> free. </a:t>
            </a:r>
            <a:endParaRPr lang="en-US" sz="2800" dirty="0" smtClean="0"/>
          </a:p>
          <a:p>
            <a:pPr algn="l" rtl="0"/>
            <a:r>
              <a:rPr lang="en-US" sz="2800" dirty="0" smtClean="0"/>
              <a:t>The </a:t>
            </a:r>
            <a:r>
              <a:rPr lang="en-US" sz="2800" dirty="0"/>
              <a:t>water is intended to </a:t>
            </a:r>
            <a:r>
              <a:rPr lang="en-US" sz="2800" dirty="0" smtClean="0"/>
              <a:t>be used </a:t>
            </a:r>
            <a:r>
              <a:rPr lang="en-US" sz="2800" dirty="0"/>
              <a:t>in the manufacture of injectable </a:t>
            </a:r>
            <a:r>
              <a:rPr lang="en-US" sz="2800" dirty="0" smtClean="0"/>
              <a:t>products to </a:t>
            </a:r>
            <a:r>
              <a:rPr lang="en-US" sz="2800" dirty="0"/>
              <a:t>be sterilized after preparation.</a:t>
            </a:r>
            <a:endParaRPr lang="ar-IQ" sz="2800" dirty="0"/>
          </a:p>
        </p:txBody>
      </p:sp>
    </p:spTree>
    <p:extLst>
      <p:ext uri="{BB962C8B-B14F-4D97-AF65-F5344CB8AC3E}">
        <p14:creationId xmlns:p14="http://schemas.microsoft.com/office/powerpoint/2010/main" val="2231537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Sterile water for injection, USP</a:t>
            </a:r>
            <a:endParaRPr lang="ar-IQ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1399504"/>
            <a:ext cx="8915400" cy="5155841"/>
          </a:xfrm>
        </p:spPr>
        <p:txBody>
          <a:bodyPr>
            <a:noAutofit/>
          </a:bodyPr>
          <a:lstStyle/>
          <a:p>
            <a:pPr algn="l" rtl="0"/>
            <a:r>
              <a:rPr lang="en-US" sz="2800" dirty="0" smtClean="0"/>
              <a:t>Packaged in </a:t>
            </a:r>
            <a:r>
              <a:rPr lang="en-US" sz="2800" dirty="0"/>
              <a:t>single-dose containers not larger than 1 L. </a:t>
            </a:r>
            <a:endParaRPr lang="en-US" sz="2800" dirty="0" smtClean="0"/>
          </a:p>
          <a:p>
            <a:pPr algn="l" rtl="0"/>
            <a:r>
              <a:rPr lang="en-US" sz="2800" dirty="0" smtClean="0"/>
              <a:t>It </a:t>
            </a:r>
            <a:r>
              <a:rPr lang="en-US" sz="2800" dirty="0"/>
              <a:t>must be </a:t>
            </a:r>
            <a:r>
              <a:rPr lang="en-US" sz="2800" dirty="0" err="1"/>
              <a:t>pyrogen</a:t>
            </a:r>
            <a:r>
              <a:rPr lang="en-US" sz="2800" dirty="0"/>
              <a:t> </a:t>
            </a:r>
            <a:r>
              <a:rPr lang="en-US" sz="2800" dirty="0" smtClean="0"/>
              <a:t>free but </a:t>
            </a:r>
            <a:r>
              <a:rPr lang="en-US" sz="2800" dirty="0"/>
              <a:t>does have an allowable endotoxin level, </a:t>
            </a:r>
            <a:r>
              <a:rPr lang="en-US" sz="2800" dirty="0" smtClean="0"/>
              <a:t>not more </a:t>
            </a:r>
            <a:r>
              <a:rPr lang="en-US" sz="2800" dirty="0"/>
              <a:t>than 0.25 USP endotoxin units per milliliter</a:t>
            </a:r>
            <a:r>
              <a:rPr lang="en-US" sz="2800" dirty="0" smtClean="0"/>
              <a:t>.</a:t>
            </a:r>
          </a:p>
          <a:p>
            <a:pPr algn="l" rtl="0"/>
            <a:r>
              <a:rPr lang="en-US" sz="2800" dirty="0"/>
              <a:t>it may not contain any </a:t>
            </a:r>
            <a:r>
              <a:rPr lang="en-US" sz="2800" dirty="0" smtClean="0"/>
              <a:t>antimicrobial agent </a:t>
            </a:r>
            <a:r>
              <a:rPr lang="en-US" sz="2800" dirty="0"/>
              <a:t>or other added substance. </a:t>
            </a:r>
            <a:endParaRPr lang="en-US" sz="2800" dirty="0" smtClean="0"/>
          </a:p>
          <a:p>
            <a:pPr algn="l" rtl="0"/>
            <a:r>
              <a:rPr lang="en-US" sz="2800" dirty="0" smtClean="0"/>
              <a:t>This </a:t>
            </a:r>
            <a:r>
              <a:rPr lang="en-US" sz="2800" dirty="0"/>
              <a:t>water </a:t>
            </a:r>
            <a:r>
              <a:rPr lang="en-US" sz="2800" dirty="0" smtClean="0"/>
              <a:t>may contain </a:t>
            </a:r>
            <a:r>
              <a:rPr lang="en-US" sz="2800" dirty="0"/>
              <a:t>slightly more total solids than water </a:t>
            </a:r>
            <a:r>
              <a:rPr lang="en-US" sz="2800" dirty="0" smtClean="0"/>
              <a:t>for injection </a:t>
            </a:r>
            <a:r>
              <a:rPr lang="en-US" sz="2800" dirty="0"/>
              <a:t>because of the leaching of solids </a:t>
            </a:r>
            <a:r>
              <a:rPr lang="en-US" sz="2800" dirty="0" smtClean="0"/>
              <a:t>from the </a:t>
            </a:r>
            <a:r>
              <a:rPr lang="en-US" sz="2800" dirty="0"/>
              <a:t>glass-lined tanks during sterilization.</a:t>
            </a:r>
            <a:endParaRPr lang="ar-IQ" sz="2800" dirty="0"/>
          </a:p>
        </p:txBody>
      </p:sp>
    </p:spTree>
    <p:extLst>
      <p:ext uri="{BB962C8B-B14F-4D97-AF65-F5344CB8AC3E}">
        <p14:creationId xmlns:p14="http://schemas.microsoft.com/office/powerpoint/2010/main" val="327277142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sz="2800" dirty="0" smtClean="0"/>
              <a:t>This water </a:t>
            </a:r>
            <a:r>
              <a:rPr lang="en-US" sz="2800" dirty="0"/>
              <a:t>is intended to be used as a solvent, </a:t>
            </a:r>
            <a:r>
              <a:rPr lang="en-US" sz="2800" dirty="0" smtClean="0"/>
              <a:t>vehicle, or </a:t>
            </a:r>
            <a:r>
              <a:rPr lang="en-US" sz="2800" dirty="0"/>
              <a:t>diluent for already sterilized and </a:t>
            </a:r>
            <a:r>
              <a:rPr lang="en-US" sz="2800" dirty="0" smtClean="0"/>
              <a:t>packaged injectable </a:t>
            </a:r>
            <a:r>
              <a:rPr lang="en-US" sz="2800" dirty="0"/>
              <a:t>medications.</a:t>
            </a:r>
            <a:endParaRPr lang="ar-IQ" sz="2800" dirty="0"/>
          </a:p>
        </p:txBody>
      </p:sp>
    </p:spTree>
    <p:extLst>
      <p:ext uri="{BB962C8B-B14F-4D97-AF65-F5344CB8AC3E}">
        <p14:creationId xmlns:p14="http://schemas.microsoft.com/office/powerpoint/2010/main" val="97082480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Bacteriostatic water for injection, USP</a:t>
            </a:r>
            <a:endParaRPr lang="ar-IQ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sz="2800" dirty="0"/>
              <a:t>sterile water for injection containing one or </a:t>
            </a:r>
            <a:r>
              <a:rPr lang="en-US" sz="2800" dirty="0" smtClean="0"/>
              <a:t>more suitable </a:t>
            </a:r>
            <a:r>
              <a:rPr lang="en-US" sz="2800" dirty="0"/>
              <a:t>antimicrobial agents. </a:t>
            </a:r>
            <a:endParaRPr lang="en-US" sz="2800" dirty="0" smtClean="0"/>
          </a:p>
          <a:p>
            <a:pPr algn="l" rtl="0"/>
            <a:r>
              <a:rPr lang="en-US" sz="2800" dirty="0" smtClean="0"/>
              <a:t>It </a:t>
            </a:r>
            <a:r>
              <a:rPr lang="en-US" sz="2800" dirty="0"/>
              <a:t>is packaged </a:t>
            </a:r>
            <a:r>
              <a:rPr lang="en-US" sz="2800" dirty="0" smtClean="0"/>
              <a:t>in prefilled </a:t>
            </a:r>
            <a:r>
              <a:rPr lang="en-US" sz="2800" dirty="0"/>
              <a:t>syringes or in vials containing not </a:t>
            </a:r>
            <a:r>
              <a:rPr lang="en-US" sz="2800" dirty="0" smtClean="0"/>
              <a:t>more than </a:t>
            </a:r>
            <a:r>
              <a:rPr lang="en-US" sz="2800" dirty="0"/>
              <a:t>30 mL of the water. </a:t>
            </a:r>
            <a:endParaRPr lang="en-US" sz="2800" dirty="0" smtClean="0"/>
          </a:p>
          <a:p>
            <a:pPr algn="l" rtl="0"/>
            <a:r>
              <a:rPr lang="en-US" sz="2800" dirty="0" smtClean="0"/>
              <a:t>The container label must </a:t>
            </a:r>
            <a:r>
              <a:rPr lang="en-US" sz="2800" dirty="0"/>
              <a:t>state the names and proportions of </a:t>
            </a:r>
            <a:r>
              <a:rPr lang="en-US" sz="2800" dirty="0" smtClean="0"/>
              <a:t>the antimicrobial </a:t>
            </a:r>
            <a:r>
              <a:rPr lang="en-US" sz="2800" dirty="0"/>
              <a:t>agent or agents.</a:t>
            </a:r>
            <a:endParaRPr lang="ar-IQ" sz="2800" dirty="0"/>
          </a:p>
        </p:txBody>
      </p:sp>
    </p:spTree>
    <p:extLst>
      <p:ext uri="{BB962C8B-B14F-4D97-AF65-F5344CB8AC3E}">
        <p14:creationId xmlns:p14="http://schemas.microsoft.com/office/powerpoint/2010/main" val="194818672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sz="2800" dirty="0"/>
              <a:t>The water </a:t>
            </a:r>
            <a:r>
              <a:rPr lang="en-US" sz="2800" dirty="0" smtClean="0"/>
              <a:t>is employed </a:t>
            </a:r>
            <a:r>
              <a:rPr lang="en-US" sz="2800" dirty="0"/>
              <a:t>as a sterile vehicle in the </a:t>
            </a:r>
            <a:r>
              <a:rPr lang="en-US" sz="2800" dirty="0" smtClean="0"/>
              <a:t>preparation of </a:t>
            </a:r>
            <a:r>
              <a:rPr lang="en-US" sz="2800" dirty="0"/>
              <a:t>small volumes of injectable preparations. </a:t>
            </a:r>
            <a:endParaRPr lang="en-US" sz="2800" dirty="0" smtClean="0"/>
          </a:p>
          <a:p>
            <a:pPr algn="l" rtl="0"/>
            <a:r>
              <a:rPr lang="en-US" sz="2800" dirty="0" smtClean="0"/>
              <a:t>Theoretically, presence </a:t>
            </a:r>
            <a:r>
              <a:rPr lang="en-US" sz="2800" dirty="0"/>
              <a:t>of the bacteriostatic </a:t>
            </a:r>
            <a:r>
              <a:rPr lang="en-US" sz="2800" dirty="0" smtClean="0"/>
              <a:t>agent gives </a:t>
            </a:r>
            <a:r>
              <a:rPr lang="en-US" sz="2800" dirty="0"/>
              <a:t>the </a:t>
            </a:r>
            <a:r>
              <a:rPr lang="en-US" sz="2800" dirty="0" smtClean="0"/>
              <a:t>flexibility </a:t>
            </a:r>
            <a:r>
              <a:rPr lang="en-US" sz="2800" dirty="0"/>
              <a:t>for multiple-dose vials</a:t>
            </a:r>
            <a:r>
              <a:rPr lang="en-US" sz="2800" dirty="0" smtClean="0"/>
              <a:t>.</a:t>
            </a:r>
          </a:p>
          <a:p>
            <a:pPr algn="l" rtl="0"/>
            <a:r>
              <a:rPr lang="en-US" sz="2800" dirty="0"/>
              <a:t>USP labeling requirements demand that </a:t>
            </a:r>
            <a:r>
              <a:rPr lang="en-US" sz="2800" dirty="0" smtClean="0"/>
              <a:t>the label </a:t>
            </a:r>
            <a:r>
              <a:rPr lang="en-US" sz="2800" dirty="0"/>
              <a:t>state </a:t>
            </a:r>
            <a:r>
              <a:rPr lang="en-US" sz="2800" dirty="0" smtClean="0"/>
              <a:t>“</a:t>
            </a:r>
            <a:r>
              <a:rPr lang="en-US" sz="2800" b="1" dirty="0" smtClean="0"/>
              <a:t>Not </a:t>
            </a:r>
            <a:r>
              <a:rPr lang="en-US" sz="2800" b="1" dirty="0"/>
              <a:t>for use in </a:t>
            </a:r>
            <a:r>
              <a:rPr lang="en-US" sz="2800" b="1" dirty="0" smtClean="0"/>
              <a:t>neonates</a:t>
            </a:r>
            <a:r>
              <a:rPr lang="en-US" sz="2800" dirty="0" smtClean="0"/>
              <a:t>”.</a:t>
            </a:r>
            <a:endParaRPr lang="ar-IQ" sz="2800" dirty="0"/>
          </a:p>
        </p:txBody>
      </p:sp>
    </p:spTree>
    <p:extLst>
      <p:ext uri="{BB962C8B-B14F-4D97-AF65-F5344CB8AC3E}">
        <p14:creationId xmlns:p14="http://schemas.microsoft.com/office/powerpoint/2010/main" val="83352423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 be continued ….</a:t>
            </a:r>
            <a:endParaRPr lang="ar-IQ" dirty="0"/>
          </a:p>
        </p:txBody>
      </p:sp>
      <p:pic>
        <p:nvPicPr>
          <p:cNvPr id="1026" name="Picture 2" descr="http://megahdwall.com/wp-content/uploads/2014/06/Red-Butiful-Flowers-Beautiful-Flower-37493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3852" y="2120722"/>
            <a:ext cx="6045200" cy="3778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7308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Drinking water</a:t>
            </a:r>
            <a:endParaRPr lang="ar-IQ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sz="2800" dirty="0" smtClean="0"/>
              <a:t>Contain less </a:t>
            </a:r>
            <a:r>
              <a:rPr lang="en-US" sz="2800" dirty="0"/>
              <a:t>than 0.1% of total solids, determined </a:t>
            </a:r>
            <a:r>
              <a:rPr lang="en-US" sz="2800" dirty="0" smtClean="0"/>
              <a:t>by evaporating </a:t>
            </a:r>
            <a:r>
              <a:rPr lang="en-US" sz="2800" dirty="0"/>
              <a:t>a 100-mL sample to dryness </a:t>
            </a:r>
            <a:r>
              <a:rPr lang="en-US" sz="2800" dirty="0" smtClean="0"/>
              <a:t>and weighing </a:t>
            </a:r>
            <a:r>
              <a:rPr lang="en-US" sz="2800" dirty="0"/>
              <a:t>the residue (which weighs &lt;100 mg</a:t>
            </a:r>
            <a:r>
              <a:rPr lang="en-US" sz="2800" dirty="0" smtClean="0"/>
              <a:t>).</a:t>
            </a:r>
          </a:p>
          <a:p>
            <a:pPr algn="l" rtl="0"/>
            <a:r>
              <a:rPr lang="en-US" sz="2800" dirty="0" smtClean="0"/>
              <a:t>It must </a:t>
            </a:r>
            <a:r>
              <a:rPr lang="en-US" sz="2800" dirty="0"/>
              <a:t>meet the U.S. </a:t>
            </a:r>
            <a:r>
              <a:rPr lang="en-US" sz="2800" dirty="0" smtClean="0"/>
              <a:t>Public Health </a:t>
            </a:r>
            <a:r>
              <a:rPr lang="en-US" sz="2800" dirty="0"/>
              <a:t>Service regulations with respect to </a:t>
            </a:r>
            <a:r>
              <a:rPr lang="en-US" sz="2800" dirty="0" smtClean="0"/>
              <a:t>bacteriologic purity</a:t>
            </a:r>
            <a:r>
              <a:rPr lang="en-US" sz="2800" dirty="0"/>
              <a:t>.</a:t>
            </a:r>
            <a:endParaRPr lang="ar-IQ" sz="2800" dirty="0"/>
          </a:p>
        </p:txBody>
      </p:sp>
    </p:spTree>
    <p:extLst>
      <p:ext uri="{BB962C8B-B14F-4D97-AF65-F5344CB8AC3E}">
        <p14:creationId xmlns:p14="http://schemas.microsoft.com/office/powerpoint/2010/main" val="9307557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sz="2800" dirty="0"/>
              <a:t>Acceptable drinking water </a:t>
            </a:r>
            <a:r>
              <a:rPr lang="en-US" sz="2800" dirty="0" smtClean="0"/>
              <a:t>should be:</a:t>
            </a:r>
          </a:p>
          <a:p>
            <a:pPr marL="0" indent="0" algn="l" rtl="0">
              <a:buNone/>
            </a:pPr>
            <a:r>
              <a:rPr lang="en-US" sz="2800" dirty="0" smtClean="0"/>
              <a:t>1- clear.</a:t>
            </a:r>
          </a:p>
          <a:p>
            <a:pPr marL="0" indent="0" algn="l" rtl="0">
              <a:buNone/>
            </a:pPr>
            <a:r>
              <a:rPr lang="en-US" sz="2800" dirty="0" smtClean="0"/>
              <a:t>2- colorless.</a:t>
            </a:r>
          </a:p>
          <a:p>
            <a:pPr marL="0" indent="0" algn="l" rtl="0">
              <a:buNone/>
            </a:pPr>
            <a:r>
              <a:rPr lang="en-US" sz="2800" dirty="0" smtClean="0"/>
              <a:t>3- odorless.</a:t>
            </a:r>
          </a:p>
          <a:p>
            <a:pPr marL="0" indent="0" algn="l" rtl="0">
              <a:buNone/>
            </a:pPr>
            <a:r>
              <a:rPr lang="en-US" sz="2800" dirty="0" smtClean="0"/>
              <a:t>4- neutral </a:t>
            </a:r>
            <a:r>
              <a:rPr lang="en-US" sz="2800" dirty="0"/>
              <a:t>or </a:t>
            </a:r>
            <a:r>
              <a:rPr lang="en-US" sz="2800" dirty="0" smtClean="0"/>
              <a:t>only slightly </a:t>
            </a:r>
            <a:r>
              <a:rPr lang="en-US" sz="2800" dirty="0"/>
              <a:t>acidic or </a:t>
            </a:r>
            <a:r>
              <a:rPr lang="en-US" sz="2800" dirty="0" smtClean="0"/>
              <a:t>alkaline.</a:t>
            </a:r>
            <a:endParaRPr lang="ar-IQ" sz="2800" dirty="0"/>
          </a:p>
        </p:txBody>
      </p:sp>
    </p:spTree>
    <p:extLst>
      <p:ext uri="{BB962C8B-B14F-4D97-AF65-F5344CB8AC3E}">
        <p14:creationId xmlns:p14="http://schemas.microsoft.com/office/powerpoint/2010/main" val="36059282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l" rtl="0"/>
            <a:r>
              <a:rPr lang="en-US" sz="2800" dirty="0"/>
              <a:t>Ordinary drinking water from the tap is </a:t>
            </a:r>
            <a:r>
              <a:rPr lang="en-US" sz="2800" dirty="0" smtClean="0"/>
              <a:t>not acceptable </a:t>
            </a:r>
            <a:r>
              <a:rPr lang="en-US" sz="2800" dirty="0"/>
              <a:t>for the manufacture of most </a:t>
            </a:r>
            <a:r>
              <a:rPr lang="en-US" sz="2800" dirty="0" smtClean="0"/>
              <a:t>aqueous pharmaceutical </a:t>
            </a:r>
            <a:r>
              <a:rPr lang="en-US" sz="2800" dirty="0"/>
              <a:t>preparations </a:t>
            </a:r>
            <a:r>
              <a:rPr lang="en-US" sz="2800" dirty="0" smtClean="0"/>
              <a:t>because of </a:t>
            </a:r>
            <a:r>
              <a:rPr lang="en-US" sz="2800" dirty="0"/>
              <a:t>the possible chemical incompatibilities </a:t>
            </a:r>
            <a:r>
              <a:rPr lang="en-US" sz="2800" dirty="0" smtClean="0"/>
              <a:t>between dissolved </a:t>
            </a:r>
            <a:r>
              <a:rPr lang="en-US" sz="2800" dirty="0"/>
              <a:t>solids and the medicinal agents </a:t>
            </a:r>
            <a:r>
              <a:rPr lang="en-US" sz="2800" dirty="0" smtClean="0"/>
              <a:t>being added.</a:t>
            </a:r>
          </a:p>
          <a:p>
            <a:pPr algn="l" rtl="0"/>
            <a:r>
              <a:rPr lang="en-US" sz="2800" dirty="0"/>
              <a:t>Signs of such incompatibilities are </a:t>
            </a:r>
            <a:r>
              <a:rPr lang="en-US" sz="2800" dirty="0" smtClean="0"/>
              <a:t>precipitation, discoloration</a:t>
            </a:r>
            <a:r>
              <a:rPr lang="en-US" sz="2800" dirty="0"/>
              <a:t>, and occasionally effervescence.</a:t>
            </a:r>
            <a:endParaRPr lang="ar-IQ" sz="2800" dirty="0"/>
          </a:p>
        </p:txBody>
      </p:sp>
    </p:spTree>
    <p:extLst>
      <p:ext uri="{BB962C8B-B14F-4D97-AF65-F5344CB8AC3E}">
        <p14:creationId xmlns:p14="http://schemas.microsoft.com/office/powerpoint/2010/main" val="16046011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sz="2800" dirty="0"/>
              <a:t>Its use is permitted </a:t>
            </a:r>
            <a:r>
              <a:rPr lang="en-US" sz="2800" dirty="0" smtClean="0"/>
              <a:t>in:</a:t>
            </a:r>
          </a:p>
          <a:p>
            <a:pPr algn="l" rtl="0"/>
            <a:r>
              <a:rPr lang="en-US" sz="2800" dirty="0" smtClean="0"/>
              <a:t>Washing.</a:t>
            </a:r>
          </a:p>
          <a:p>
            <a:pPr algn="l" rtl="0"/>
            <a:r>
              <a:rPr lang="en-US" sz="2800" dirty="0" smtClean="0"/>
              <a:t>extraction </a:t>
            </a:r>
            <a:r>
              <a:rPr lang="en-US" sz="2800" dirty="0"/>
              <a:t>of crude vegetable </a:t>
            </a:r>
            <a:r>
              <a:rPr lang="en-US" sz="2800" dirty="0" smtClean="0"/>
              <a:t>drugs.</a:t>
            </a:r>
          </a:p>
          <a:p>
            <a:pPr algn="l" rtl="0"/>
            <a:r>
              <a:rPr lang="en-US" sz="2800" dirty="0" smtClean="0"/>
              <a:t>Preparation of </a:t>
            </a:r>
            <a:r>
              <a:rPr lang="en-US" sz="2800" dirty="0"/>
              <a:t>certain products for external </a:t>
            </a:r>
            <a:r>
              <a:rPr lang="en-US" sz="2800" dirty="0" smtClean="0"/>
              <a:t>use.</a:t>
            </a:r>
          </a:p>
          <a:p>
            <a:pPr algn="l" rtl="0"/>
            <a:endParaRPr lang="ar-IQ" sz="2800" dirty="0"/>
          </a:p>
        </p:txBody>
      </p:sp>
    </p:spTree>
    <p:extLst>
      <p:ext uri="{BB962C8B-B14F-4D97-AF65-F5344CB8AC3E}">
        <p14:creationId xmlns:p14="http://schemas.microsoft.com/office/powerpoint/2010/main" val="25251639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Purified </a:t>
            </a:r>
            <a:r>
              <a:rPr lang="en-US" b="1" dirty="0"/>
              <a:t>Water, USP</a:t>
            </a:r>
            <a:endParaRPr lang="ar-IQ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l" rtl="0"/>
            <a:r>
              <a:rPr lang="en-US" sz="2800" dirty="0" err="1"/>
              <a:t>Purifi</a:t>
            </a:r>
            <a:r>
              <a:rPr lang="en-US" sz="2800" dirty="0"/>
              <a:t> </a:t>
            </a:r>
            <a:r>
              <a:rPr lang="en-US" sz="2800" dirty="0" err="1"/>
              <a:t>ed</a:t>
            </a:r>
            <a:r>
              <a:rPr lang="en-US" sz="2800" dirty="0"/>
              <a:t> Water, USP, is obtained by </a:t>
            </a:r>
            <a:r>
              <a:rPr lang="en-US" sz="2800" dirty="0" err="1" smtClean="0"/>
              <a:t>distillation,ion</a:t>
            </a:r>
            <a:r>
              <a:rPr lang="en-US" sz="2800" dirty="0" smtClean="0"/>
              <a:t> </a:t>
            </a:r>
            <a:r>
              <a:rPr lang="en-US" sz="2800" dirty="0"/>
              <a:t>exchange treatment, reverse </a:t>
            </a:r>
            <a:r>
              <a:rPr lang="en-US" sz="2800" dirty="0" smtClean="0"/>
              <a:t>osmosis, or </a:t>
            </a:r>
            <a:r>
              <a:rPr lang="en-US" sz="2800" dirty="0"/>
              <a:t>other suitable process</a:t>
            </a:r>
            <a:r>
              <a:rPr lang="en-US" sz="2800" dirty="0" smtClean="0"/>
              <a:t>.</a:t>
            </a:r>
          </a:p>
          <a:p>
            <a:pPr algn="l" rtl="0"/>
            <a:r>
              <a:rPr lang="en-US" sz="2800" dirty="0"/>
              <a:t>It is prepared </a:t>
            </a:r>
            <a:r>
              <a:rPr lang="en-US" sz="2800" dirty="0" smtClean="0"/>
              <a:t>from water </a:t>
            </a:r>
            <a:r>
              <a:rPr lang="en-US" sz="2800" dirty="0"/>
              <a:t>complying with the federal </a:t>
            </a:r>
            <a:r>
              <a:rPr lang="en-US" sz="2800" dirty="0" smtClean="0"/>
              <a:t>Environmental Protection </a:t>
            </a:r>
            <a:r>
              <a:rPr lang="en-US" sz="2800" dirty="0"/>
              <a:t>Agency with respect to </a:t>
            </a:r>
            <a:r>
              <a:rPr lang="en-US" sz="2800" dirty="0" smtClean="0"/>
              <a:t>drinking water</a:t>
            </a:r>
            <a:r>
              <a:rPr lang="en-US" sz="2800" dirty="0"/>
              <a:t>.</a:t>
            </a:r>
            <a:endParaRPr lang="ar-IQ" sz="2800" dirty="0"/>
          </a:p>
        </p:txBody>
      </p:sp>
    </p:spTree>
    <p:extLst>
      <p:ext uri="{BB962C8B-B14F-4D97-AF65-F5344CB8AC3E}">
        <p14:creationId xmlns:p14="http://schemas.microsoft.com/office/powerpoint/2010/main" val="24911700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sz="2800" dirty="0" smtClean="0"/>
              <a:t>Purified </a:t>
            </a:r>
            <a:r>
              <a:rPr lang="en-US" sz="2800" dirty="0"/>
              <a:t>Water, USP, has fewer </a:t>
            </a:r>
            <a:r>
              <a:rPr lang="en-US" sz="2800" dirty="0" smtClean="0"/>
              <a:t>solid impurities </a:t>
            </a:r>
            <a:r>
              <a:rPr lang="en-US" sz="2800" dirty="0"/>
              <a:t>than ordinary drinking water. </a:t>
            </a:r>
            <a:r>
              <a:rPr lang="en-US" sz="2800" dirty="0" smtClean="0"/>
              <a:t>When evaporated </a:t>
            </a:r>
            <a:r>
              <a:rPr lang="en-US" sz="2800" dirty="0"/>
              <a:t>to dryness, it must not yield </a:t>
            </a:r>
            <a:r>
              <a:rPr lang="en-US" sz="2800" dirty="0" smtClean="0"/>
              <a:t>more than </a:t>
            </a:r>
            <a:r>
              <a:rPr lang="en-US" sz="2800" dirty="0"/>
              <a:t>0.001% of residue (1 mg of solids </a:t>
            </a:r>
            <a:r>
              <a:rPr lang="en-US" sz="2800" dirty="0" smtClean="0"/>
              <a:t>per 100 </a:t>
            </a:r>
            <a:r>
              <a:rPr lang="en-US" sz="2800" dirty="0"/>
              <a:t>mL of water</a:t>
            </a:r>
            <a:r>
              <a:rPr lang="en-US" sz="2800" dirty="0" smtClean="0"/>
              <a:t>).</a:t>
            </a:r>
          </a:p>
          <a:p>
            <a:pPr algn="l" rtl="0"/>
            <a:r>
              <a:rPr lang="en-US" sz="2800" dirty="0" smtClean="0"/>
              <a:t>Purified </a:t>
            </a:r>
            <a:r>
              <a:rPr lang="en-US" sz="2800" dirty="0"/>
              <a:t>water has </a:t>
            </a:r>
            <a:r>
              <a:rPr lang="en-US" sz="2800" dirty="0" smtClean="0"/>
              <a:t>only 1</a:t>
            </a:r>
            <a:r>
              <a:rPr lang="en-US" sz="2800" dirty="0"/>
              <a:t>% as much dissolved solids as tap water.</a:t>
            </a:r>
            <a:endParaRPr lang="ar-IQ" sz="2800" dirty="0"/>
          </a:p>
        </p:txBody>
      </p:sp>
    </p:spTree>
    <p:extLst>
      <p:ext uri="{BB962C8B-B14F-4D97-AF65-F5344CB8AC3E}">
        <p14:creationId xmlns:p14="http://schemas.microsoft.com/office/powerpoint/2010/main" val="2815037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sz="2800" dirty="0" smtClean="0"/>
              <a:t>Purified </a:t>
            </a:r>
            <a:r>
              <a:rPr lang="en-US" sz="2800" dirty="0"/>
              <a:t>Water, USP, is intended for use in the </a:t>
            </a:r>
            <a:r>
              <a:rPr lang="en-US" sz="2800" dirty="0" smtClean="0"/>
              <a:t>preparation of </a:t>
            </a:r>
            <a:r>
              <a:rPr lang="en-US" sz="2800" dirty="0"/>
              <a:t>aqueous dosage forms except </a:t>
            </a:r>
            <a:r>
              <a:rPr lang="en-US" sz="2800" dirty="0" smtClean="0"/>
              <a:t>those intended </a:t>
            </a:r>
            <a:r>
              <a:rPr lang="en-US" sz="2800" dirty="0"/>
              <a:t>for parenteral administration (injections</a:t>
            </a:r>
            <a:r>
              <a:rPr lang="en-US" sz="2800" dirty="0" smtClean="0"/>
              <a:t>).</a:t>
            </a:r>
          </a:p>
          <a:p>
            <a:pPr algn="l" rtl="0"/>
            <a:r>
              <a:rPr lang="en-US" sz="2800" dirty="0"/>
              <a:t>The main methods used in the preparation </a:t>
            </a:r>
            <a:r>
              <a:rPr lang="en-US" sz="2800" dirty="0" smtClean="0"/>
              <a:t>of purified </a:t>
            </a:r>
            <a:r>
              <a:rPr lang="en-US" sz="2800" dirty="0"/>
              <a:t>water are distillation, ion exchange, </a:t>
            </a:r>
            <a:r>
              <a:rPr lang="en-US" sz="2800" dirty="0" smtClean="0"/>
              <a:t>and reverse </a:t>
            </a:r>
            <a:r>
              <a:rPr lang="en-US" sz="2800" dirty="0"/>
              <a:t>osmosis; these methods are </a:t>
            </a:r>
            <a:r>
              <a:rPr lang="en-US" sz="2800" dirty="0" smtClean="0"/>
              <a:t>described briefly </a:t>
            </a:r>
            <a:r>
              <a:rPr lang="en-US" sz="2800" dirty="0"/>
              <a:t>next.</a:t>
            </a:r>
            <a:endParaRPr lang="ar-IQ" sz="2800" dirty="0"/>
          </a:p>
        </p:txBody>
      </p:sp>
    </p:spTree>
    <p:extLst>
      <p:ext uri="{BB962C8B-B14F-4D97-AF65-F5344CB8AC3E}">
        <p14:creationId xmlns:p14="http://schemas.microsoft.com/office/powerpoint/2010/main" val="1336741720"/>
      </p:ext>
    </p:extLst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199</TotalTime>
  <Words>1145</Words>
  <Application>Microsoft Office PowerPoint</Application>
  <PresentationFormat>Widescreen</PresentationFormat>
  <Paragraphs>74</Paragraphs>
  <Slides>28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3" baseType="lpstr">
      <vt:lpstr>Arial</vt:lpstr>
      <vt:lpstr>Century Gothic</vt:lpstr>
      <vt:lpstr>Tahoma</vt:lpstr>
      <vt:lpstr>Wingdings 3</vt:lpstr>
      <vt:lpstr>Wisp</vt:lpstr>
      <vt:lpstr>Water</vt:lpstr>
      <vt:lpstr>Water</vt:lpstr>
      <vt:lpstr>Drinking water</vt:lpstr>
      <vt:lpstr>PowerPoint Presentation</vt:lpstr>
      <vt:lpstr>PowerPoint Presentation</vt:lpstr>
      <vt:lpstr>PowerPoint Presentation</vt:lpstr>
      <vt:lpstr>Purified Water, USP</vt:lpstr>
      <vt:lpstr>PowerPoint Presentation</vt:lpstr>
      <vt:lpstr>PowerPoint Presentation</vt:lpstr>
      <vt:lpstr>Distillation Method</vt:lpstr>
      <vt:lpstr>PowerPoint Presentation</vt:lpstr>
      <vt:lpstr>Ion Exchange Method</vt:lpstr>
      <vt:lpstr>PowerPoint Presentation</vt:lpstr>
      <vt:lpstr>PowerPoint Presentation</vt:lpstr>
      <vt:lpstr>PowerPoint Presentation</vt:lpstr>
      <vt:lpstr>PowerPoint Presentation</vt:lpstr>
      <vt:lpstr>Reverse Osmosis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water for injection, USP</vt:lpstr>
      <vt:lpstr>Sterile water for injection, USP</vt:lpstr>
      <vt:lpstr>PowerPoint Presentation</vt:lpstr>
      <vt:lpstr>Bacteriostatic water for injection, USP</vt:lpstr>
      <vt:lpstr>PowerPoint Presentation</vt:lpstr>
      <vt:lpstr>To be continued ….</vt:lpstr>
    </vt:vector>
  </TitlesOfParts>
  <Company>Naim Al Hussaini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Disperse Systems</dc:title>
  <dc:creator>Dr.Hasanain</dc:creator>
  <cp:lastModifiedBy>Modher Al Haydar</cp:lastModifiedBy>
  <cp:revision>30</cp:revision>
  <dcterms:created xsi:type="dcterms:W3CDTF">2014-09-22T04:00:36Z</dcterms:created>
  <dcterms:modified xsi:type="dcterms:W3CDTF">2014-10-01T05:04:23Z</dcterms:modified>
</cp:coreProperties>
</file>