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43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23/12/1434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23/12/1434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4291"/>
            <a:ext cx="7772400" cy="2143139"/>
          </a:xfrm>
          <a:noFill/>
          <a:scene3d>
            <a:camera prst="orthographicFront"/>
            <a:lightRig rig="threePt" dir="t"/>
          </a:scene3d>
          <a:sp3d extrusionH="76200">
            <a:extrusionClr>
              <a:schemeClr val="accent2">
                <a:lumMod val="60000"/>
                <a:lumOff val="40000"/>
              </a:schemeClr>
            </a:extrusionClr>
          </a:sp3d>
        </p:spPr>
        <p:txBody>
          <a:bodyPr>
            <a:normAutofit/>
          </a:bodyPr>
          <a:lstStyle/>
          <a:p>
            <a:r>
              <a:rPr lang="ar-IQ" sz="7200" b="1" dirty="0" smtClean="0">
                <a:solidFill>
                  <a:schemeClr val="accent6">
                    <a:lumMod val="75000"/>
                  </a:schemeClr>
                </a:solidFill>
              </a:rPr>
              <a:t>الفصل الثاني </a:t>
            </a:r>
            <a:endParaRPr lang="ar-SA" sz="7200" b="1" dirty="0">
              <a:solidFill>
                <a:schemeClr val="accent6">
                  <a:lumMod val="75000"/>
                </a:schemeClr>
              </a:solidFill>
            </a:endParaRPr>
          </a:p>
        </p:txBody>
      </p:sp>
      <p:sp>
        <p:nvSpPr>
          <p:cNvPr id="3" name="عنوان فرعي 2"/>
          <p:cNvSpPr>
            <a:spLocks noGrp="1"/>
          </p:cNvSpPr>
          <p:nvPr>
            <p:ph type="subTitle" idx="1"/>
          </p:nvPr>
        </p:nvSpPr>
        <p:spPr>
          <a:xfrm>
            <a:off x="214282" y="2143116"/>
            <a:ext cx="8715404" cy="2781304"/>
          </a:xfrm>
        </p:spPr>
        <p:txBody>
          <a:bodyPr>
            <a:normAutofit/>
          </a:bodyPr>
          <a:lstStyle/>
          <a:p>
            <a:r>
              <a:rPr lang="ar-IQ" sz="5400" b="1" dirty="0" smtClean="0">
                <a:solidFill>
                  <a:schemeClr val="accent6">
                    <a:lumMod val="75000"/>
                  </a:schemeClr>
                </a:solidFill>
              </a:rPr>
              <a:t>الترابط بين التخطيط الاقتصادي والاجتماعي </a:t>
            </a:r>
            <a:endParaRPr lang="ar-SA" sz="5400" b="1"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path" presetSubtype="0" accel="50000" decel="50000" fill="hold" nodeType="clickEffect">
                                  <p:stCondLst>
                                    <p:cond delay="0"/>
                                  </p:stCondLst>
                                  <p:childTnLst>
                                    <p:animMotion origin="layout" path="M 0 0  L 0.25 0  L 0.25 0.33295  L 0 0.33295  L 0 0  Z" pathEditMode="relative" ptsTypes="">
                                      <p:cBhvr>
                                        <p:cTn id="12"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descr="Q6qW1.jpeg"/>
          <p:cNvPicPr>
            <a:picLocks noGrp="1" noChangeAspect="1"/>
          </p:cNvPicPr>
          <p:nvPr>
            <p:ph idx="1"/>
          </p:nvPr>
        </p:nvPicPr>
        <p:blipFill>
          <a:blip r:embed="rId2"/>
          <a:stretch>
            <a:fillRect/>
          </a:stretch>
        </p:blipFill>
        <p:spPr>
          <a:xfrm>
            <a:off x="0" y="0"/>
            <a:ext cx="9143999" cy="6858000"/>
          </a:xfrm>
          <a:prstGeom prst="rect">
            <a:avLst/>
          </a:prstGeom>
          <a:ln>
            <a:noFill/>
          </a:ln>
          <a:effectLst>
            <a:outerShdw blurRad="292100" dist="139700" dir="2700000" algn="tl" rotWithShape="0">
              <a:srgbClr val="333333">
                <a:alpha val="65000"/>
              </a:srgbClr>
            </a:outerShdw>
          </a:effectLst>
        </p:spPr>
      </p:pic>
      <p:sp>
        <p:nvSpPr>
          <p:cNvPr id="5" name="مربع نص 4"/>
          <p:cNvSpPr txBox="1"/>
          <p:nvPr/>
        </p:nvSpPr>
        <p:spPr>
          <a:xfrm>
            <a:off x="714348" y="5288340"/>
            <a:ext cx="7358114" cy="1569660"/>
          </a:xfrm>
          <a:prstGeom prst="rect">
            <a:avLst/>
          </a:prstGeom>
          <a:noFill/>
        </p:spPr>
        <p:txBody>
          <a:bodyPr wrap="square" rtlCol="1">
            <a:spAutoFit/>
          </a:bodyPr>
          <a:lstStyle/>
          <a:p>
            <a:r>
              <a:rPr lang="ar-IQ" sz="9600" dirty="0" smtClean="0">
                <a:solidFill>
                  <a:schemeClr val="accent3">
                    <a:lumMod val="60000"/>
                    <a:lumOff val="40000"/>
                  </a:schemeClr>
                </a:solidFill>
              </a:rPr>
              <a:t>شكرا لإصغائكم</a:t>
            </a:r>
            <a:endParaRPr lang="ar-SA" sz="9600" dirty="0">
              <a:solidFill>
                <a:schemeClr val="accent3">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grpId="0" nodeType="clickEffect">
                                  <p:stCondLst>
                                    <p:cond delay="0"/>
                                  </p:stCondLst>
                                  <p:childTnLst>
                                    <p:animEffect transition="out" filter="box(in)">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5"/>
                                        </p:tgtEl>
                                        <p:attrNameLst>
                                          <p:attrName>ppt_x</p:attrName>
                                        </p:attrNameLst>
                                      </p:cBhvr>
                                      <p:tavLst>
                                        <p:tav tm="0">
                                          <p:val>
                                            <p:strVal val="ppt_x"/>
                                          </p:val>
                                        </p:tav>
                                        <p:tav tm="100000">
                                          <p:val>
                                            <p:strVal val="ppt_x"/>
                                          </p:val>
                                        </p:tav>
                                      </p:tavLst>
                                    </p:anim>
                                    <p:anim calcmode="lin" valueType="num">
                                      <p:cBhvr additive="base">
                                        <p:cTn id="17" dur="500"/>
                                        <p:tgtEl>
                                          <p:spTgt spid="5"/>
                                        </p:tgtEl>
                                        <p:attrNameLst>
                                          <p:attrName>ppt_y</p:attrName>
                                        </p:attrNameLst>
                                      </p:cBhvr>
                                      <p:tavLst>
                                        <p:tav tm="0">
                                          <p:val>
                                            <p:strVal val="ppt_y"/>
                                          </p:val>
                                        </p:tav>
                                        <p:tav tm="100000">
                                          <p:val>
                                            <p:strVal val="1+ppt_h/2"/>
                                          </p:val>
                                        </p:tav>
                                      </p:tavLst>
                                    </p:anim>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grpId="2" nodeType="clickEffect">
                                  <p:stCondLst>
                                    <p:cond delay="0"/>
                                  </p:stCondLst>
                                  <p:childTnLst>
                                    <p:animRot by="21600000">
                                      <p:cBhvr>
                                        <p:cTn id="22"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00043"/>
            <a:ext cx="7772400" cy="1500197"/>
          </a:xfrm>
        </p:spPr>
        <p:txBody>
          <a:bodyPr>
            <a:normAutofit/>
          </a:bodyPr>
          <a:lstStyle/>
          <a:p>
            <a:r>
              <a:rPr lang="ar-IQ" sz="6000" b="1" dirty="0" smtClean="0"/>
              <a:t>ما هو التخطيط الاقتصادي ؟؟؟؟</a:t>
            </a:r>
            <a:endParaRPr lang="ar-SA" sz="6000" b="1" dirty="0"/>
          </a:p>
        </p:txBody>
      </p:sp>
      <p:sp>
        <p:nvSpPr>
          <p:cNvPr id="3" name="عنوان فرعي 2"/>
          <p:cNvSpPr>
            <a:spLocks noGrp="1"/>
          </p:cNvSpPr>
          <p:nvPr>
            <p:ph type="subTitle" idx="1"/>
          </p:nvPr>
        </p:nvSpPr>
        <p:spPr>
          <a:xfrm>
            <a:off x="428596" y="2143116"/>
            <a:ext cx="8286808" cy="3929090"/>
          </a:xfrm>
        </p:spPr>
        <p:txBody>
          <a:bodyPr>
            <a:normAutofit lnSpcReduction="10000"/>
          </a:bodyPr>
          <a:lstStyle/>
          <a:p>
            <a:pPr algn="just"/>
            <a:r>
              <a:rPr lang="ar-IQ" sz="3600" b="1" dirty="0" smtClean="0">
                <a:solidFill>
                  <a:schemeClr val="tx1">
                    <a:lumMod val="95000"/>
                    <a:lumOff val="5000"/>
                  </a:schemeClr>
                </a:solidFill>
              </a:rPr>
              <a:t>يهتم بدراسة القاعدة الاقتصادية وهياكل الإنتاج القائمة , ويهدف إلى تحقيق التنمية الاقتصادية من منظور الاستثمار والإنتاج والتوظيف .</a:t>
            </a:r>
          </a:p>
          <a:p>
            <a:pPr algn="just"/>
            <a:endParaRPr lang="ar-IQ" sz="3600" b="1" dirty="0" smtClean="0">
              <a:solidFill>
                <a:schemeClr val="tx1">
                  <a:lumMod val="95000"/>
                  <a:lumOff val="5000"/>
                </a:schemeClr>
              </a:solidFill>
            </a:endParaRPr>
          </a:p>
          <a:p>
            <a:pPr algn="just"/>
            <a:r>
              <a:rPr lang="ar-IQ" sz="3600" b="1" dirty="0" smtClean="0">
                <a:solidFill>
                  <a:schemeClr val="tx1">
                    <a:lumMod val="95000"/>
                    <a:lumOff val="5000"/>
                  </a:schemeClr>
                </a:solidFill>
              </a:rPr>
              <a:t>إضافة إلى علاج الاتجاهات التضخمية والعجز في الميزانية العامة للدولة والميزان التجاري وميزان المدفوعات .</a:t>
            </a:r>
          </a:p>
          <a:p>
            <a:pPr algn="just"/>
            <a:endParaRPr lang="ar-SA" sz="3600" b="1"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5400" b="1" dirty="0" smtClean="0"/>
              <a:t>ما هو التخطيط الاجتماعي </a:t>
            </a:r>
            <a:endParaRPr lang="ar-SA" sz="5400" b="1" dirty="0"/>
          </a:p>
        </p:txBody>
      </p:sp>
      <p:sp>
        <p:nvSpPr>
          <p:cNvPr id="3" name="عنصر نائب للمحتوى 2"/>
          <p:cNvSpPr>
            <a:spLocks noGrp="1"/>
          </p:cNvSpPr>
          <p:nvPr>
            <p:ph idx="1"/>
          </p:nvPr>
        </p:nvSpPr>
        <p:spPr/>
        <p:txBody>
          <a:bodyPr>
            <a:normAutofit fontScale="92500"/>
          </a:bodyPr>
          <a:lstStyle/>
          <a:p>
            <a:pPr algn="just"/>
            <a:r>
              <a:rPr lang="ar-IQ" sz="3600" b="1" dirty="0" smtClean="0"/>
              <a:t>يركز على الجوانب الاجتماعية مثل الخدمات التعليمية والصحية والثقافية ويستهدف تحقيق التنمية الاجتماعية بأبعادها المختلفة.</a:t>
            </a:r>
          </a:p>
          <a:p>
            <a:pPr algn="just"/>
            <a:endParaRPr lang="ar-IQ" sz="3600" b="1" dirty="0" smtClean="0"/>
          </a:p>
          <a:p>
            <a:pPr algn="just"/>
            <a:r>
              <a:rPr lang="ar-IQ" sz="3600" b="1" dirty="0" smtClean="0"/>
              <a:t>فهو يهتم بمعالجة جوانب وقضايا معينة تتعلق بالسكان وخصائصهم </a:t>
            </a:r>
            <a:r>
              <a:rPr lang="ar-IQ" sz="3600" b="1" dirty="0" err="1" smtClean="0"/>
              <a:t>الديموغرافية</a:t>
            </a:r>
            <a:r>
              <a:rPr lang="ar-IQ" sz="3600" b="1" dirty="0" smtClean="0"/>
              <a:t> ومستويات الخدمة الاجتماعية كالإسكان ورعاية الطفولة كما يركز على أسواق العمل ومستويات الأجور </a:t>
            </a:r>
            <a:r>
              <a:rPr lang="ar-IQ" b="1" dirty="0" smtClean="0"/>
              <a:t>الدخل ومشاركه الإفراد في المجتمع .</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6000" b="1" dirty="0" smtClean="0"/>
              <a:t>التنمية الاقتصادية </a:t>
            </a:r>
            <a:endParaRPr lang="ar-SA" sz="6000" b="1" dirty="0"/>
          </a:p>
        </p:txBody>
      </p:sp>
      <p:sp>
        <p:nvSpPr>
          <p:cNvPr id="3" name="عنصر نائب للمحتوى 2"/>
          <p:cNvSpPr>
            <a:spLocks noGrp="1"/>
          </p:cNvSpPr>
          <p:nvPr>
            <p:ph idx="1"/>
          </p:nvPr>
        </p:nvSpPr>
        <p:spPr/>
        <p:txBody>
          <a:bodyPr>
            <a:normAutofit lnSpcReduction="10000"/>
          </a:bodyPr>
          <a:lstStyle/>
          <a:p>
            <a:pPr algn="just"/>
            <a:r>
              <a:rPr lang="ar-IQ" sz="4000" b="1" dirty="0" smtClean="0"/>
              <a:t>تلجا الدول النامية لرفع مستوى معيشة الإفراد من ناحية زيادة الدخل القومي عن طريق الزيادة في الإنتاج ؟؟؟</a:t>
            </a:r>
          </a:p>
          <a:p>
            <a:pPr algn="just"/>
            <a:endParaRPr lang="ar-IQ" sz="4000" b="1" dirty="0" smtClean="0"/>
          </a:p>
          <a:p>
            <a:pPr algn="just"/>
            <a:r>
              <a:rPr lang="ar-IQ" sz="4000" b="1" dirty="0" smtClean="0"/>
              <a:t>يتوقف معدل التنمية على عاملين هما ...</a:t>
            </a:r>
          </a:p>
          <a:p>
            <a:pPr algn="just"/>
            <a:r>
              <a:rPr lang="ar-IQ" sz="4000" b="1" dirty="0" smtClean="0"/>
              <a:t>عامل تمويلي ...</a:t>
            </a:r>
          </a:p>
          <a:p>
            <a:pPr algn="just"/>
            <a:r>
              <a:rPr lang="ar-IQ" sz="4000" b="1" dirty="0" smtClean="0"/>
              <a:t>عامل تخطيطي ...</a:t>
            </a:r>
            <a:endParaRPr lang="ar-SA"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4)">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4)">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4)">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9"/>
            <a:ext cx="7772400" cy="1643073"/>
          </a:xfrm>
        </p:spPr>
        <p:txBody>
          <a:bodyPr>
            <a:normAutofit/>
          </a:bodyPr>
          <a:lstStyle/>
          <a:p>
            <a:r>
              <a:rPr lang="ar-IQ" sz="5400" b="1" dirty="0" smtClean="0"/>
              <a:t>أهمية التخطيط الاجتماعي </a:t>
            </a:r>
            <a:endParaRPr lang="ar-SA" sz="5400" b="1" dirty="0"/>
          </a:p>
        </p:txBody>
      </p:sp>
      <p:sp>
        <p:nvSpPr>
          <p:cNvPr id="3" name="عنوان فرعي 2"/>
          <p:cNvSpPr>
            <a:spLocks noGrp="1"/>
          </p:cNvSpPr>
          <p:nvPr>
            <p:ph type="subTitle" idx="1"/>
          </p:nvPr>
        </p:nvSpPr>
        <p:spPr>
          <a:xfrm>
            <a:off x="500034" y="1928802"/>
            <a:ext cx="8286808" cy="4500594"/>
          </a:xfrm>
        </p:spPr>
        <p:txBody>
          <a:bodyPr>
            <a:normAutofit lnSpcReduction="10000"/>
          </a:bodyPr>
          <a:lstStyle/>
          <a:p>
            <a:pPr algn="just"/>
            <a:r>
              <a:rPr lang="ar-IQ" dirty="0" smtClean="0">
                <a:solidFill>
                  <a:schemeClr val="tx1">
                    <a:lumMod val="95000"/>
                    <a:lumOff val="5000"/>
                  </a:schemeClr>
                </a:solidFill>
              </a:rPr>
              <a:t>1- </a:t>
            </a:r>
            <a:r>
              <a:rPr lang="ar-IQ" sz="3600" b="1" dirty="0" smtClean="0">
                <a:solidFill>
                  <a:schemeClr val="tx1">
                    <a:lumMod val="95000"/>
                    <a:lumOff val="5000"/>
                  </a:schemeClr>
                </a:solidFill>
              </a:rPr>
              <a:t>بدون التخطيط السليم لا يمكن تحديد سياسة وخطط سليمة . فالتخطيط هو الوسيلة التنظيمية </a:t>
            </a:r>
            <a:r>
              <a:rPr lang="ar-IQ" sz="3600" b="1" dirty="0" err="1" smtClean="0">
                <a:solidFill>
                  <a:schemeClr val="tx1">
                    <a:lumMod val="95000"/>
                    <a:lumOff val="5000"/>
                  </a:schemeClr>
                </a:solidFill>
              </a:rPr>
              <a:t>والتنسيقية</a:t>
            </a:r>
            <a:r>
              <a:rPr lang="ar-IQ" sz="3600" b="1" dirty="0" smtClean="0">
                <a:solidFill>
                  <a:schemeClr val="tx1">
                    <a:lumMod val="95000"/>
                    <a:lumOff val="5000"/>
                  </a:schemeClr>
                </a:solidFill>
              </a:rPr>
              <a:t> المتكاملة التي تساعد على تخطيط الأهداف  وتحقيقها.</a:t>
            </a:r>
          </a:p>
          <a:p>
            <a:pPr algn="just"/>
            <a:endParaRPr lang="ar-IQ" sz="3600" b="1" dirty="0" smtClean="0">
              <a:solidFill>
                <a:schemeClr val="tx1">
                  <a:lumMod val="95000"/>
                  <a:lumOff val="5000"/>
                </a:schemeClr>
              </a:solidFill>
            </a:endParaRPr>
          </a:p>
          <a:p>
            <a:pPr algn="just"/>
            <a:r>
              <a:rPr lang="ar-IQ" sz="3600" b="1" dirty="0" smtClean="0">
                <a:solidFill>
                  <a:schemeClr val="tx1">
                    <a:lumMod val="95000"/>
                    <a:lumOff val="5000"/>
                  </a:schemeClr>
                </a:solidFill>
              </a:rPr>
              <a:t>2- تؤدي عمليات التخطيط إلى تنسيق الجهود وعدم تعارض الخطط بما يحقق وفرا في التنفيذ وفي الوقت اللازم  لا تمامها وبذلك يتضمن التخطيط سلامة التنفيذ والوصول إلى الأهداف بأقل التكاليف وبأقل </a:t>
            </a:r>
            <a:r>
              <a:rPr lang="ar-IQ" b="1" dirty="0" smtClean="0">
                <a:solidFill>
                  <a:schemeClr val="tx1">
                    <a:lumMod val="95000"/>
                    <a:lumOff val="5000"/>
                  </a:schemeClr>
                </a:solidFill>
              </a:rPr>
              <a:t>وقت ممكن </a:t>
            </a:r>
            <a:r>
              <a:rPr lang="ar-IQ" dirty="0" smtClean="0">
                <a:solidFill>
                  <a:schemeClr val="tx1">
                    <a:lumMod val="95000"/>
                    <a:lumOff val="5000"/>
                  </a:schemeClr>
                </a:solidFill>
              </a:rPr>
              <a:t>.</a:t>
            </a:r>
            <a:endParaRPr lang="ar-SA"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3">
                                            <p:txEl>
                                              <p:pRg st="0" end="0"/>
                                            </p:txEl>
                                          </p:spTgt>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8" presetClass="emph" presetSubtype="0" fill="hold" grpId="0" nodeType="clickEffect">
                                  <p:stCondLst>
                                    <p:cond delay="0"/>
                                  </p:stCondLst>
                                  <p:childTnLst>
                                    <p:animRot by="21600000">
                                      <p:cBhvr>
                                        <p:cTn id="15"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214290"/>
            <a:ext cx="8501122" cy="6357982"/>
          </a:xfrm>
        </p:spPr>
        <p:txBody>
          <a:bodyPr/>
          <a:lstStyle/>
          <a:p>
            <a:pPr algn="just"/>
            <a:r>
              <a:rPr lang="ar-IQ" sz="3600" b="1" dirty="0" smtClean="0">
                <a:solidFill>
                  <a:schemeClr val="tx1">
                    <a:lumMod val="95000"/>
                    <a:lumOff val="5000"/>
                  </a:schemeClr>
                </a:solidFill>
              </a:rPr>
              <a:t>3-التخطيط يساعد على تعبئة الموارد  البشرية والمادية والطبيعية والإدارية ويضمن استخدامها بالشكل الذي يحقق الأهداف المرجوة.</a:t>
            </a:r>
          </a:p>
          <a:p>
            <a:pPr algn="just"/>
            <a:r>
              <a:rPr lang="ar-IQ" sz="3600" b="1" dirty="0" smtClean="0">
                <a:solidFill>
                  <a:schemeClr val="tx1">
                    <a:lumMod val="95000"/>
                    <a:lumOff val="5000"/>
                  </a:schemeClr>
                </a:solidFill>
              </a:rPr>
              <a:t>4- يساهم التخطيط في رسم الحلول للمواقف والصعوبات المحتملة الوقوع في جميع خطوات التنفيذ وعلى جميع المستويات وهذا يؤدي إلى نجاح الخطة واستمرارية التنفيذ.</a:t>
            </a:r>
          </a:p>
          <a:p>
            <a:pPr algn="just"/>
            <a:r>
              <a:rPr lang="ar-IQ" sz="3600" b="1" dirty="0" smtClean="0">
                <a:solidFill>
                  <a:schemeClr val="tx1">
                    <a:lumMod val="95000"/>
                    <a:lumOff val="5000"/>
                  </a:schemeClr>
                </a:solidFill>
              </a:rPr>
              <a:t>5- الأهداف المرسومة لا يمكن الوصول إليها كدفعة واحدة لذلك يساهم التخطيط في وضع الخطط المناسبة للوصول إلى تلك الأهداف النهائية عن طريق الوصول في كل خطة إلى الأهداف كوسيلة نهائية للأهداف النهائية</a:t>
            </a:r>
            <a:r>
              <a:rPr lang="ar-IQ" dirty="0" smtClean="0">
                <a:solidFill>
                  <a:schemeClr val="tx1">
                    <a:lumMod val="95000"/>
                    <a:lumOff val="5000"/>
                  </a:schemeClr>
                </a:solidFill>
              </a:rPr>
              <a:t>.</a:t>
            </a:r>
            <a:endParaRPr lang="ar-SA"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0" y="214290"/>
            <a:ext cx="9144000" cy="6643710"/>
          </a:xfrm>
        </p:spPr>
        <p:txBody>
          <a:bodyPr>
            <a:normAutofit fontScale="92500" lnSpcReduction="20000"/>
          </a:bodyPr>
          <a:lstStyle/>
          <a:p>
            <a:pPr algn="just"/>
            <a:r>
              <a:rPr lang="ar-IQ" b="1" dirty="0" smtClean="0">
                <a:solidFill>
                  <a:schemeClr val="tx1">
                    <a:lumMod val="95000"/>
                    <a:lumOff val="5000"/>
                  </a:schemeClr>
                </a:solidFill>
              </a:rPr>
              <a:t>6- </a:t>
            </a:r>
            <a:r>
              <a:rPr lang="ar-IQ" sz="4400" b="1" dirty="0" smtClean="0">
                <a:solidFill>
                  <a:schemeClr val="tx1">
                    <a:lumMod val="95000"/>
                    <a:lumOff val="5000"/>
                  </a:schemeClr>
                </a:solidFill>
              </a:rPr>
              <a:t>يحدد التخطيط الحاجات والمشكلات ويساعد على تنظيمها حسب أولوياتها بعد مشاركة القاعدة الشعبية فيها </a:t>
            </a:r>
            <a:r>
              <a:rPr lang="ar-IQ" sz="4400" b="1" dirty="0" smtClean="0">
                <a:solidFill>
                  <a:schemeClr val="tx1">
                    <a:lumMod val="95000"/>
                    <a:lumOff val="5000"/>
                  </a:schemeClr>
                </a:solidFill>
              </a:rPr>
              <a:t>.</a:t>
            </a:r>
          </a:p>
          <a:p>
            <a:pPr algn="just"/>
            <a:endParaRPr lang="ar-IQ" sz="4400" b="1" dirty="0" smtClean="0">
              <a:solidFill>
                <a:schemeClr val="tx1">
                  <a:lumMod val="95000"/>
                  <a:lumOff val="5000"/>
                </a:schemeClr>
              </a:solidFill>
            </a:endParaRPr>
          </a:p>
          <a:p>
            <a:pPr algn="just"/>
            <a:r>
              <a:rPr lang="ar-IQ" sz="4400" b="1" dirty="0" smtClean="0">
                <a:solidFill>
                  <a:schemeClr val="tx1">
                    <a:lumMod val="95000"/>
                    <a:lumOff val="5000"/>
                  </a:schemeClr>
                </a:solidFill>
              </a:rPr>
              <a:t>7- التخطيط يساهم في تحديد قواعد الأولويات ومواجهة الحاجات ضمن حدود الإمكانيات .</a:t>
            </a:r>
          </a:p>
          <a:p>
            <a:pPr algn="just"/>
            <a:endParaRPr lang="ar-IQ" sz="4400" b="1" dirty="0" smtClean="0">
              <a:solidFill>
                <a:schemeClr val="tx1">
                  <a:lumMod val="95000"/>
                  <a:lumOff val="5000"/>
                </a:schemeClr>
              </a:solidFill>
            </a:endParaRPr>
          </a:p>
          <a:p>
            <a:pPr algn="just"/>
            <a:r>
              <a:rPr lang="ar-IQ" sz="4400" b="1" dirty="0" smtClean="0">
                <a:solidFill>
                  <a:schemeClr val="tx1">
                    <a:lumMod val="95000"/>
                    <a:lumOff val="5000"/>
                  </a:schemeClr>
                </a:solidFill>
              </a:rPr>
              <a:t>8- التخطيط الاجتماعي ليس فقط تخطيط نوعي فحسب بل تخطيطا كاملا وشاملا ومحصلة لجميع أنواع التخطيط الأخرى لاسيما التخطيط الاقتصادي بشكل خاص </a:t>
            </a:r>
            <a:r>
              <a:rPr lang="ar-IQ" b="1" dirty="0" smtClean="0">
                <a:solidFill>
                  <a:schemeClr val="tx1">
                    <a:lumMod val="95000"/>
                    <a:lumOff val="5000"/>
                  </a:schemeClr>
                </a:solidFill>
              </a:rPr>
              <a:t>.</a:t>
            </a:r>
            <a:endParaRPr lang="ar-SA" b="1"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285728"/>
            <a:ext cx="7772400" cy="1470025"/>
          </a:xfrm>
        </p:spPr>
        <p:txBody>
          <a:bodyPr/>
          <a:lstStyle/>
          <a:p>
            <a:r>
              <a:rPr lang="ar-IQ" b="1" dirty="0" smtClean="0">
                <a:solidFill>
                  <a:schemeClr val="tx1">
                    <a:lumMod val="95000"/>
                    <a:lumOff val="5000"/>
                  </a:schemeClr>
                </a:solidFill>
              </a:rPr>
              <a:t>مبررات أسلوب التخطيط في التنمية الاقتصادية </a:t>
            </a:r>
            <a:endParaRPr lang="ar-SA" b="1" dirty="0">
              <a:solidFill>
                <a:schemeClr val="tx1">
                  <a:lumMod val="95000"/>
                  <a:lumOff val="5000"/>
                </a:schemeClr>
              </a:solidFill>
            </a:endParaRPr>
          </a:p>
        </p:txBody>
      </p:sp>
      <p:sp>
        <p:nvSpPr>
          <p:cNvPr id="3" name="عنوان فرعي 2"/>
          <p:cNvSpPr>
            <a:spLocks noGrp="1"/>
          </p:cNvSpPr>
          <p:nvPr>
            <p:ph type="subTitle" idx="1"/>
          </p:nvPr>
        </p:nvSpPr>
        <p:spPr>
          <a:xfrm>
            <a:off x="0" y="1785926"/>
            <a:ext cx="8929718" cy="4786346"/>
          </a:xfrm>
        </p:spPr>
        <p:txBody>
          <a:bodyPr>
            <a:normAutofit/>
          </a:bodyPr>
          <a:lstStyle/>
          <a:p>
            <a:pPr algn="just"/>
            <a:r>
              <a:rPr lang="ar-IQ" sz="3600" b="1" dirty="0" smtClean="0">
                <a:solidFill>
                  <a:schemeClr val="tx1">
                    <a:lumMod val="95000"/>
                    <a:lumOff val="5000"/>
                  </a:schemeClr>
                </a:solidFill>
              </a:rPr>
              <a:t>أولا ... التنمية غير المخططة لا تحقق أفضل النتائج .</a:t>
            </a:r>
          </a:p>
          <a:p>
            <a:pPr algn="just"/>
            <a:endParaRPr lang="ar-IQ" sz="3600" b="1" dirty="0" smtClean="0">
              <a:solidFill>
                <a:schemeClr val="tx1">
                  <a:lumMod val="95000"/>
                  <a:lumOff val="5000"/>
                </a:schemeClr>
              </a:solidFill>
            </a:endParaRPr>
          </a:p>
          <a:p>
            <a:pPr algn="just"/>
            <a:r>
              <a:rPr lang="ar-IQ" sz="3600" b="1" dirty="0" smtClean="0">
                <a:solidFill>
                  <a:schemeClr val="tx1">
                    <a:lumMod val="95000"/>
                    <a:lumOff val="5000"/>
                  </a:schemeClr>
                </a:solidFill>
              </a:rPr>
              <a:t>ثانيا ... </a:t>
            </a:r>
            <a:r>
              <a:rPr lang="ar-IQ" sz="3600" b="1" dirty="0" smtClean="0">
                <a:solidFill>
                  <a:schemeClr val="tx1">
                    <a:lumMod val="95000"/>
                    <a:lumOff val="5000"/>
                  </a:schemeClr>
                </a:solidFill>
              </a:rPr>
              <a:t>التنمية غير المخططة لا تؤدي إلى معدلات التنمية المرجوة.</a:t>
            </a:r>
          </a:p>
          <a:p>
            <a:pPr algn="just"/>
            <a:endParaRPr lang="ar-IQ" sz="3600" b="1" dirty="0" smtClean="0">
              <a:solidFill>
                <a:schemeClr val="tx1">
                  <a:lumMod val="95000"/>
                  <a:lumOff val="5000"/>
                </a:schemeClr>
              </a:solidFill>
            </a:endParaRPr>
          </a:p>
          <a:p>
            <a:pPr algn="just"/>
            <a:r>
              <a:rPr lang="ar-IQ" sz="3600" b="1" dirty="0" smtClean="0">
                <a:solidFill>
                  <a:schemeClr val="tx1">
                    <a:lumMod val="95000"/>
                    <a:lumOff val="5000"/>
                  </a:schemeClr>
                </a:solidFill>
              </a:rPr>
              <a:t>ثالثا ... التنمية غير المخططة تعزف عن بعض مشروعات التنمية الأساسية  .</a:t>
            </a:r>
          </a:p>
          <a:p>
            <a:endParaRPr lang="ar-IQ" sz="3600" b="1" dirty="0" smtClean="0">
              <a:solidFill>
                <a:schemeClr val="tx1">
                  <a:lumMod val="95000"/>
                  <a:lumOff val="5000"/>
                </a:schemeClr>
              </a:solidFill>
            </a:endParaRPr>
          </a:p>
          <a:p>
            <a:endParaRPr lang="ar-IQ" sz="3600" b="1" dirty="0" smtClean="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checkerboard(across)">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Autofit/>
          </a:bodyPr>
          <a:lstStyle/>
          <a:p>
            <a:pPr algn="just"/>
            <a:r>
              <a:rPr lang="ar-IQ" sz="4000" b="1" dirty="0" smtClean="0"/>
              <a:t>رابعا ..التنمية غير المخطط لا تحقق النمو </a:t>
            </a:r>
            <a:r>
              <a:rPr lang="ar-IQ" sz="4000" b="1" dirty="0" smtClean="0"/>
              <a:t>المتوازن للاقتصاد </a:t>
            </a:r>
            <a:r>
              <a:rPr lang="ar-IQ" sz="4000" b="1" dirty="0" smtClean="0"/>
              <a:t>القومي </a:t>
            </a:r>
            <a:r>
              <a:rPr lang="ar-IQ" sz="4000" b="1" dirty="0" smtClean="0"/>
              <a:t>.</a:t>
            </a:r>
          </a:p>
          <a:p>
            <a:pPr algn="just"/>
            <a:endParaRPr lang="ar-IQ" sz="4000" b="1" dirty="0" smtClean="0"/>
          </a:p>
          <a:p>
            <a:pPr algn="just"/>
            <a:r>
              <a:rPr lang="ar-IQ" sz="4000" b="1" dirty="0" smtClean="0"/>
              <a:t>خامسا </a:t>
            </a:r>
            <a:r>
              <a:rPr lang="ar-IQ" sz="4000" b="1" dirty="0" smtClean="0"/>
              <a:t>.. التنمية غير المخططة لا تضمن حسن اختيار مشروعات التنمية </a:t>
            </a:r>
            <a:r>
              <a:rPr lang="ar-IQ" sz="4000" b="1" dirty="0" smtClean="0"/>
              <a:t>.</a:t>
            </a:r>
          </a:p>
          <a:p>
            <a:pPr algn="just"/>
            <a:endParaRPr lang="ar-IQ" sz="4000" b="1" dirty="0" smtClean="0"/>
          </a:p>
          <a:p>
            <a:r>
              <a:rPr lang="ar-IQ" sz="4000" b="1" dirty="0" smtClean="0"/>
              <a:t>سادسا .. التنمية غير المخططة لا تحقق العدالة الاجتماعية.</a:t>
            </a:r>
            <a:endParaRPr lang="ar-SA"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393</Words>
  <PresentationFormat>عرض على الشاشة (3:4)‏</PresentationFormat>
  <Paragraphs>40</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سمة Office</vt:lpstr>
      <vt:lpstr>الفصل الثاني </vt:lpstr>
      <vt:lpstr>ما هو التخطيط الاقتصادي ؟؟؟؟</vt:lpstr>
      <vt:lpstr>ما هو التخطيط الاجتماعي </vt:lpstr>
      <vt:lpstr>التنمية الاقتصادية </vt:lpstr>
      <vt:lpstr>أهمية التخطيط الاجتماعي </vt:lpstr>
      <vt:lpstr>الشريحة 6</vt:lpstr>
      <vt:lpstr>الشريحة 7</vt:lpstr>
      <vt:lpstr>مبررات أسلوب التخطيط في التنمية الاقتصادية </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الثاني </dc:title>
  <dc:creator>na</dc:creator>
  <cp:lastModifiedBy>na</cp:lastModifiedBy>
  <cp:revision>14</cp:revision>
  <dcterms:created xsi:type="dcterms:W3CDTF">2013-10-27T16:32:43Z</dcterms:created>
  <dcterms:modified xsi:type="dcterms:W3CDTF">2013-10-27T18:47:32Z</dcterms:modified>
</cp:coreProperties>
</file>