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14" r:id="rId1"/>
  </p:sldMasterIdLst>
  <p:sldIdLst>
    <p:sldId id="256" r:id="rId2"/>
    <p:sldId id="268" r:id="rId3"/>
    <p:sldId id="269" r:id="rId4"/>
    <p:sldId id="270" r:id="rId5"/>
    <p:sldId id="271" r:id="rId6"/>
    <p:sldId id="272" r:id="rId7"/>
    <p:sldId id="273" r:id="rId8"/>
    <p:sldId id="275" r:id="rId9"/>
    <p:sldId id="276" r:id="rId10"/>
    <p:sldId id="277" r:id="rId11"/>
    <p:sldId id="274" r:id="rId12"/>
    <p:sldId id="278" r:id="rId13"/>
    <p:sldId id="279" r:id="rId14"/>
    <p:sldId id="280" r:id="rId15"/>
    <p:sldId id="281" r:id="rId16"/>
    <p:sldId id="282" r:id="rId17"/>
    <p:sldId id="267" r:id="rId18"/>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8F585B9-CD9D-4D0E-B4B9-E7BAE28BC715}" type="datetimeFigureOut">
              <a:rPr lang="ar-IQ" smtClean="0"/>
              <a:t>05/12/1435</a:t>
            </a:fld>
            <a:endParaRPr lang="ar-IQ"/>
          </a:p>
        </p:txBody>
      </p:sp>
      <p:sp>
        <p:nvSpPr>
          <p:cNvPr id="5" name="Footer Placeholder 4"/>
          <p:cNvSpPr>
            <a:spLocks noGrp="1"/>
          </p:cNvSpPr>
          <p:nvPr>
            <p:ph type="ftr" sz="quarter" idx="11"/>
          </p:nvPr>
        </p:nvSpPr>
        <p:spPr/>
        <p:txBody>
          <a:bodyPr/>
          <a:lstStyle/>
          <a:p>
            <a:endParaRPr lang="ar-IQ"/>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1665241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F585B9-CD9D-4D0E-B4B9-E7BAE28BC715}" type="datetimeFigureOut">
              <a:rPr lang="ar-IQ" smtClean="0"/>
              <a:t>05/12/1435</a:t>
            </a:fld>
            <a:endParaRPr lang="ar-IQ"/>
          </a:p>
        </p:txBody>
      </p:sp>
      <p:sp>
        <p:nvSpPr>
          <p:cNvPr id="5" name="Footer Placeholder 4"/>
          <p:cNvSpPr>
            <a:spLocks noGrp="1"/>
          </p:cNvSpPr>
          <p:nvPr>
            <p:ph type="ftr" sz="quarter" idx="11"/>
          </p:nvPr>
        </p:nvSpPr>
        <p:spPr/>
        <p:txBody>
          <a:bodyPr/>
          <a:lstStyle/>
          <a:p>
            <a:endParaRPr lang="ar-IQ"/>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941590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F585B9-CD9D-4D0E-B4B9-E7BAE28BC715}" type="datetimeFigureOut">
              <a:rPr lang="ar-IQ" smtClean="0"/>
              <a:t>05/12/1435</a:t>
            </a:fld>
            <a:endParaRPr lang="ar-IQ"/>
          </a:p>
        </p:txBody>
      </p:sp>
      <p:sp>
        <p:nvSpPr>
          <p:cNvPr id="5" name="Footer Placeholder 4"/>
          <p:cNvSpPr>
            <a:spLocks noGrp="1"/>
          </p:cNvSpPr>
          <p:nvPr>
            <p:ph type="ftr" sz="quarter" idx="11"/>
          </p:nvPr>
        </p:nvSpPr>
        <p:spPr/>
        <p:txBody>
          <a:bodyPr/>
          <a:lstStyle/>
          <a:p>
            <a:endParaRPr lang="ar-IQ"/>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0244484-5D63-49D1-9CC0-C5137A197129}" type="slidenum">
              <a:rPr lang="ar-IQ" smtClean="0"/>
              <a:t>‹#›</a:t>
            </a:fld>
            <a:endParaRPr lang="ar-IQ"/>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2278112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8F585B9-CD9D-4D0E-B4B9-E7BAE28BC715}" type="datetimeFigureOut">
              <a:rPr lang="ar-IQ" smtClean="0"/>
              <a:t>05/12/1435</a:t>
            </a:fld>
            <a:endParaRPr lang="ar-IQ"/>
          </a:p>
        </p:txBody>
      </p:sp>
      <p:sp>
        <p:nvSpPr>
          <p:cNvPr id="6" name="Footer Placeholder 5"/>
          <p:cNvSpPr>
            <a:spLocks noGrp="1"/>
          </p:cNvSpPr>
          <p:nvPr>
            <p:ph type="ftr" sz="quarter" idx="11"/>
          </p:nvPr>
        </p:nvSpPr>
        <p:spPr/>
        <p:txBody>
          <a:bodyPr/>
          <a:lstStyle/>
          <a:p>
            <a:endParaRPr lang="ar-IQ"/>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6525746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8F585B9-CD9D-4D0E-B4B9-E7BAE28BC715}" type="datetimeFigureOut">
              <a:rPr lang="ar-IQ" smtClean="0"/>
              <a:t>05/12/1435</a:t>
            </a:fld>
            <a:endParaRPr lang="ar-IQ"/>
          </a:p>
        </p:txBody>
      </p:sp>
      <p:sp>
        <p:nvSpPr>
          <p:cNvPr id="6" name="Footer Placeholder 5"/>
          <p:cNvSpPr>
            <a:spLocks noGrp="1"/>
          </p:cNvSpPr>
          <p:nvPr>
            <p:ph type="ftr" sz="quarter" idx="11"/>
          </p:nvPr>
        </p:nvSpPr>
        <p:spPr/>
        <p:txBody>
          <a:bodyPr/>
          <a:lstStyle/>
          <a:p>
            <a:endParaRPr lang="ar-IQ"/>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0244484-5D63-49D1-9CC0-C5137A197129}" type="slidenum">
              <a:rPr lang="ar-IQ" smtClean="0"/>
              <a:t>‹#›</a:t>
            </a:fld>
            <a:endParaRPr lang="ar-IQ"/>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93407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8F585B9-CD9D-4D0E-B4B9-E7BAE28BC715}" type="datetimeFigureOut">
              <a:rPr lang="ar-IQ" smtClean="0"/>
              <a:t>05/12/1435</a:t>
            </a:fld>
            <a:endParaRPr lang="ar-IQ"/>
          </a:p>
        </p:txBody>
      </p:sp>
      <p:sp>
        <p:nvSpPr>
          <p:cNvPr id="6" name="Footer Placeholder 5"/>
          <p:cNvSpPr>
            <a:spLocks noGrp="1"/>
          </p:cNvSpPr>
          <p:nvPr>
            <p:ph type="ftr" sz="quarter" idx="11"/>
          </p:nvPr>
        </p:nvSpPr>
        <p:spPr/>
        <p:txBody>
          <a:bodyPr/>
          <a:lstStyle/>
          <a:p>
            <a:endParaRPr lang="ar-IQ"/>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20294263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8F585B9-CD9D-4D0E-B4B9-E7BAE28BC715}" type="datetimeFigureOut">
              <a:rPr lang="ar-IQ" smtClean="0"/>
              <a:t>05/12/1435</a:t>
            </a:fld>
            <a:endParaRPr lang="ar-IQ"/>
          </a:p>
        </p:txBody>
      </p:sp>
      <p:sp>
        <p:nvSpPr>
          <p:cNvPr id="5" name="Footer Placeholder 4"/>
          <p:cNvSpPr>
            <a:spLocks noGrp="1"/>
          </p:cNvSpPr>
          <p:nvPr>
            <p:ph type="ftr" sz="quarter" idx="11"/>
          </p:nvPr>
        </p:nvSpPr>
        <p:spPr/>
        <p:txBody>
          <a:bodyPr/>
          <a:lstStyle/>
          <a:p>
            <a:endParaRPr lang="ar-IQ"/>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39797731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8F585B9-CD9D-4D0E-B4B9-E7BAE28BC715}" type="datetimeFigureOut">
              <a:rPr lang="ar-IQ" smtClean="0"/>
              <a:t>05/12/1435</a:t>
            </a:fld>
            <a:endParaRPr lang="ar-IQ"/>
          </a:p>
        </p:txBody>
      </p:sp>
      <p:sp>
        <p:nvSpPr>
          <p:cNvPr id="5" name="Footer Placeholder 4"/>
          <p:cNvSpPr>
            <a:spLocks noGrp="1"/>
          </p:cNvSpPr>
          <p:nvPr>
            <p:ph type="ftr" sz="quarter" idx="11"/>
          </p:nvPr>
        </p:nvSpPr>
        <p:spPr/>
        <p:txBody>
          <a:bodyPr/>
          <a:lstStyle/>
          <a:p>
            <a:endParaRPr lang="ar-IQ"/>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27853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8F585B9-CD9D-4D0E-B4B9-E7BAE28BC715}" type="datetimeFigureOut">
              <a:rPr lang="ar-IQ" smtClean="0"/>
              <a:t>05/12/1435</a:t>
            </a:fld>
            <a:endParaRPr lang="ar-IQ"/>
          </a:p>
        </p:txBody>
      </p:sp>
      <p:sp>
        <p:nvSpPr>
          <p:cNvPr id="5" name="Footer Placeholder 4"/>
          <p:cNvSpPr>
            <a:spLocks noGrp="1"/>
          </p:cNvSpPr>
          <p:nvPr>
            <p:ph type="ftr" sz="quarter" idx="11"/>
          </p:nvPr>
        </p:nvSpPr>
        <p:spPr/>
        <p:txBody>
          <a:bodyPr/>
          <a:lstStyle/>
          <a:p>
            <a:endParaRPr lang="ar-IQ"/>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632916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F585B9-CD9D-4D0E-B4B9-E7BAE28BC715}" type="datetimeFigureOut">
              <a:rPr lang="ar-IQ" smtClean="0"/>
              <a:t>05/12/1435</a:t>
            </a:fld>
            <a:endParaRPr lang="ar-IQ"/>
          </a:p>
        </p:txBody>
      </p:sp>
      <p:sp>
        <p:nvSpPr>
          <p:cNvPr id="5" name="Footer Placeholder 4"/>
          <p:cNvSpPr>
            <a:spLocks noGrp="1"/>
          </p:cNvSpPr>
          <p:nvPr>
            <p:ph type="ftr" sz="quarter" idx="11"/>
          </p:nvPr>
        </p:nvSpPr>
        <p:spPr/>
        <p:txBody>
          <a:bodyPr/>
          <a:lstStyle/>
          <a:p>
            <a:endParaRPr lang="ar-IQ"/>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213441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8F585B9-CD9D-4D0E-B4B9-E7BAE28BC715}" type="datetimeFigureOut">
              <a:rPr lang="ar-IQ" smtClean="0"/>
              <a:t>05/12/1435</a:t>
            </a:fld>
            <a:endParaRPr lang="ar-IQ"/>
          </a:p>
        </p:txBody>
      </p:sp>
      <p:sp>
        <p:nvSpPr>
          <p:cNvPr id="6" name="Footer Placeholder 5"/>
          <p:cNvSpPr>
            <a:spLocks noGrp="1"/>
          </p:cNvSpPr>
          <p:nvPr>
            <p:ph type="ftr" sz="quarter" idx="11"/>
          </p:nvPr>
        </p:nvSpPr>
        <p:spPr/>
        <p:txBody>
          <a:bodyPr/>
          <a:lstStyle/>
          <a:p>
            <a:endParaRPr lang="ar-IQ"/>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3678689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8F585B9-CD9D-4D0E-B4B9-E7BAE28BC715}" type="datetimeFigureOut">
              <a:rPr lang="ar-IQ" smtClean="0"/>
              <a:t>05/12/1435</a:t>
            </a:fld>
            <a:endParaRPr lang="ar-IQ"/>
          </a:p>
        </p:txBody>
      </p:sp>
      <p:sp>
        <p:nvSpPr>
          <p:cNvPr id="8" name="Footer Placeholder 7"/>
          <p:cNvSpPr>
            <a:spLocks noGrp="1"/>
          </p:cNvSpPr>
          <p:nvPr>
            <p:ph type="ftr" sz="quarter" idx="11"/>
          </p:nvPr>
        </p:nvSpPr>
        <p:spPr/>
        <p:txBody>
          <a:bodyPr/>
          <a:lstStyle/>
          <a:p>
            <a:endParaRPr lang="ar-IQ"/>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4202894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8F585B9-CD9D-4D0E-B4B9-E7BAE28BC715}" type="datetimeFigureOut">
              <a:rPr lang="ar-IQ" smtClean="0"/>
              <a:t>05/12/1435</a:t>
            </a:fld>
            <a:endParaRPr lang="ar-IQ"/>
          </a:p>
        </p:txBody>
      </p:sp>
      <p:sp>
        <p:nvSpPr>
          <p:cNvPr id="4" name="Footer Placeholder 3"/>
          <p:cNvSpPr>
            <a:spLocks noGrp="1"/>
          </p:cNvSpPr>
          <p:nvPr>
            <p:ph type="ftr" sz="quarter" idx="11"/>
          </p:nvPr>
        </p:nvSpPr>
        <p:spPr/>
        <p:txBody>
          <a:bodyPr/>
          <a:lstStyle/>
          <a:p>
            <a:endParaRPr lang="ar-IQ"/>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407141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F585B9-CD9D-4D0E-B4B9-E7BAE28BC715}" type="datetimeFigureOut">
              <a:rPr lang="ar-IQ" smtClean="0"/>
              <a:t>05/12/1435</a:t>
            </a:fld>
            <a:endParaRPr lang="ar-IQ"/>
          </a:p>
        </p:txBody>
      </p:sp>
      <p:sp>
        <p:nvSpPr>
          <p:cNvPr id="3" name="Footer Placeholder 2"/>
          <p:cNvSpPr>
            <a:spLocks noGrp="1"/>
          </p:cNvSpPr>
          <p:nvPr>
            <p:ph type="ftr" sz="quarter" idx="11"/>
          </p:nvPr>
        </p:nvSpPr>
        <p:spPr/>
        <p:txBody>
          <a:bodyPr/>
          <a:lstStyle/>
          <a:p>
            <a:endParaRPr lang="ar-IQ"/>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2735169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F585B9-CD9D-4D0E-B4B9-E7BAE28BC715}" type="datetimeFigureOut">
              <a:rPr lang="ar-IQ" smtClean="0"/>
              <a:t>05/12/1435</a:t>
            </a:fld>
            <a:endParaRPr lang="ar-IQ"/>
          </a:p>
        </p:txBody>
      </p:sp>
      <p:sp>
        <p:nvSpPr>
          <p:cNvPr id="6" name="Footer Placeholder 5"/>
          <p:cNvSpPr>
            <a:spLocks noGrp="1"/>
          </p:cNvSpPr>
          <p:nvPr>
            <p:ph type="ftr" sz="quarter" idx="11"/>
          </p:nvPr>
        </p:nvSpPr>
        <p:spPr/>
        <p:txBody>
          <a:bodyPr/>
          <a:lstStyle/>
          <a:p>
            <a:endParaRPr lang="ar-IQ"/>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1442166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F585B9-CD9D-4D0E-B4B9-E7BAE28BC715}" type="datetimeFigureOut">
              <a:rPr lang="ar-IQ" smtClean="0"/>
              <a:t>05/12/1435</a:t>
            </a:fld>
            <a:endParaRPr lang="ar-IQ"/>
          </a:p>
        </p:txBody>
      </p:sp>
      <p:sp>
        <p:nvSpPr>
          <p:cNvPr id="6" name="Footer Placeholder 5"/>
          <p:cNvSpPr>
            <a:spLocks noGrp="1"/>
          </p:cNvSpPr>
          <p:nvPr>
            <p:ph type="ftr" sz="quarter" idx="11"/>
          </p:nvPr>
        </p:nvSpPr>
        <p:spPr/>
        <p:txBody>
          <a:bodyPr/>
          <a:lstStyle/>
          <a:p>
            <a:endParaRPr lang="ar-IQ"/>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0244484-5D63-49D1-9CC0-C5137A197129}" type="slidenum">
              <a:rPr lang="ar-IQ" smtClean="0"/>
              <a:t>‹#›</a:t>
            </a:fld>
            <a:endParaRPr lang="ar-IQ"/>
          </a:p>
        </p:txBody>
      </p:sp>
    </p:spTree>
    <p:extLst>
      <p:ext uri="{BB962C8B-B14F-4D97-AF65-F5344CB8AC3E}">
        <p14:creationId xmlns:p14="http://schemas.microsoft.com/office/powerpoint/2010/main" val="4010799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8F585B9-CD9D-4D0E-B4B9-E7BAE28BC715}" type="datetimeFigureOut">
              <a:rPr lang="ar-IQ" smtClean="0"/>
              <a:t>05/12/1435</a:t>
            </a:fld>
            <a:endParaRPr lang="ar-IQ"/>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ar-IQ"/>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50244484-5D63-49D1-9CC0-C5137A197129}" type="slidenum">
              <a:rPr lang="ar-IQ" smtClean="0"/>
              <a:t>‹#›</a:t>
            </a:fld>
            <a:endParaRPr lang="ar-IQ"/>
          </a:p>
        </p:txBody>
      </p:sp>
    </p:spTree>
    <p:extLst>
      <p:ext uri="{BB962C8B-B14F-4D97-AF65-F5344CB8AC3E}">
        <p14:creationId xmlns:p14="http://schemas.microsoft.com/office/powerpoint/2010/main" val="4271061995"/>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Solubility</a:t>
            </a:r>
            <a:endParaRPr lang="ar-IQ" dirty="0"/>
          </a:p>
        </p:txBody>
      </p:sp>
      <p:sp>
        <p:nvSpPr>
          <p:cNvPr id="3" name="Subtitle 2"/>
          <p:cNvSpPr>
            <a:spLocks noGrp="1"/>
          </p:cNvSpPr>
          <p:nvPr>
            <p:ph type="subTitle" idx="1"/>
          </p:nvPr>
        </p:nvSpPr>
        <p:spPr/>
        <p:txBody>
          <a:bodyPr/>
          <a:lstStyle/>
          <a:p>
            <a:endParaRPr lang="ar-IQ"/>
          </a:p>
        </p:txBody>
      </p:sp>
    </p:spTree>
    <p:extLst>
      <p:ext uri="{BB962C8B-B14F-4D97-AF65-F5344CB8AC3E}">
        <p14:creationId xmlns:p14="http://schemas.microsoft.com/office/powerpoint/2010/main" val="3912566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SOME SOLVENTS FOR LIQUID</a:t>
            </a:r>
            <a:br>
              <a:rPr lang="en-US" b="1" dirty="0"/>
            </a:br>
            <a:r>
              <a:rPr lang="en-US" b="1" dirty="0"/>
              <a:t>PREPARATIONS</a:t>
            </a:r>
            <a:endParaRPr lang="ar-IQ" dirty="0"/>
          </a:p>
        </p:txBody>
      </p:sp>
      <p:sp>
        <p:nvSpPr>
          <p:cNvPr id="3" name="Content Placeholder 2"/>
          <p:cNvSpPr>
            <a:spLocks noGrp="1"/>
          </p:cNvSpPr>
          <p:nvPr>
            <p:ph idx="1"/>
          </p:nvPr>
        </p:nvSpPr>
        <p:spPr/>
        <p:txBody>
          <a:bodyPr>
            <a:normAutofit/>
          </a:bodyPr>
          <a:lstStyle/>
          <a:p>
            <a:pPr algn="l" rtl="0"/>
            <a:r>
              <a:rPr lang="en-US" b="1" dirty="0"/>
              <a:t>ALCOHOL, USP: ETHYL </a:t>
            </a:r>
            <a:r>
              <a:rPr lang="en-US" b="1" dirty="0" smtClean="0"/>
              <a:t>ALCOHOL, ETHANOL</a:t>
            </a:r>
            <a:r>
              <a:rPr lang="en-US" b="1" dirty="0"/>
              <a:t>, </a:t>
            </a:r>
            <a:r>
              <a:rPr lang="en-US" b="1" dirty="0" smtClean="0"/>
              <a:t>C2H5OH</a:t>
            </a:r>
          </a:p>
          <a:p>
            <a:pPr algn="l" rtl="0"/>
            <a:r>
              <a:rPr lang="en-US" dirty="0"/>
              <a:t>Next to water, alcohol is the most useful solvent </a:t>
            </a:r>
            <a:r>
              <a:rPr lang="en-US" dirty="0" smtClean="0"/>
              <a:t>in pharmacy</a:t>
            </a:r>
            <a:r>
              <a:rPr lang="en-US" dirty="0"/>
              <a:t>. It is used as a primary solvent for </a:t>
            </a:r>
            <a:r>
              <a:rPr lang="en-US" dirty="0" smtClean="0"/>
              <a:t>many organic </a:t>
            </a:r>
            <a:r>
              <a:rPr lang="en-US" dirty="0"/>
              <a:t>compounds. </a:t>
            </a:r>
            <a:r>
              <a:rPr lang="en-US" dirty="0" smtClean="0"/>
              <a:t>Together </a:t>
            </a:r>
            <a:r>
              <a:rPr lang="en-US" dirty="0"/>
              <a:t>with water, it </a:t>
            </a:r>
            <a:r>
              <a:rPr lang="en-US" dirty="0" smtClean="0"/>
              <a:t>forms a </a:t>
            </a:r>
            <a:r>
              <a:rPr lang="en-US" dirty="0" err="1"/>
              <a:t>hydroalcoholic</a:t>
            </a:r>
            <a:r>
              <a:rPr lang="en-US" dirty="0"/>
              <a:t> mixture that dissolves both </a:t>
            </a:r>
            <a:r>
              <a:rPr lang="en-US" dirty="0" smtClean="0"/>
              <a:t>alcohol-soluble </a:t>
            </a:r>
            <a:r>
              <a:rPr lang="en-US" dirty="0"/>
              <a:t>and </a:t>
            </a:r>
            <a:r>
              <a:rPr lang="en-US" dirty="0" smtClean="0"/>
              <a:t>water-soluble </a:t>
            </a:r>
            <a:r>
              <a:rPr lang="en-US" dirty="0"/>
              <a:t>substances, a </a:t>
            </a:r>
            <a:r>
              <a:rPr lang="en-US" dirty="0" smtClean="0"/>
              <a:t>feature especially </a:t>
            </a:r>
            <a:r>
              <a:rPr lang="en-US" dirty="0"/>
              <a:t>useful in the extraction of </a:t>
            </a:r>
            <a:r>
              <a:rPr lang="en-US" dirty="0" smtClean="0"/>
              <a:t>active constituents </a:t>
            </a:r>
            <a:r>
              <a:rPr lang="en-US" dirty="0"/>
              <a:t>from crude drugs</a:t>
            </a:r>
            <a:r>
              <a:rPr lang="en-US" dirty="0" smtClean="0"/>
              <a:t>.</a:t>
            </a:r>
          </a:p>
          <a:p>
            <a:pPr algn="l" rtl="0"/>
            <a:r>
              <a:rPr lang="en-US" dirty="0"/>
              <a:t>Alcohol, USP, is 94.9% to 96.0% C2H5OH by </a:t>
            </a:r>
            <a:r>
              <a:rPr lang="en-US" dirty="0" smtClean="0"/>
              <a:t>volume (i.e</a:t>
            </a:r>
            <a:r>
              <a:rPr lang="en-US" dirty="0"/>
              <a:t>., v/v) when determined at </a:t>
            </a:r>
            <a:r>
              <a:rPr lang="en-US" dirty="0" smtClean="0"/>
              <a:t>15.56°C.</a:t>
            </a:r>
          </a:p>
          <a:p>
            <a:pPr algn="l" rtl="0"/>
            <a:r>
              <a:rPr lang="en-US" dirty="0" smtClean="0"/>
              <a:t>Dehydrated </a:t>
            </a:r>
            <a:r>
              <a:rPr lang="en-US" dirty="0"/>
              <a:t>Alcohol, </a:t>
            </a:r>
            <a:r>
              <a:rPr lang="en-US" dirty="0" smtClean="0"/>
              <a:t>USP, contains </a:t>
            </a:r>
            <a:r>
              <a:rPr lang="en-US" dirty="0"/>
              <a:t>not less than 99.5% C2H5OH by </a:t>
            </a:r>
            <a:r>
              <a:rPr lang="en-US" dirty="0" smtClean="0"/>
              <a:t>volume and </a:t>
            </a:r>
            <a:r>
              <a:rPr lang="en-US" dirty="0"/>
              <a:t>is used when an essentially water-free </a:t>
            </a:r>
            <a:r>
              <a:rPr lang="en-US" dirty="0" smtClean="0"/>
              <a:t>alcohol is </a:t>
            </a:r>
            <a:r>
              <a:rPr lang="en-US" dirty="0"/>
              <a:t>desired.</a:t>
            </a:r>
            <a:endParaRPr lang="ar-IQ" dirty="0"/>
          </a:p>
        </p:txBody>
      </p:sp>
    </p:spTree>
    <p:extLst>
      <p:ext uri="{BB962C8B-B14F-4D97-AF65-F5344CB8AC3E}">
        <p14:creationId xmlns:p14="http://schemas.microsoft.com/office/powerpoint/2010/main" val="4011928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a:bodyPr>
          <a:lstStyle/>
          <a:p>
            <a:pPr algn="l" rtl="0"/>
            <a:r>
              <a:rPr lang="en-US" dirty="0"/>
              <a:t>Alcohol is often preferred because of </a:t>
            </a:r>
            <a:r>
              <a:rPr lang="en-US" dirty="0" smtClean="0"/>
              <a:t>its miscibility </a:t>
            </a:r>
            <a:r>
              <a:rPr lang="en-US" dirty="0"/>
              <a:t>with water and its ability to </a:t>
            </a:r>
            <a:r>
              <a:rPr lang="en-US" dirty="0" smtClean="0"/>
              <a:t>dissolve many </a:t>
            </a:r>
            <a:r>
              <a:rPr lang="en-US" dirty="0"/>
              <a:t>water-insoluble ingredients, </a:t>
            </a:r>
            <a:r>
              <a:rPr lang="en-US" dirty="0" smtClean="0"/>
              <a:t>including drug substances</a:t>
            </a:r>
            <a:r>
              <a:rPr lang="en-US" dirty="0"/>
              <a:t>, </a:t>
            </a:r>
            <a:r>
              <a:rPr lang="en-US" dirty="0" err="1" smtClean="0"/>
              <a:t>flavorants</a:t>
            </a:r>
            <a:r>
              <a:rPr lang="en-US" dirty="0"/>
              <a:t>, and antimicrobial preservatives</a:t>
            </a:r>
            <a:r>
              <a:rPr lang="en-US" dirty="0" smtClean="0"/>
              <a:t>.</a:t>
            </a:r>
          </a:p>
          <a:p>
            <a:pPr algn="l" rtl="0"/>
            <a:r>
              <a:rPr lang="en-US" dirty="0"/>
              <a:t>Alcohol is frequently used with other </a:t>
            </a:r>
            <a:r>
              <a:rPr lang="en-US" dirty="0" smtClean="0"/>
              <a:t>solvents, such </a:t>
            </a:r>
            <a:r>
              <a:rPr lang="en-US" dirty="0"/>
              <a:t>as glycols and glycerin, to reduce </a:t>
            </a:r>
            <a:r>
              <a:rPr lang="en-US" dirty="0" smtClean="0"/>
              <a:t>the amount </a:t>
            </a:r>
            <a:r>
              <a:rPr lang="en-US" dirty="0"/>
              <a:t>of alcohol required. </a:t>
            </a:r>
            <a:endParaRPr lang="en-US" dirty="0" smtClean="0"/>
          </a:p>
          <a:p>
            <a:pPr algn="l" rtl="0"/>
            <a:r>
              <a:rPr lang="en-US" dirty="0" smtClean="0"/>
              <a:t>It </a:t>
            </a:r>
            <a:r>
              <a:rPr lang="en-US" dirty="0"/>
              <a:t>is also used in </a:t>
            </a:r>
            <a:r>
              <a:rPr lang="en-US" dirty="0" smtClean="0"/>
              <a:t>liquid products </a:t>
            </a:r>
            <a:r>
              <a:rPr lang="en-US" dirty="0"/>
              <a:t>as an antimicrobial </a:t>
            </a:r>
            <a:r>
              <a:rPr lang="en-US" dirty="0" smtClean="0"/>
              <a:t>preservative alone </a:t>
            </a:r>
            <a:r>
              <a:rPr lang="en-US" dirty="0"/>
              <a:t>or with parabens, benzoates, </a:t>
            </a:r>
            <a:r>
              <a:rPr lang="en-US" dirty="0" err="1"/>
              <a:t>sorbates</a:t>
            </a:r>
            <a:r>
              <a:rPr lang="en-US" dirty="0"/>
              <a:t>, </a:t>
            </a:r>
            <a:r>
              <a:rPr lang="en-US" dirty="0" smtClean="0"/>
              <a:t>and other </a:t>
            </a:r>
            <a:r>
              <a:rPr lang="en-US" dirty="0"/>
              <a:t>agents.</a:t>
            </a:r>
            <a:endParaRPr lang="en-US" dirty="0" smtClean="0"/>
          </a:p>
          <a:p>
            <a:pPr algn="l" rtl="0"/>
            <a:r>
              <a:rPr lang="en-US" dirty="0" smtClean="0"/>
              <a:t>However</a:t>
            </a:r>
            <a:r>
              <a:rPr lang="en-US" dirty="0"/>
              <a:t>, aside from its pharmaceutical </a:t>
            </a:r>
            <a:r>
              <a:rPr lang="en-US" dirty="0" smtClean="0"/>
              <a:t>advantages as </a:t>
            </a:r>
            <a:r>
              <a:rPr lang="en-US" dirty="0"/>
              <a:t>a solvent and a preservative, concern </a:t>
            </a:r>
            <a:r>
              <a:rPr lang="en-US" dirty="0" smtClean="0"/>
              <a:t>has been </a:t>
            </a:r>
            <a:r>
              <a:rPr lang="en-US" dirty="0"/>
              <a:t>expressed over the undesired </a:t>
            </a:r>
            <a:r>
              <a:rPr lang="en-US" dirty="0" smtClean="0"/>
              <a:t>pharmacologic and </a:t>
            </a:r>
            <a:r>
              <a:rPr lang="en-US" dirty="0"/>
              <a:t>potential toxic effects of alcohol </a:t>
            </a:r>
            <a:r>
              <a:rPr lang="en-US" dirty="0" smtClean="0"/>
              <a:t>when ingested </a:t>
            </a:r>
            <a:r>
              <a:rPr lang="en-US" dirty="0"/>
              <a:t>in pharmaceutical products, </a:t>
            </a:r>
            <a:r>
              <a:rPr lang="en-US" dirty="0" smtClean="0"/>
              <a:t>particularly by </a:t>
            </a:r>
            <a:r>
              <a:rPr lang="en-US" dirty="0"/>
              <a:t>children.</a:t>
            </a:r>
            <a:endParaRPr lang="ar-IQ" dirty="0"/>
          </a:p>
        </p:txBody>
      </p:sp>
    </p:spTree>
    <p:extLst>
      <p:ext uri="{BB962C8B-B14F-4D97-AF65-F5344CB8AC3E}">
        <p14:creationId xmlns:p14="http://schemas.microsoft.com/office/powerpoint/2010/main" val="2084340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a:bodyPr>
          <a:lstStyle/>
          <a:p>
            <a:pPr algn="l" rtl="0"/>
            <a:r>
              <a:rPr lang="en-US" dirty="0" smtClean="0"/>
              <a:t>The </a:t>
            </a:r>
            <a:r>
              <a:rPr lang="en-US" dirty="0"/>
              <a:t>U.S. Food and </a:t>
            </a:r>
            <a:r>
              <a:rPr lang="en-US" dirty="0" smtClean="0"/>
              <a:t>Drug Administration </a:t>
            </a:r>
            <a:r>
              <a:rPr lang="en-US" dirty="0"/>
              <a:t>(FDA) has proposed that </a:t>
            </a:r>
            <a:r>
              <a:rPr lang="en-US" dirty="0" smtClean="0"/>
              <a:t>insofar as </a:t>
            </a:r>
            <a:r>
              <a:rPr lang="en-US" dirty="0"/>
              <a:t>possible manufacturers of </a:t>
            </a:r>
            <a:r>
              <a:rPr lang="en-US" dirty="0" smtClean="0"/>
              <a:t>over-the-counter (OTC</a:t>
            </a:r>
            <a:r>
              <a:rPr lang="en-US" dirty="0"/>
              <a:t>) oral drug products restrict the use of </a:t>
            </a:r>
            <a:r>
              <a:rPr lang="en-US" dirty="0" smtClean="0"/>
              <a:t>alcohol and </a:t>
            </a:r>
            <a:r>
              <a:rPr lang="en-US" dirty="0"/>
              <a:t>include appropriate warnings in </a:t>
            </a:r>
            <a:r>
              <a:rPr lang="en-US" dirty="0" smtClean="0"/>
              <a:t>the labeling</a:t>
            </a:r>
            <a:r>
              <a:rPr lang="en-US" dirty="0"/>
              <a:t>. </a:t>
            </a:r>
            <a:endParaRPr lang="en-US" dirty="0" smtClean="0"/>
          </a:p>
          <a:p>
            <a:pPr algn="l" rtl="0"/>
            <a:r>
              <a:rPr lang="en-US" dirty="0" smtClean="0"/>
              <a:t>For </a:t>
            </a:r>
            <a:r>
              <a:rPr lang="en-US" dirty="0"/>
              <a:t>OTC oral products intended </a:t>
            </a:r>
            <a:r>
              <a:rPr lang="en-US" dirty="0" smtClean="0"/>
              <a:t>for children </a:t>
            </a:r>
            <a:r>
              <a:rPr lang="en-US" dirty="0"/>
              <a:t>under 6 years of age, the </a:t>
            </a:r>
            <a:r>
              <a:rPr lang="en-US" dirty="0" smtClean="0"/>
              <a:t>recommended alcohol </a:t>
            </a:r>
            <a:r>
              <a:rPr lang="en-US" dirty="0"/>
              <a:t>content limit is 0.5%; </a:t>
            </a:r>
            <a:endParaRPr lang="en-US" dirty="0" smtClean="0"/>
          </a:p>
          <a:p>
            <a:pPr algn="l" rtl="0"/>
            <a:r>
              <a:rPr lang="en-US" dirty="0" smtClean="0"/>
              <a:t>for products intended </a:t>
            </a:r>
            <a:r>
              <a:rPr lang="en-US" dirty="0"/>
              <a:t>for children 6 to 12 years of age, </a:t>
            </a:r>
            <a:r>
              <a:rPr lang="en-US" dirty="0" smtClean="0"/>
              <a:t>the recommended </a:t>
            </a:r>
            <a:r>
              <a:rPr lang="en-US" dirty="0"/>
              <a:t>limit is 5%; </a:t>
            </a:r>
            <a:endParaRPr lang="en-US" dirty="0" smtClean="0"/>
          </a:p>
          <a:p>
            <a:pPr algn="l" rtl="0"/>
            <a:r>
              <a:rPr lang="en-US" dirty="0" smtClean="0"/>
              <a:t>for </a:t>
            </a:r>
            <a:r>
              <a:rPr lang="en-US" dirty="0"/>
              <a:t>products </a:t>
            </a:r>
            <a:r>
              <a:rPr lang="en-US" dirty="0" smtClean="0"/>
              <a:t>recommended for </a:t>
            </a:r>
            <a:r>
              <a:rPr lang="en-US" dirty="0"/>
              <a:t>children over 12 years of age </a:t>
            </a:r>
            <a:r>
              <a:rPr lang="en-US" dirty="0" smtClean="0"/>
              <a:t>and for </a:t>
            </a:r>
            <a:r>
              <a:rPr lang="en-US" dirty="0"/>
              <a:t>adults, the recommended limit is 10%.</a:t>
            </a:r>
            <a:endParaRPr lang="ar-IQ" dirty="0"/>
          </a:p>
        </p:txBody>
      </p:sp>
    </p:spTree>
    <p:extLst>
      <p:ext uri="{BB962C8B-B14F-4D97-AF65-F5344CB8AC3E}">
        <p14:creationId xmlns:p14="http://schemas.microsoft.com/office/powerpoint/2010/main" val="980275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dirty="0"/>
          </a:p>
        </p:txBody>
      </p:sp>
      <p:sp>
        <p:nvSpPr>
          <p:cNvPr id="3" name="Content Placeholder 2"/>
          <p:cNvSpPr>
            <a:spLocks noGrp="1"/>
          </p:cNvSpPr>
          <p:nvPr>
            <p:ph idx="1"/>
          </p:nvPr>
        </p:nvSpPr>
        <p:spPr/>
        <p:txBody>
          <a:bodyPr/>
          <a:lstStyle/>
          <a:p>
            <a:pPr algn="l" rtl="0"/>
            <a:r>
              <a:rPr lang="en-US" b="1" dirty="0"/>
              <a:t>DILUTED ALCOHOL, </a:t>
            </a:r>
            <a:r>
              <a:rPr lang="en-US" b="1" dirty="0" smtClean="0"/>
              <a:t>NF</a:t>
            </a:r>
          </a:p>
          <a:p>
            <a:pPr algn="l" rtl="0"/>
            <a:r>
              <a:rPr lang="en-US" dirty="0"/>
              <a:t>Diluted Alcohol, NF, is prepared by mixing </a:t>
            </a:r>
            <a:r>
              <a:rPr lang="en-US" dirty="0" smtClean="0"/>
              <a:t>equal volumes </a:t>
            </a:r>
            <a:r>
              <a:rPr lang="en-US" dirty="0"/>
              <a:t>of Alcohol, USP, and </a:t>
            </a:r>
            <a:r>
              <a:rPr lang="en-US" dirty="0" smtClean="0"/>
              <a:t>Purified Water, USP</a:t>
            </a:r>
            <a:r>
              <a:rPr lang="en-US" dirty="0"/>
              <a:t>. </a:t>
            </a:r>
            <a:r>
              <a:rPr lang="en-US" dirty="0" smtClean="0"/>
              <a:t>The</a:t>
            </a:r>
          </a:p>
          <a:p>
            <a:pPr algn="l" rtl="0"/>
            <a:r>
              <a:rPr lang="en-US" b="1" dirty="0"/>
              <a:t>RUBBING </a:t>
            </a:r>
            <a:r>
              <a:rPr lang="en-US" b="1" dirty="0" smtClean="0"/>
              <a:t>ALCOHOL</a:t>
            </a:r>
          </a:p>
          <a:p>
            <a:pPr algn="l" rtl="0"/>
            <a:r>
              <a:rPr lang="en-US" dirty="0"/>
              <a:t>Rubbing alcohol contains about 70% ethyl </a:t>
            </a:r>
            <a:r>
              <a:rPr lang="en-US" dirty="0" smtClean="0"/>
              <a:t>alcohol by </a:t>
            </a:r>
            <a:r>
              <a:rPr lang="en-US" dirty="0"/>
              <a:t>volume, the remainder consisting of </a:t>
            </a:r>
            <a:r>
              <a:rPr lang="en-US" dirty="0" smtClean="0"/>
              <a:t>water, denaturants </a:t>
            </a:r>
            <a:r>
              <a:rPr lang="en-US" dirty="0"/>
              <a:t>with or without color additives </a:t>
            </a:r>
            <a:r>
              <a:rPr lang="en-US" dirty="0" smtClean="0"/>
              <a:t>and perfume </a:t>
            </a:r>
            <a:r>
              <a:rPr lang="en-US" dirty="0"/>
              <a:t>oils, and stabilizers.</a:t>
            </a:r>
            <a:endParaRPr lang="ar-IQ" dirty="0"/>
          </a:p>
        </p:txBody>
      </p:sp>
    </p:spTree>
    <p:extLst>
      <p:ext uri="{BB962C8B-B14F-4D97-AF65-F5344CB8AC3E}">
        <p14:creationId xmlns:p14="http://schemas.microsoft.com/office/powerpoint/2010/main" val="1423453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a:bodyPr>
          <a:lstStyle/>
          <a:p>
            <a:pPr algn="l" rtl="0"/>
            <a:r>
              <a:rPr lang="en-US" b="1" dirty="0"/>
              <a:t>GLYCERIN, USP (GLYCEROL</a:t>
            </a:r>
            <a:r>
              <a:rPr lang="en-US" b="1" dirty="0" smtClean="0"/>
              <a:t>), CH2OH•CHOH•CH2OH</a:t>
            </a:r>
            <a:endParaRPr lang="en-US" b="1" dirty="0"/>
          </a:p>
          <a:p>
            <a:pPr algn="l" rtl="0"/>
            <a:r>
              <a:rPr lang="en-US" dirty="0"/>
              <a:t>Glycerin is a clear syrupy liquid with a </a:t>
            </a:r>
            <a:r>
              <a:rPr lang="en-US" dirty="0" smtClean="0"/>
              <a:t>sweet taste</a:t>
            </a:r>
            <a:r>
              <a:rPr lang="en-US" dirty="0"/>
              <a:t>. It is miscible with both water and alcohol.</a:t>
            </a:r>
          </a:p>
          <a:p>
            <a:pPr algn="l" rtl="0"/>
            <a:r>
              <a:rPr lang="en-US" dirty="0"/>
              <a:t>As a solvent, it is comparable with alcohol, </a:t>
            </a:r>
            <a:r>
              <a:rPr lang="en-US" dirty="0" smtClean="0"/>
              <a:t>but because </a:t>
            </a:r>
            <a:r>
              <a:rPr lang="en-US" dirty="0"/>
              <a:t>of its viscosity, solutes are slowly </a:t>
            </a:r>
            <a:r>
              <a:rPr lang="en-US" dirty="0" smtClean="0"/>
              <a:t>soluble in </a:t>
            </a:r>
            <a:r>
              <a:rPr lang="en-US" dirty="0"/>
              <a:t>it unless it is rendered less viscous by heating.</a:t>
            </a:r>
          </a:p>
          <a:p>
            <a:pPr algn="l" rtl="0"/>
            <a:r>
              <a:rPr lang="en-US" dirty="0"/>
              <a:t>Glycerin has preservative qualities and is </a:t>
            </a:r>
            <a:r>
              <a:rPr lang="en-US" dirty="0" smtClean="0"/>
              <a:t>often used </a:t>
            </a:r>
            <a:r>
              <a:rPr lang="en-US" dirty="0"/>
              <a:t>as a stabilizer and as an auxiliary solvent </a:t>
            </a:r>
            <a:r>
              <a:rPr lang="en-US" dirty="0" smtClean="0"/>
              <a:t>in conjunction </a:t>
            </a:r>
            <a:r>
              <a:rPr lang="en-US" dirty="0"/>
              <a:t>with water or alcohol. It is used </a:t>
            </a:r>
            <a:r>
              <a:rPr lang="en-US" dirty="0" smtClean="0"/>
              <a:t>in many </a:t>
            </a:r>
            <a:r>
              <a:rPr lang="en-US" dirty="0"/>
              <a:t>internal preparations.</a:t>
            </a:r>
            <a:endParaRPr lang="ar-IQ" dirty="0"/>
          </a:p>
        </p:txBody>
      </p:sp>
    </p:spTree>
    <p:extLst>
      <p:ext uri="{BB962C8B-B14F-4D97-AF65-F5344CB8AC3E}">
        <p14:creationId xmlns:p14="http://schemas.microsoft.com/office/powerpoint/2010/main" val="3656890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a:bodyPr>
          <a:lstStyle/>
          <a:p>
            <a:pPr algn="l" rtl="0"/>
            <a:r>
              <a:rPr lang="en-US" b="1" dirty="0"/>
              <a:t>ISOPROPYL RUBBING ALCOHOL</a:t>
            </a:r>
          </a:p>
          <a:p>
            <a:pPr algn="l" rtl="0"/>
            <a:r>
              <a:rPr lang="en-US" dirty="0"/>
              <a:t>Isopropyl rubbing alcohol is about 70% by </a:t>
            </a:r>
            <a:r>
              <a:rPr lang="en-US" dirty="0" smtClean="0"/>
              <a:t>volume isopropyl alcohol.</a:t>
            </a:r>
          </a:p>
          <a:p>
            <a:pPr algn="l" rtl="0"/>
            <a:r>
              <a:rPr lang="en-US" dirty="0" smtClean="0"/>
              <a:t>the </a:t>
            </a:r>
            <a:r>
              <a:rPr lang="en-US" dirty="0"/>
              <a:t>remainder </a:t>
            </a:r>
            <a:r>
              <a:rPr lang="en-US" dirty="0" smtClean="0"/>
              <a:t>consisting of </a:t>
            </a:r>
            <a:r>
              <a:rPr lang="en-US" dirty="0"/>
              <a:t>water with or without color additives, </a:t>
            </a:r>
            <a:r>
              <a:rPr lang="en-US" dirty="0" smtClean="0"/>
              <a:t>stabilizers, and </a:t>
            </a:r>
            <a:r>
              <a:rPr lang="en-US" dirty="0"/>
              <a:t>perfume oils. </a:t>
            </a:r>
            <a:endParaRPr lang="en-US" dirty="0" smtClean="0"/>
          </a:p>
          <a:p>
            <a:pPr algn="l" rtl="0"/>
            <a:r>
              <a:rPr lang="en-US" dirty="0" smtClean="0"/>
              <a:t>It </a:t>
            </a:r>
            <a:r>
              <a:rPr lang="en-US" dirty="0"/>
              <a:t>is used externally as </a:t>
            </a:r>
            <a:r>
              <a:rPr lang="en-US" dirty="0" smtClean="0"/>
              <a:t>a </a:t>
            </a:r>
            <a:r>
              <a:rPr lang="en-US" dirty="0" err="1" smtClean="0"/>
              <a:t>rubefacient</a:t>
            </a:r>
            <a:r>
              <a:rPr lang="en-US" dirty="0" smtClean="0"/>
              <a:t> </a:t>
            </a:r>
            <a:r>
              <a:rPr lang="en-US" dirty="0"/>
              <a:t>and soothing rub and as a vehicle </a:t>
            </a:r>
            <a:r>
              <a:rPr lang="en-US" dirty="0" smtClean="0"/>
              <a:t>for topical </a:t>
            </a:r>
            <a:r>
              <a:rPr lang="en-US" dirty="0"/>
              <a:t>products. </a:t>
            </a:r>
            <a:endParaRPr lang="en-US" dirty="0" smtClean="0"/>
          </a:p>
          <a:p>
            <a:pPr algn="l" rtl="0"/>
            <a:r>
              <a:rPr lang="en-US" dirty="0" smtClean="0"/>
              <a:t>This </a:t>
            </a:r>
            <a:r>
              <a:rPr lang="en-US" dirty="0"/>
              <a:t>preparation and a </a:t>
            </a:r>
            <a:r>
              <a:rPr lang="en-US" dirty="0" smtClean="0"/>
              <a:t>commercially available </a:t>
            </a:r>
            <a:r>
              <a:rPr lang="en-US" dirty="0"/>
              <a:t>91% isopropyl alcohol solution </a:t>
            </a:r>
            <a:r>
              <a:rPr lang="en-US" dirty="0" smtClean="0"/>
              <a:t>are commonly </a:t>
            </a:r>
            <a:r>
              <a:rPr lang="en-US" dirty="0"/>
              <a:t>employed by diabetic patients in </a:t>
            </a:r>
            <a:r>
              <a:rPr lang="en-US" dirty="0" smtClean="0"/>
              <a:t>preparing needles </a:t>
            </a:r>
            <a:r>
              <a:rPr lang="en-US" dirty="0"/>
              <a:t>and syringes for hypodermic </a:t>
            </a:r>
            <a:r>
              <a:rPr lang="en-US" dirty="0" smtClean="0"/>
              <a:t>injections of </a:t>
            </a:r>
            <a:r>
              <a:rPr lang="en-US" dirty="0"/>
              <a:t>insulin and for disinfecting the skin.</a:t>
            </a:r>
            <a:endParaRPr lang="ar-IQ" dirty="0"/>
          </a:p>
        </p:txBody>
      </p:sp>
    </p:spTree>
    <p:extLst>
      <p:ext uri="{BB962C8B-B14F-4D97-AF65-F5344CB8AC3E}">
        <p14:creationId xmlns:p14="http://schemas.microsoft.com/office/powerpoint/2010/main" val="36570519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pPr algn="l" rtl="0"/>
            <a:r>
              <a:rPr lang="en-US" b="1" dirty="0"/>
              <a:t>PROPYLENE GLYCOL, </a:t>
            </a:r>
            <a:r>
              <a:rPr lang="en-US" b="1" dirty="0" smtClean="0"/>
              <a:t>USP, CH3CH(OH)CH2OH</a:t>
            </a:r>
            <a:endParaRPr lang="en-US" b="1" dirty="0"/>
          </a:p>
          <a:p>
            <a:pPr algn="l" rtl="0"/>
            <a:r>
              <a:rPr lang="en-US" dirty="0"/>
              <a:t>Propylene glycol, a viscous liquid, is </a:t>
            </a:r>
            <a:r>
              <a:rPr lang="en-US" dirty="0" smtClean="0"/>
              <a:t>miscible with </a:t>
            </a:r>
            <a:r>
              <a:rPr lang="en-US" dirty="0"/>
              <a:t>water and alcohol. </a:t>
            </a:r>
            <a:endParaRPr lang="en-US" dirty="0" smtClean="0"/>
          </a:p>
          <a:p>
            <a:pPr algn="l" rtl="0"/>
            <a:r>
              <a:rPr lang="en-US" dirty="0" smtClean="0"/>
              <a:t>It </a:t>
            </a:r>
            <a:r>
              <a:rPr lang="en-US" dirty="0"/>
              <a:t>is a useful solvent </a:t>
            </a:r>
            <a:r>
              <a:rPr lang="en-US" dirty="0" smtClean="0"/>
              <a:t>with a </a:t>
            </a:r>
            <a:r>
              <a:rPr lang="en-US" dirty="0"/>
              <a:t>wide range of applications and is </a:t>
            </a:r>
            <a:r>
              <a:rPr lang="en-US" dirty="0" smtClean="0"/>
              <a:t>frequently substituted </a:t>
            </a:r>
            <a:r>
              <a:rPr lang="en-US" dirty="0"/>
              <a:t>for glycerin in modern </a:t>
            </a:r>
            <a:r>
              <a:rPr lang="en-US" dirty="0" smtClean="0"/>
              <a:t>pharmaceutical formulations.</a:t>
            </a:r>
          </a:p>
          <a:p>
            <a:pPr algn="l" rtl="0"/>
            <a:endParaRPr lang="en-US" dirty="0"/>
          </a:p>
          <a:p>
            <a:pPr algn="l" rtl="0"/>
            <a:r>
              <a:rPr lang="en-US" b="1" dirty="0"/>
              <a:t>PURIFIED </a:t>
            </a:r>
            <a:r>
              <a:rPr lang="en-US" b="1" dirty="0" smtClean="0"/>
              <a:t>WATER, </a:t>
            </a:r>
            <a:r>
              <a:rPr lang="en-US" b="1" dirty="0"/>
              <a:t>USP, </a:t>
            </a:r>
            <a:r>
              <a:rPr lang="en-US" b="1" dirty="0" smtClean="0"/>
              <a:t>H2O (in next lecture).</a:t>
            </a:r>
            <a:endParaRPr lang="en-US" b="1" dirty="0"/>
          </a:p>
        </p:txBody>
      </p:sp>
    </p:spTree>
    <p:extLst>
      <p:ext uri="{BB962C8B-B14F-4D97-AF65-F5344CB8AC3E}">
        <p14:creationId xmlns:p14="http://schemas.microsoft.com/office/powerpoint/2010/main" val="913198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be continued ….</a:t>
            </a:r>
            <a:endParaRPr lang="ar-IQ" dirty="0"/>
          </a:p>
        </p:txBody>
      </p:sp>
      <p:pic>
        <p:nvPicPr>
          <p:cNvPr id="1026" name="Picture 2" descr="http://megahdwall.com/wp-content/uploads/2014/06/Red-Butiful-Flowers-Beautiful-Flower-374937.jpg"/>
          <p:cNvPicPr>
            <a:picLocks noGrp="1" noChangeAspect="1" noChangeArrowheads="1"/>
          </p:cNvPicPr>
          <p:nvPr>
            <p:ph idx="1"/>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03852" y="2120722"/>
            <a:ext cx="6045200" cy="377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73087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b="1" dirty="0"/>
              <a:t>G</a:t>
            </a:r>
            <a:r>
              <a:rPr lang="en-US" b="1" dirty="0" smtClean="0"/>
              <a:t>eneral rules </a:t>
            </a:r>
            <a:r>
              <a:rPr lang="en-US" b="1" dirty="0"/>
              <a:t>of </a:t>
            </a:r>
            <a:r>
              <a:rPr lang="en-US" b="1" dirty="0" smtClean="0"/>
              <a:t>solubility:</a:t>
            </a:r>
            <a:br>
              <a:rPr lang="en-US" b="1" dirty="0" smtClean="0"/>
            </a:br>
            <a:r>
              <a:rPr lang="en-US" b="1" dirty="0" smtClean="0"/>
              <a:t>- INORGANIC </a:t>
            </a:r>
            <a:r>
              <a:rPr lang="en-US" b="1" dirty="0"/>
              <a:t>MOLECULES</a:t>
            </a:r>
            <a:endParaRPr lang="ar-IQ" b="1" dirty="0"/>
          </a:p>
        </p:txBody>
      </p:sp>
      <p:sp>
        <p:nvSpPr>
          <p:cNvPr id="3" name="Content Placeholder 2"/>
          <p:cNvSpPr>
            <a:spLocks noGrp="1"/>
          </p:cNvSpPr>
          <p:nvPr>
            <p:ph idx="1"/>
          </p:nvPr>
        </p:nvSpPr>
        <p:spPr/>
        <p:txBody>
          <a:bodyPr>
            <a:normAutofit/>
          </a:bodyPr>
          <a:lstStyle/>
          <a:p>
            <a:pPr algn="l" rtl="0"/>
            <a:r>
              <a:rPr lang="en-US" dirty="0"/>
              <a:t>1. If both the </a:t>
            </a:r>
            <a:r>
              <a:rPr lang="en-US" dirty="0" err="1"/>
              <a:t>cation</a:t>
            </a:r>
            <a:r>
              <a:rPr lang="en-US" dirty="0"/>
              <a:t> and anion of an ionic </a:t>
            </a:r>
            <a:r>
              <a:rPr lang="en-US" dirty="0" smtClean="0"/>
              <a:t>compound are </a:t>
            </a:r>
            <a:r>
              <a:rPr lang="en-US" dirty="0"/>
              <a:t>monovalent, the </a:t>
            </a:r>
            <a:r>
              <a:rPr lang="en-US" dirty="0" smtClean="0"/>
              <a:t>solute–solute attractive </a:t>
            </a:r>
            <a:r>
              <a:rPr lang="en-US" dirty="0"/>
              <a:t>forces are usually easily </a:t>
            </a:r>
            <a:r>
              <a:rPr lang="en-US" dirty="0" smtClean="0"/>
              <a:t>overcome, and</a:t>
            </a:r>
            <a:r>
              <a:rPr lang="en-US" dirty="0"/>
              <a:t>, therefore, these compounds are </a:t>
            </a:r>
            <a:r>
              <a:rPr lang="en-US" dirty="0" smtClean="0"/>
              <a:t>generally water </a:t>
            </a:r>
            <a:r>
              <a:rPr lang="en-US" dirty="0"/>
              <a:t>soluble (e.g., </a:t>
            </a:r>
            <a:r>
              <a:rPr lang="en-US" dirty="0" err="1"/>
              <a:t>NaCl</a:t>
            </a:r>
            <a:r>
              <a:rPr lang="en-US" dirty="0"/>
              <a:t>, </a:t>
            </a:r>
            <a:r>
              <a:rPr lang="en-US" dirty="0" err="1"/>
              <a:t>LiBr</a:t>
            </a:r>
            <a:r>
              <a:rPr lang="en-US" dirty="0"/>
              <a:t>, KI, </a:t>
            </a:r>
            <a:r>
              <a:rPr lang="en-US" dirty="0" smtClean="0"/>
              <a:t>NH4NO3, and </a:t>
            </a:r>
            <a:r>
              <a:rPr lang="en-US" dirty="0"/>
              <a:t>NaNO2</a:t>
            </a:r>
            <a:r>
              <a:rPr lang="en-US" dirty="0" smtClean="0"/>
              <a:t>).</a:t>
            </a:r>
          </a:p>
          <a:p>
            <a:pPr algn="l" rtl="0"/>
            <a:endParaRPr lang="en-US" dirty="0"/>
          </a:p>
          <a:p>
            <a:pPr algn="l" rtl="0"/>
            <a:endParaRPr lang="en-US" dirty="0" smtClean="0"/>
          </a:p>
          <a:p>
            <a:pPr algn="l" rtl="0"/>
            <a:r>
              <a:rPr lang="en-US" dirty="0"/>
              <a:t>2. If only one of the two ions in an ionic </a:t>
            </a:r>
            <a:r>
              <a:rPr lang="en-US" dirty="0" smtClean="0"/>
              <a:t>compound is </a:t>
            </a:r>
            <a:r>
              <a:rPr lang="en-US" dirty="0"/>
              <a:t>monovalent, the </a:t>
            </a:r>
            <a:r>
              <a:rPr lang="en-US" dirty="0" smtClean="0"/>
              <a:t>solute–solute interactions </a:t>
            </a:r>
            <a:r>
              <a:rPr lang="en-US" dirty="0"/>
              <a:t>are also usually easily </a:t>
            </a:r>
            <a:r>
              <a:rPr lang="en-US" dirty="0" smtClean="0"/>
              <a:t>overcome and </a:t>
            </a:r>
            <a:r>
              <a:rPr lang="en-US" dirty="0"/>
              <a:t>the compounds are water soluble (e.g</a:t>
            </a:r>
            <a:r>
              <a:rPr lang="en-US" dirty="0" smtClean="0"/>
              <a:t>., </a:t>
            </a:r>
            <a:r>
              <a:rPr lang="pl-PL" dirty="0" smtClean="0"/>
              <a:t>BaCl2</a:t>
            </a:r>
            <a:r>
              <a:rPr lang="pl-PL" dirty="0"/>
              <a:t>, MgI2, Na2SO4, and Na3PO4</a:t>
            </a:r>
            <a:r>
              <a:rPr lang="pl-PL" dirty="0" smtClean="0"/>
              <a:t>).</a:t>
            </a:r>
            <a:endParaRPr lang="en-US" dirty="0" smtClean="0"/>
          </a:p>
        </p:txBody>
      </p:sp>
    </p:spTree>
    <p:extLst>
      <p:ext uri="{BB962C8B-B14F-4D97-AF65-F5344CB8AC3E}">
        <p14:creationId xmlns:p14="http://schemas.microsoft.com/office/powerpoint/2010/main" val="1243697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pPr algn="l" rtl="0"/>
            <a:r>
              <a:rPr lang="en-US" dirty="0"/>
              <a:t>3. If both the </a:t>
            </a:r>
            <a:r>
              <a:rPr lang="en-US" dirty="0" err="1"/>
              <a:t>cation</a:t>
            </a:r>
            <a:r>
              <a:rPr lang="en-US" dirty="0"/>
              <a:t> and anion are multivalent, the solute–solute interaction may be too great to be overcome by the solute–solvent interaction, and the compound may have poor water solubility (e.g., CaSO4, BaSO4, and BiPO4; exceptions: ZnSO4, FeSO4).</a:t>
            </a:r>
            <a:endParaRPr lang="ar-IQ" dirty="0"/>
          </a:p>
          <a:p>
            <a:pPr algn="l" rtl="0"/>
            <a:endParaRPr lang="en-US" dirty="0" smtClean="0"/>
          </a:p>
          <a:p>
            <a:pPr algn="l" rtl="0"/>
            <a:r>
              <a:rPr lang="en-US" dirty="0"/>
              <a:t>4. Common salts of alkali metals (e.g., Na, </a:t>
            </a:r>
            <a:r>
              <a:rPr lang="en-US" dirty="0" smtClean="0"/>
              <a:t>K, Li</a:t>
            </a:r>
            <a:r>
              <a:rPr lang="en-US" dirty="0"/>
              <a:t>, Cs, and </a:t>
            </a:r>
            <a:r>
              <a:rPr lang="en-US" dirty="0" err="1"/>
              <a:t>Rb</a:t>
            </a:r>
            <a:r>
              <a:rPr lang="en-US" dirty="0"/>
              <a:t>) are usually </a:t>
            </a:r>
            <a:r>
              <a:rPr lang="en-US" dirty="0" smtClean="0"/>
              <a:t>water soluble (exception</a:t>
            </a:r>
            <a:r>
              <a:rPr lang="en-US" dirty="0"/>
              <a:t>: Li2CO3</a:t>
            </a:r>
            <a:r>
              <a:rPr lang="en-US" dirty="0" smtClean="0"/>
              <a:t>).</a:t>
            </a:r>
          </a:p>
          <a:p>
            <a:pPr algn="l" rtl="0"/>
            <a:endParaRPr lang="en-US" dirty="0"/>
          </a:p>
          <a:p>
            <a:pPr algn="l" rtl="0"/>
            <a:r>
              <a:rPr lang="en-US" dirty="0"/>
              <a:t>5. Ammonium and quaternary </a:t>
            </a:r>
            <a:r>
              <a:rPr lang="en-US" dirty="0" smtClean="0"/>
              <a:t>ammonium salts </a:t>
            </a:r>
            <a:r>
              <a:rPr lang="en-US" dirty="0"/>
              <a:t>are water soluble.</a:t>
            </a:r>
            <a:endParaRPr lang="ar-IQ" dirty="0"/>
          </a:p>
        </p:txBody>
      </p:sp>
    </p:spTree>
    <p:extLst>
      <p:ext uri="{BB962C8B-B14F-4D97-AF65-F5344CB8AC3E}">
        <p14:creationId xmlns:p14="http://schemas.microsoft.com/office/powerpoint/2010/main" val="2511068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pPr algn="l" rtl="0"/>
            <a:r>
              <a:rPr lang="en-US" dirty="0"/>
              <a:t>6. Nitrates, nitrites, acetates, chlorates, </a:t>
            </a:r>
            <a:r>
              <a:rPr lang="en-US" dirty="0" smtClean="0"/>
              <a:t>and lactates </a:t>
            </a:r>
            <a:r>
              <a:rPr lang="en-US" dirty="0"/>
              <a:t>are generally water soluble (</a:t>
            </a:r>
            <a:r>
              <a:rPr lang="en-US" dirty="0" smtClean="0"/>
              <a:t>exceptions: silver </a:t>
            </a:r>
            <a:r>
              <a:rPr lang="en-US" dirty="0"/>
              <a:t>and </a:t>
            </a:r>
            <a:r>
              <a:rPr lang="en-US" dirty="0" err="1"/>
              <a:t>mercurous</a:t>
            </a:r>
            <a:r>
              <a:rPr lang="en-US" dirty="0"/>
              <a:t> acetate</a:t>
            </a:r>
            <a:r>
              <a:rPr lang="en-US" dirty="0" smtClean="0"/>
              <a:t>).</a:t>
            </a:r>
          </a:p>
          <a:p>
            <a:pPr algn="l" rtl="0"/>
            <a:endParaRPr lang="en-US" sz="1050" dirty="0"/>
          </a:p>
          <a:p>
            <a:pPr algn="l" rtl="0"/>
            <a:r>
              <a:rPr lang="en-US" dirty="0"/>
              <a:t>7. Sulfates, </a:t>
            </a:r>
            <a:r>
              <a:rPr lang="en-US" dirty="0" smtClean="0"/>
              <a:t>sulfites</a:t>
            </a:r>
            <a:r>
              <a:rPr lang="en-US" dirty="0"/>
              <a:t>, and thiosulfates are </a:t>
            </a:r>
            <a:r>
              <a:rPr lang="en-US" dirty="0" smtClean="0"/>
              <a:t>generally water </a:t>
            </a:r>
            <a:r>
              <a:rPr lang="en-US" dirty="0"/>
              <a:t>soluble (exceptions: calcium </a:t>
            </a:r>
            <a:r>
              <a:rPr lang="en-US" dirty="0" smtClean="0"/>
              <a:t>and barium </a:t>
            </a:r>
            <a:r>
              <a:rPr lang="en-US" dirty="0"/>
              <a:t>salts</a:t>
            </a:r>
            <a:r>
              <a:rPr lang="en-US" dirty="0" smtClean="0"/>
              <a:t>).</a:t>
            </a:r>
          </a:p>
          <a:p>
            <a:pPr algn="l" rtl="0"/>
            <a:endParaRPr lang="en-US" sz="900" dirty="0"/>
          </a:p>
          <a:p>
            <a:pPr algn="l" rtl="0"/>
            <a:r>
              <a:rPr lang="en-US" dirty="0"/>
              <a:t>8. Chlorides, bromides, and iodides are </a:t>
            </a:r>
            <a:r>
              <a:rPr lang="en-US" dirty="0" smtClean="0"/>
              <a:t>water soluble </a:t>
            </a:r>
            <a:r>
              <a:rPr lang="en-US" dirty="0"/>
              <a:t>(exceptions: salts of silver and </a:t>
            </a:r>
            <a:r>
              <a:rPr lang="en-US" dirty="0" err="1" smtClean="0"/>
              <a:t>mercurous</a:t>
            </a:r>
            <a:r>
              <a:rPr lang="en-US" dirty="0" smtClean="0"/>
              <a:t> ions).</a:t>
            </a:r>
          </a:p>
          <a:p>
            <a:pPr algn="l" rtl="0"/>
            <a:endParaRPr lang="en-US" sz="1050" dirty="0" smtClean="0"/>
          </a:p>
          <a:p>
            <a:pPr algn="l" rtl="0"/>
            <a:r>
              <a:rPr lang="en-US" dirty="0"/>
              <a:t>9. Acid salts corresponding to an insoluble </a:t>
            </a:r>
            <a:r>
              <a:rPr lang="en-US" dirty="0" smtClean="0"/>
              <a:t>salt will </a:t>
            </a:r>
            <a:r>
              <a:rPr lang="en-US" dirty="0"/>
              <a:t>be more water soluble than the </a:t>
            </a:r>
            <a:r>
              <a:rPr lang="en-US" dirty="0" smtClean="0"/>
              <a:t>original salt</a:t>
            </a:r>
            <a:r>
              <a:rPr lang="en-US" dirty="0"/>
              <a:t>.</a:t>
            </a:r>
            <a:endParaRPr lang="ar-IQ" dirty="0"/>
          </a:p>
        </p:txBody>
      </p:sp>
    </p:spTree>
    <p:extLst>
      <p:ext uri="{BB962C8B-B14F-4D97-AF65-F5344CB8AC3E}">
        <p14:creationId xmlns:p14="http://schemas.microsoft.com/office/powerpoint/2010/main" val="2950166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pPr algn="l" rtl="0"/>
            <a:r>
              <a:rPr lang="en-US" dirty="0"/>
              <a:t>10. Hydroxides and oxides of compounds </a:t>
            </a:r>
            <a:r>
              <a:rPr lang="en-US" dirty="0" smtClean="0"/>
              <a:t>other than </a:t>
            </a:r>
            <a:r>
              <a:rPr lang="en-US" dirty="0"/>
              <a:t>alkali metal </a:t>
            </a:r>
            <a:r>
              <a:rPr lang="en-US" dirty="0" err="1"/>
              <a:t>cations</a:t>
            </a:r>
            <a:r>
              <a:rPr lang="en-US" dirty="0"/>
              <a:t> and the </a:t>
            </a:r>
            <a:r>
              <a:rPr lang="en-US" dirty="0" smtClean="0"/>
              <a:t>ammonium ion </a:t>
            </a:r>
            <a:r>
              <a:rPr lang="en-US" dirty="0"/>
              <a:t>are generally water insoluble</a:t>
            </a:r>
            <a:r>
              <a:rPr lang="en-US" dirty="0" smtClean="0"/>
              <a:t>.</a:t>
            </a:r>
          </a:p>
          <a:p>
            <a:pPr algn="l" rtl="0"/>
            <a:endParaRPr lang="en-US" dirty="0"/>
          </a:p>
          <a:p>
            <a:pPr algn="l" rtl="0"/>
            <a:r>
              <a:rPr lang="en-US" dirty="0"/>
              <a:t>11. </a:t>
            </a:r>
            <a:r>
              <a:rPr lang="en-US" dirty="0" err="1"/>
              <a:t>Sulfi</a:t>
            </a:r>
            <a:r>
              <a:rPr lang="en-US" dirty="0"/>
              <a:t> des are water insoluble except for </a:t>
            </a:r>
            <a:r>
              <a:rPr lang="en-US" dirty="0" smtClean="0"/>
              <a:t>their alkali </a:t>
            </a:r>
            <a:r>
              <a:rPr lang="en-US" dirty="0"/>
              <a:t>metal salts.</a:t>
            </a:r>
          </a:p>
          <a:p>
            <a:pPr algn="l" rtl="0"/>
            <a:endParaRPr lang="en-US" dirty="0" smtClean="0"/>
          </a:p>
          <a:p>
            <a:pPr algn="l" rtl="0"/>
            <a:r>
              <a:rPr lang="en-US" dirty="0" smtClean="0"/>
              <a:t>12</a:t>
            </a:r>
            <a:r>
              <a:rPr lang="en-US" dirty="0"/>
              <a:t>. Phosphates, carbonates, silicates, </a:t>
            </a:r>
            <a:r>
              <a:rPr lang="en-US" dirty="0" smtClean="0"/>
              <a:t>borates, and </a:t>
            </a:r>
            <a:r>
              <a:rPr lang="en-US" dirty="0" err="1"/>
              <a:t>hypochlorites</a:t>
            </a:r>
            <a:r>
              <a:rPr lang="en-US" dirty="0"/>
              <a:t> are water insoluble </a:t>
            </a:r>
            <a:r>
              <a:rPr lang="en-US" dirty="0" smtClean="0"/>
              <a:t>except for </a:t>
            </a:r>
            <a:r>
              <a:rPr lang="en-US" dirty="0"/>
              <a:t>their alkali metal salts and </a:t>
            </a:r>
            <a:r>
              <a:rPr lang="en-US" dirty="0" smtClean="0"/>
              <a:t>ammonium salts</a:t>
            </a:r>
            <a:r>
              <a:rPr lang="en-US" dirty="0"/>
              <a:t>.</a:t>
            </a:r>
            <a:endParaRPr lang="ar-IQ" dirty="0"/>
          </a:p>
        </p:txBody>
      </p:sp>
    </p:spTree>
    <p:extLst>
      <p:ext uri="{BB962C8B-B14F-4D97-AF65-F5344CB8AC3E}">
        <p14:creationId xmlns:p14="http://schemas.microsoft.com/office/powerpoint/2010/main" val="1749806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b="1" dirty="0"/>
              <a:t>General rules of solubility:</a:t>
            </a:r>
            <a:br>
              <a:rPr lang="en-US" b="1" dirty="0"/>
            </a:br>
            <a:r>
              <a:rPr lang="en-US" b="1" dirty="0"/>
              <a:t>- </a:t>
            </a:r>
            <a:r>
              <a:rPr lang="en-US" b="1" dirty="0" smtClean="0"/>
              <a:t>ORGANIC </a:t>
            </a:r>
            <a:r>
              <a:rPr lang="en-US" b="1" dirty="0"/>
              <a:t>MOLECULES</a:t>
            </a:r>
            <a:endParaRPr lang="ar-IQ" dirty="0"/>
          </a:p>
        </p:txBody>
      </p:sp>
      <p:sp>
        <p:nvSpPr>
          <p:cNvPr id="3" name="Content Placeholder 2"/>
          <p:cNvSpPr>
            <a:spLocks noGrp="1"/>
          </p:cNvSpPr>
          <p:nvPr>
            <p:ph idx="1"/>
          </p:nvPr>
        </p:nvSpPr>
        <p:spPr/>
        <p:txBody>
          <a:bodyPr>
            <a:normAutofit/>
          </a:bodyPr>
          <a:lstStyle/>
          <a:p>
            <a:pPr algn="l" rtl="0"/>
            <a:r>
              <a:rPr lang="en-US" dirty="0"/>
              <a:t>1. Molecules having one polar functional </a:t>
            </a:r>
            <a:r>
              <a:rPr lang="en-US" dirty="0" smtClean="0"/>
              <a:t>group are </a:t>
            </a:r>
            <a:r>
              <a:rPr lang="en-US" dirty="0"/>
              <a:t>usually soluble to total chain lengths </a:t>
            </a:r>
            <a:r>
              <a:rPr lang="en-US" dirty="0" smtClean="0"/>
              <a:t>of five </a:t>
            </a:r>
            <a:r>
              <a:rPr lang="en-US" dirty="0"/>
              <a:t>carbons.</a:t>
            </a:r>
          </a:p>
          <a:p>
            <a:pPr algn="l" rtl="0"/>
            <a:r>
              <a:rPr lang="en-US" dirty="0"/>
              <a:t>2. Molecules having branched chains are </a:t>
            </a:r>
            <a:r>
              <a:rPr lang="en-US" dirty="0" smtClean="0"/>
              <a:t>more soluble </a:t>
            </a:r>
            <a:r>
              <a:rPr lang="en-US" dirty="0"/>
              <a:t>than the corresponding </a:t>
            </a:r>
            <a:r>
              <a:rPr lang="en-US" dirty="0" smtClean="0"/>
              <a:t>straight-chain compound</a:t>
            </a:r>
            <a:r>
              <a:rPr lang="en-US" dirty="0"/>
              <a:t>.</a:t>
            </a:r>
          </a:p>
          <a:p>
            <a:pPr algn="l" rtl="0"/>
            <a:r>
              <a:rPr lang="en-US" dirty="0"/>
              <a:t>3. Water solubility decreases with an increase </a:t>
            </a:r>
            <a:r>
              <a:rPr lang="en-US" dirty="0" smtClean="0"/>
              <a:t>in molecular </a:t>
            </a:r>
            <a:r>
              <a:rPr lang="en-US" dirty="0"/>
              <a:t>weight.</a:t>
            </a:r>
          </a:p>
          <a:p>
            <a:pPr algn="l" rtl="0"/>
            <a:r>
              <a:rPr lang="en-US" dirty="0"/>
              <a:t>4. Increased structural similarity between </a:t>
            </a:r>
            <a:r>
              <a:rPr lang="en-US" dirty="0" smtClean="0"/>
              <a:t>solute and </a:t>
            </a:r>
            <a:r>
              <a:rPr lang="en-US" dirty="0"/>
              <a:t>solvent is accompanied by </a:t>
            </a:r>
            <a:r>
              <a:rPr lang="en-US" dirty="0" smtClean="0"/>
              <a:t>increased solubility</a:t>
            </a:r>
            <a:r>
              <a:rPr lang="en-US" dirty="0"/>
              <a:t>.</a:t>
            </a:r>
            <a:endParaRPr lang="ar-IQ" dirty="0"/>
          </a:p>
        </p:txBody>
      </p:sp>
    </p:spTree>
    <p:extLst>
      <p:ext uri="{BB962C8B-B14F-4D97-AF65-F5344CB8AC3E}">
        <p14:creationId xmlns:p14="http://schemas.microsoft.com/office/powerpoint/2010/main" val="4114562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fontScale="92500" lnSpcReduction="10000"/>
          </a:bodyPr>
          <a:lstStyle/>
          <a:p>
            <a:pPr algn="l" rtl="0"/>
            <a:r>
              <a:rPr lang="en-US" dirty="0"/>
              <a:t>It is the pharmacist’s knowledge of the </a:t>
            </a:r>
            <a:r>
              <a:rPr lang="en-US" dirty="0" smtClean="0"/>
              <a:t>chemical characteristics </a:t>
            </a:r>
            <a:r>
              <a:rPr lang="en-US" dirty="0"/>
              <a:t>of drugs that permits the </a:t>
            </a:r>
            <a:r>
              <a:rPr lang="en-US" dirty="0" smtClean="0"/>
              <a:t>selection of </a:t>
            </a:r>
            <a:r>
              <a:rPr lang="en-US" dirty="0"/>
              <a:t>the proper solvent for a particular solute. </a:t>
            </a:r>
            <a:r>
              <a:rPr lang="en-US" dirty="0" smtClean="0"/>
              <a:t>However, in </a:t>
            </a:r>
            <a:r>
              <a:rPr lang="en-US" dirty="0"/>
              <a:t>addition to the factors of solubility, </a:t>
            </a:r>
            <a:r>
              <a:rPr lang="en-US" dirty="0" smtClean="0"/>
              <a:t>the selection </a:t>
            </a:r>
            <a:r>
              <a:rPr lang="en-US" dirty="0"/>
              <a:t>is based on such additional </a:t>
            </a:r>
            <a:r>
              <a:rPr lang="en-US" dirty="0" smtClean="0"/>
              <a:t>characteristics as:</a:t>
            </a:r>
          </a:p>
          <a:p>
            <a:pPr algn="l" rtl="0"/>
            <a:r>
              <a:rPr lang="en-US" dirty="0" smtClean="0"/>
              <a:t>clarity</a:t>
            </a:r>
            <a:r>
              <a:rPr lang="en-US" dirty="0"/>
              <a:t>, </a:t>
            </a:r>
            <a:endParaRPr lang="en-US" dirty="0" smtClean="0"/>
          </a:p>
          <a:p>
            <a:pPr algn="l" rtl="0"/>
            <a:r>
              <a:rPr lang="en-US" dirty="0" smtClean="0"/>
              <a:t>low </a:t>
            </a:r>
            <a:r>
              <a:rPr lang="en-US" dirty="0"/>
              <a:t>toxicity, </a:t>
            </a:r>
            <a:endParaRPr lang="en-US" dirty="0" smtClean="0"/>
          </a:p>
          <a:p>
            <a:pPr algn="l" rtl="0"/>
            <a:r>
              <a:rPr lang="en-US" dirty="0" smtClean="0"/>
              <a:t>viscosity</a:t>
            </a:r>
            <a:r>
              <a:rPr lang="en-US" dirty="0"/>
              <a:t>, </a:t>
            </a:r>
            <a:endParaRPr lang="en-US" dirty="0" smtClean="0"/>
          </a:p>
          <a:p>
            <a:pPr algn="l" rtl="0"/>
            <a:r>
              <a:rPr lang="en-US" dirty="0" smtClean="0"/>
              <a:t>Compatibility with </a:t>
            </a:r>
            <a:r>
              <a:rPr lang="en-US" dirty="0"/>
              <a:t>other </a:t>
            </a:r>
            <a:r>
              <a:rPr lang="en-US" dirty="0" err="1"/>
              <a:t>formulative</a:t>
            </a:r>
            <a:r>
              <a:rPr lang="en-US" dirty="0"/>
              <a:t> ingredients, </a:t>
            </a:r>
            <a:endParaRPr lang="en-US" dirty="0" smtClean="0"/>
          </a:p>
          <a:p>
            <a:pPr algn="l" rtl="0"/>
            <a:r>
              <a:rPr lang="en-US" dirty="0" smtClean="0"/>
              <a:t>Chemical inertness</a:t>
            </a:r>
            <a:r>
              <a:rPr lang="en-US" dirty="0"/>
              <a:t>, </a:t>
            </a:r>
            <a:endParaRPr lang="en-US" dirty="0" smtClean="0"/>
          </a:p>
          <a:p>
            <a:pPr algn="l" rtl="0"/>
            <a:r>
              <a:rPr lang="en-US" dirty="0" smtClean="0"/>
              <a:t>palatability</a:t>
            </a:r>
            <a:r>
              <a:rPr lang="en-US" dirty="0"/>
              <a:t>, </a:t>
            </a:r>
            <a:endParaRPr lang="en-US" dirty="0" smtClean="0"/>
          </a:p>
          <a:p>
            <a:pPr algn="l" rtl="0"/>
            <a:r>
              <a:rPr lang="en-US" dirty="0" smtClean="0"/>
              <a:t>odor</a:t>
            </a:r>
            <a:r>
              <a:rPr lang="en-US" dirty="0"/>
              <a:t>, </a:t>
            </a:r>
            <a:r>
              <a:rPr lang="en-US" dirty="0" smtClean="0"/>
              <a:t>color, and </a:t>
            </a:r>
            <a:r>
              <a:rPr lang="en-US" dirty="0"/>
              <a:t>economy.</a:t>
            </a:r>
            <a:endParaRPr lang="ar-IQ" dirty="0"/>
          </a:p>
        </p:txBody>
      </p:sp>
    </p:spTree>
    <p:extLst>
      <p:ext uri="{BB962C8B-B14F-4D97-AF65-F5344CB8AC3E}">
        <p14:creationId xmlns:p14="http://schemas.microsoft.com/office/powerpoint/2010/main" val="28478778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pPr algn="l" rtl="0"/>
            <a:r>
              <a:rPr lang="en-US" dirty="0"/>
              <a:t>water is the preferred solvent because </a:t>
            </a:r>
            <a:r>
              <a:rPr lang="en-US" dirty="0" smtClean="0"/>
              <a:t>it comes </a:t>
            </a:r>
            <a:r>
              <a:rPr lang="en-US" dirty="0"/>
              <a:t>closer to meeting these criteria than </a:t>
            </a:r>
            <a:r>
              <a:rPr lang="en-US" dirty="0" smtClean="0"/>
              <a:t>other solvents.</a:t>
            </a:r>
          </a:p>
          <a:p>
            <a:pPr algn="l" rtl="0"/>
            <a:r>
              <a:rPr lang="en-US" dirty="0"/>
              <a:t>commonly an auxiliary solvent is </a:t>
            </a:r>
            <a:r>
              <a:rPr lang="en-US" dirty="0" smtClean="0"/>
              <a:t>also employed </a:t>
            </a:r>
            <a:r>
              <a:rPr lang="en-US" dirty="0"/>
              <a:t>to augment the solvent action of </a:t>
            </a:r>
            <a:r>
              <a:rPr lang="en-US" dirty="0" smtClean="0"/>
              <a:t>water or </a:t>
            </a:r>
            <a:r>
              <a:rPr lang="en-US" dirty="0"/>
              <a:t>to contribute to a product’s chemical or </a:t>
            </a:r>
            <a:r>
              <a:rPr lang="en-US" dirty="0" smtClean="0"/>
              <a:t>physical stability</a:t>
            </a:r>
            <a:r>
              <a:rPr lang="en-US" dirty="0"/>
              <a:t>. </a:t>
            </a:r>
            <a:endParaRPr lang="en-US" dirty="0" smtClean="0"/>
          </a:p>
          <a:p>
            <a:pPr algn="l" rtl="0"/>
            <a:r>
              <a:rPr lang="en-US" dirty="0" smtClean="0"/>
              <a:t>Alcohol</a:t>
            </a:r>
            <a:r>
              <a:rPr lang="en-US" dirty="0"/>
              <a:t>, glycerin, and propylene </a:t>
            </a:r>
            <a:r>
              <a:rPr lang="en-US" dirty="0" smtClean="0"/>
              <a:t>glycol, perhaps </a:t>
            </a:r>
            <a:r>
              <a:rPr lang="en-US" dirty="0"/>
              <a:t>the most widely used auxiliary </a:t>
            </a:r>
            <a:r>
              <a:rPr lang="en-US" dirty="0" smtClean="0"/>
              <a:t>solvents</a:t>
            </a:r>
          </a:p>
          <a:p>
            <a:pPr algn="l" rtl="0"/>
            <a:endParaRPr lang="ar-IQ" dirty="0"/>
          </a:p>
        </p:txBody>
      </p:sp>
    </p:spTree>
    <p:extLst>
      <p:ext uri="{BB962C8B-B14F-4D97-AF65-F5344CB8AC3E}">
        <p14:creationId xmlns:p14="http://schemas.microsoft.com/office/powerpoint/2010/main" val="666809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normAutofit/>
          </a:bodyPr>
          <a:lstStyle/>
          <a:p>
            <a:pPr algn="l" rtl="0"/>
            <a:r>
              <a:rPr lang="en-US" dirty="0"/>
              <a:t>Other solvents, such as acetone, ethyl </a:t>
            </a:r>
            <a:r>
              <a:rPr lang="en-US" dirty="0" smtClean="0"/>
              <a:t>oxide, and </a:t>
            </a:r>
            <a:r>
              <a:rPr lang="en-US" dirty="0"/>
              <a:t>isopropyl alcohol, are too toxic to be </a:t>
            </a:r>
            <a:r>
              <a:rPr lang="en-US" dirty="0" smtClean="0"/>
              <a:t>permitted in </a:t>
            </a:r>
            <a:r>
              <a:rPr lang="en-US" dirty="0"/>
              <a:t>pharmaceutical preparations to be </a:t>
            </a:r>
            <a:r>
              <a:rPr lang="en-US" dirty="0" smtClean="0"/>
              <a:t>taken internally.</a:t>
            </a:r>
          </a:p>
          <a:p>
            <a:pPr algn="l" rtl="0"/>
            <a:r>
              <a:rPr lang="en-US" dirty="0" smtClean="0"/>
              <a:t>but </a:t>
            </a:r>
            <a:r>
              <a:rPr lang="en-US" dirty="0"/>
              <a:t>they are useful as reagent </a:t>
            </a:r>
            <a:r>
              <a:rPr lang="en-US" dirty="0" smtClean="0"/>
              <a:t>solvents in </a:t>
            </a:r>
            <a:r>
              <a:rPr lang="en-US" dirty="0"/>
              <a:t>organic chemistry and in the </a:t>
            </a:r>
            <a:r>
              <a:rPr lang="en-US" dirty="0" smtClean="0"/>
              <a:t>preparatory stages </a:t>
            </a:r>
            <a:r>
              <a:rPr lang="en-US" dirty="0"/>
              <a:t>of drug development, as in the </a:t>
            </a:r>
            <a:r>
              <a:rPr lang="en-US" dirty="0" smtClean="0"/>
              <a:t>extraction or </a:t>
            </a:r>
            <a:r>
              <a:rPr lang="en-US" dirty="0"/>
              <a:t>removal of active constituents from </a:t>
            </a:r>
            <a:r>
              <a:rPr lang="en-US" dirty="0" smtClean="0"/>
              <a:t>medicinal plants</a:t>
            </a:r>
            <a:r>
              <a:rPr lang="en-US" dirty="0"/>
              <a:t>. </a:t>
            </a:r>
            <a:endParaRPr lang="en-US" dirty="0" smtClean="0"/>
          </a:p>
          <a:p>
            <a:pPr algn="l" rtl="0"/>
            <a:r>
              <a:rPr lang="en-US" dirty="0" smtClean="0"/>
              <a:t>A </a:t>
            </a:r>
            <a:r>
              <a:rPr lang="en-US" dirty="0"/>
              <a:t>number of </a:t>
            </a:r>
            <a:r>
              <a:rPr lang="en-US" dirty="0" smtClean="0"/>
              <a:t>fixed </a:t>
            </a:r>
            <a:r>
              <a:rPr lang="en-US" dirty="0"/>
              <a:t>oils, such as corn oil, </a:t>
            </a:r>
            <a:r>
              <a:rPr lang="en-US" dirty="0" smtClean="0"/>
              <a:t>cottonseed oil</a:t>
            </a:r>
            <a:r>
              <a:rPr lang="en-US" dirty="0"/>
              <a:t>, peanut oil, and sesame oil, are </a:t>
            </a:r>
            <a:r>
              <a:rPr lang="en-US" dirty="0" smtClean="0"/>
              <a:t>useful solvents</a:t>
            </a:r>
            <a:r>
              <a:rPr lang="en-US" dirty="0"/>
              <a:t>, particularly in the preparation of </a:t>
            </a:r>
            <a:r>
              <a:rPr lang="en-US" dirty="0" smtClean="0"/>
              <a:t>oleaginous injections</a:t>
            </a:r>
            <a:r>
              <a:rPr lang="en-US" dirty="0"/>
              <a:t>, and are recognized in </a:t>
            </a:r>
            <a:r>
              <a:rPr lang="en-US" dirty="0" smtClean="0"/>
              <a:t>the official </a:t>
            </a:r>
            <a:r>
              <a:rPr lang="en-US" dirty="0"/>
              <a:t>compendia for this purpose.</a:t>
            </a:r>
            <a:endParaRPr lang="ar-IQ" dirty="0"/>
          </a:p>
        </p:txBody>
      </p:sp>
    </p:spTree>
    <p:extLst>
      <p:ext uri="{BB962C8B-B14F-4D97-AF65-F5344CB8AC3E}">
        <p14:creationId xmlns:p14="http://schemas.microsoft.com/office/powerpoint/2010/main" val="4025561867"/>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144</TotalTime>
  <Words>1243</Words>
  <Application>Microsoft Office PowerPoint</Application>
  <PresentationFormat>Widescreen</PresentationFormat>
  <Paragraphs>74</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Century Gothic</vt:lpstr>
      <vt:lpstr>Tahoma</vt:lpstr>
      <vt:lpstr>Wingdings 3</vt:lpstr>
      <vt:lpstr>Wisp</vt:lpstr>
      <vt:lpstr>Solubility</vt:lpstr>
      <vt:lpstr>General rules of solubility: - INORGANIC MOLECULES</vt:lpstr>
      <vt:lpstr>PowerPoint Presentation</vt:lpstr>
      <vt:lpstr>PowerPoint Presentation</vt:lpstr>
      <vt:lpstr>PowerPoint Presentation</vt:lpstr>
      <vt:lpstr>General rules of solubility: - ORGANIC MOLECULES</vt:lpstr>
      <vt:lpstr>PowerPoint Presentation</vt:lpstr>
      <vt:lpstr>PowerPoint Presentation</vt:lpstr>
      <vt:lpstr>PowerPoint Presentation</vt:lpstr>
      <vt:lpstr>SOME SOLVENTS FOR LIQUID PREPARATIONS</vt:lpstr>
      <vt:lpstr>PowerPoint Presentation</vt:lpstr>
      <vt:lpstr>PowerPoint Presentation</vt:lpstr>
      <vt:lpstr>PowerPoint Presentation</vt:lpstr>
      <vt:lpstr>PowerPoint Presentation</vt:lpstr>
      <vt:lpstr>PowerPoint Presentation</vt:lpstr>
      <vt:lpstr>PowerPoint Presentation</vt:lpstr>
      <vt:lpstr>To be continued ….</vt:lpstr>
    </vt:vector>
  </TitlesOfParts>
  <Company>Naim Al Hussaini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Disperse Systems</dc:title>
  <dc:creator>Dr.Hasanain</dc:creator>
  <cp:lastModifiedBy>Dr.Hasanain</cp:lastModifiedBy>
  <cp:revision>22</cp:revision>
  <dcterms:created xsi:type="dcterms:W3CDTF">2014-09-22T04:00:36Z</dcterms:created>
  <dcterms:modified xsi:type="dcterms:W3CDTF">2014-09-29T05:22:18Z</dcterms:modified>
</cp:coreProperties>
</file>