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91" r:id="rId3"/>
    <p:sldId id="292" r:id="rId4"/>
    <p:sldId id="315" r:id="rId5"/>
    <p:sldId id="257" r:id="rId6"/>
    <p:sldId id="316" r:id="rId7"/>
    <p:sldId id="273" r:id="rId8"/>
    <p:sldId id="259" r:id="rId9"/>
    <p:sldId id="317" r:id="rId10"/>
    <p:sldId id="318" r:id="rId11"/>
    <p:sldId id="319" r:id="rId12"/>
    <p:sldId id="320" r:id="rId13"/>
    <p:sldId id="321" r:id="rId14"/>
    <p:sldId id="322" r:id="rId15"/>
    <p:sldId id="323" r:id="rId16"/>
    <p:sldId id="324" r:id="rId17"/>
    <p:sldId id="325" r:id="rId18"/>
    <p:sldId id="326" r:id="rId19"/>
    <p:sldId id="327" r:id="rId20"/>
    <p:sldId id="262" r:id="rId21"/>
    <p:sldId id="263" r:id="rId22"/>
    <p:sldId id="328" r:id="rId23"/>
    <p:sldId id="329" r:id="rId24"/>
    <p:sldId id="330" r:id="rId25"/>
    <p:sldId id="331" r:id="rId26"/>
    <p:sldId id="332" r:id="rId27"/>
    <p:sldId id="333" r:id="rId2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64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base">
              <a:spcBef>
                <a:spcPct val="0"/>
              </a:spcBef>
              <a:spcAft>
                <a:spcPct val="0"/>
              </a:spcAft>
              <a:defRPr/>
            </a:pPr>
            <a:endParaRPr lang="en-US" sz="2400">
              <a:solidFill>
                <a:prstClr val="white"/>
              </a:solidFill>
            </a:endParaRPr>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base">
                <a:spcBef>
                  <a:spcPct val="0"/>
                </a:spcBef>
                <a:spcAft>
                  <a:spcPct val="0"/>
                </a:spcAft>
                <a:defRPr/>
              </a:pPr>
              <a:endParaRPr lang="en-US" sz="2400">
                <a:solidFill>
                  <a:prstClr val="black"/>
                </a:solidFill>
                <a:latin typeface="Tahoma" pitchFamily="34" charset="0"/>
              </a:endParaRPr>
            </a:p>
          </p:txBody>
        </p:sp>
        <p:sp>
          <p:nvSpPr>
            <p:cNvPr id="7" name="Freeform 18"/>
            <p:cNvSpPr>
              <a:spLocks/>
            </p:cNvSpPr>
            <p:nvPr/>
          </p:nvSpPr>
          <p:spPr bwMode="auto">
            <a:xfrm>
              <a:off x="35443" y="5135526"/>
              <a:ext cx="9108557"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pPr algn="l" rtl="0" fontAlgn="base">
                <a:spcBef>
                  <a:spcPct val="0"/>
                </a:spcBef>
                <a:spcAft>
                  <a:spcPct val="0"/>
                </a:spcAft>
              </a:pPr>
              <a:endParaRPr lang="ar-IQ" sz="2400" smtClean="0">
                <a:solidFill>
                  <a:prstClr val="black"/>
                </a:solidFill>
                <a:latin typeface="Tahoma"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base">
                <a:spcBef>
                  <a:spcPct val="0"/>
                </a:spcBef>
                <a:spcAft>
                  <a:spcPct val="0"/>
                </a:spcAft>
                <a:defRPr/>
              </a:pPr>
              <a:endParaRPr lang="en-US" sz="2400">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lt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ltLang="en-US">
              <a:solidFill>
                <a:srgbClr val="98C723">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20C8284F-D2B8-4AB8-9B6E-028009E0EF41}" type="slidenum">
              <a:rPr lang="en-US" altLang="en-US"/>
              <a:pPr>
                <a:defRPr/>
              </a:pPr>
              <a:t>‹#›</a:t>
            </a:fld>
            <a:endParaRPr lang="en-US" altLang="en-US"/>
          </a:p>
        </p:txBody>
      </p:sp>
    </p:spTree>
    <p:extLst>
      <p:ext uri="{BB962C8B-B14F-4D97-AF65-F5344CB8AC3E}">
        <p14:creationId xmlns:p14="http://schemas.microsoft.com/office/powerpoint/2010/main" val="2234886287"/>
      </p:ext>
    </p:extLst>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lt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lt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54870767-E121-41D5-AA6A-10766989D9AD}" type="slidenum">
              <a:rPr lang="en-US" altLang="en-US">
                <a:solidFill>
                  <a:prstClr val="black"/>
                </a:solidFill>
              </a:rPr>
              <a:pPr>
                <a:defRPr/>
              </a:pPr>
              <a:t>‹#›</a:t>
            </a:fld>
            <a:endParaRPr lang="en-US" altLang="en-US">
              <a:solidFill>
                <a:prstClr val="black"/>
              </a:solidFill>
            </a:endParaRPr>
          </a:p>
        </p:txBody>
      </p:sp>
    </p:spTree>
    <p:extLst>
      <p:ext uri="{BB962C8B-B14F-4D97-AF65-F5344CB8AC3E}">
        <p14:creationId xmlns:p14="http://schemas.microsoft.com/office/powerpoint/2010/main" val="2510642354"/>
      </p:ext>
    </p:extLst>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lt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lt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628A7F76-3801-4B6C-AC8C-8C3F51438BB3}" type="slidenum">
              <a:rPr lang="en-US" altLang="en-US">
                <a:solidFill>
                  <a:prstClr val="black"/>
                </a:solidFill>
              </a:rPr>
              <a:pPr>
                <a:defRPr/>
              </a:pPr>
              <a:t>‹#›</a:t>
            </a:fld>
            <a:endParaRPr lang="en-US" altLang="en-US">
              <a:solidFill>
                <a:prstClr val="black"/>
              </a:solidFill>
            </a:endParaRPr>
          </a:p>
        </p:txBody>
      </p:sp>
    </p:spTree>
    <p:extLst>
      <p:ext uri="{BB962C8B-B14F-4D97-AF65-F5344CB8AC3E}">
        <p14:creationId xmlns:p14="http://schemas.microsoft.com/office/powerpoint/2010/main" val="3354210603"/>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lt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lt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65FC774D-6117-411C-8580-3CABF7AD02FD}" type="slidenum">
              <a:rPr lang="en-US" altLang="en-US">
                <a:solidFill>
                  <a:prstClr val="black"/>
                </a:solidFill>
              </a:rPr>
              <a:pPr>
                <a:defRPr/>
              </a:pPr>
              <a:t>‹#›</a:t>
            </a:fld>
            <a:endParaRPr lang="en-US" altLang="en-US">
              <a:solidFill>
                <a:prstClr val="black"/>
              </a:solidFill>
            </a:endParaRPr>
          </a:p>
        </p:txBody>
      </p:sp>
    </p:spTree>
    <p:extLst>
      <p:ext uri="{BB962C8B-B14F-4D97-AF65-F5344CB8AC3E}">
        <p14:creationId xmlns:p14="http://schemas.microsoft.com/office/powerpoint/2010/main" val="622184943"/>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base">
              <a:spcBef>
                <a:spcPct val="0"/>
              </a:spcBef>
              <a:spcAft>
                <a:spcPct val="0"/>
              </a:spcAft>
              <a:defRPr/>
            </a:pPr>
            <a:endParaRPr lang="en-US" sz="2400">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base">
              <a:spcBef>
                <a:spcPct val="0"/>
              </a:spcBef>
              <a:spcAft>
                <a:spcPct val="0"/>
              </a:spcAft>
              <a:defRPr/>
            </a:pPr>
            <a:endParaRPr lang="en-US" sz="2400">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lt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endParaRPr lang="en-US" altLang="en-US">
              <a:solidFill>
                <a:prstClr val="white"/>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86AA8637-A12C-4CD3-A8F1-00284F4A32A6}" type="slidenum">
              <a:rPr lang="en-US" altLang="en-US">
                <a:solidFill>
                  <a:prstClr val="white"/>
                </a:solidFill>
              </a:rPr>
              <a:pPr>
                <a:defRPr/>
              </a:pPr>
              <a:t>‹#›</a:t>
            </a:fld>
            <a:endParaRPr lang="en-US" altLang="en-US">
              <a:solidFill>
                <a:prstClr val="white"/>
              </a:solidFill>
            </a:endParaRPr>
          </a:p>
        </p:txBody>
      </p:sp>
    </p:spTree>
    <p:extLst>
      <p:ext uri="{BB962C8B-B14F-4D97-AF65-F5344CB8AC3E}">
        <p14:creationId xmlns:p14="http://schemas.microsoft.com/office/powerpoint/2010/main" val="2571722753"/>
      </p:ext>
    </p:extLst>
  </p:cSld>
  <p:clrMapOvr>
    <a:overrideClrMapping bg1="dk1" tx1="lt1" bg2="dk2" tx2="lt2" accent1="accent1" accent2="accent2" accent3="accent3" accent4="accent4" accent5="accent5" accent6="accent6" hlink="hlink" folHlink="folHlink"/>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lt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endParaRPr lang="en-US" altLang="en-US">
              <a:solidFill>
                <a:prstClr val="white"/>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13409811-EEE7-4D72-9241-8E6283D34975}" type="slidenum">
              <a:rPr lang="en-US" altLang="en-US">
                <a:solidFill>
                  <a:prstClr val="white"/>
                </a:solidFill>
              </a:rPr>
              <a:pPr>
                <a:defRPr/>
              </a:pPr>
              <a:t>‹#›</a:t>
            </a:fld>
            <a:endParaRPr lang="en-US" altLang="en-US">
              <a:solidFill>
                <a:prstClr val="white"/>
              </a:solidFill>
            </a:endParaRPr>
          </a:p>
        </p:txBody>
      </p:sp>
    </p:spTree>
    <p:extLst>
      <p:ext uri="{BB962C8B-B14F-4D97-AF65-F5344CB8AC3E}">
        <p14:creationId xmlns:p14="http://schemas.microsoft.com/office/powerpoint/2010/main" val="2119941745"/>
      </p:ext>
    </p:extLst>
  </p:cSld>
  <p:clrMapOvr>
    <a:overrideClrMapping bg1="dk1" tx1="lt1" bg2="dk2" tx2="lt2" accent1="accent1" accent2="accent2" accent3="accent3" accent4="accent4" accent5="accent5" accent6="accent6" hlink="hlink" folHlink="folHlink"/>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lt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endParaRPr lang="en-US" altLang="en-US">
              <a:solidFill>
                <a:prstClr val="black"/>
              </a:solidFill>
            </a:endParaRPr>
          </a:p>
        </p:txBody>
      </p:sp>
      <p:sp>
        <p:nvSpPr>
          <p:cNvPr id="9" name="Slide Number Placeholder 8"/>
          <p:cNvSpPr>
            <a:spLocks noGrp="1"/>
          </p:cNvSpPr>
          <p:nvPr>
            <p:ph type="sldNum" sz="quarter" idx="12"/>
          </p:nvPr>
        </p:nvSpPr>
        <p:spPr/>
        <p:txBody>
          <a:bodyPr/>
          <a:lstStyle>
            <a:lvl1pPr>
              <a:defRPr/>
            </a:lvl1pPr>
            <a:extLst/>
          </a:lstStyle>
          <a:p>
            <a:pPr>
              <a:defRPr/>
            </a:pPr>
            <a:fld id="{416A04E2-98E9-41DE-B43A-03CE7F1507F8}" type="slidenum">
              <a:rPr lang="en-US" altLang="en-US">
                <a:solidFill>
                  <a:prstClr val="black"/>
                </a:solidFill>
              </a:rPr>
              <a:pPr>
                <a:defRPr/>
              </a:pPr>
              <a:t>‹#›</a:t>
            </a:fld>
            <a:endParaRPr lang="en-US" altLang="en-US">
              <a:solidFill>
                <a:prstClr val="black"/>
              </a:solidFill>
            </a:endParaRPr>
          </a:p>
        </p:txBody>
      </p:sp>
    </p:spTree>
    <p:extLst>
      <p:ext uri="{BB962C8B-B14F-4D97-AF65-F5344CB8AC3E}">
        <p14:creationId xmlns:p14="http://schemas.microsoft.com/office/powerpoint/2010/main" val="1949483517"/>
      </p:ext>
    </p:extLst>
  </p:cSld>
  <p:clrMapOvr>
    <a:overrideClrMapping bg1="lt1" tx1="dk1" bg2="lt2" tx2="dk2" accent1="accent1" accent2="accent2" accent3="accent3" accent4="accent4" accent5="accent5" accent6="accent6" hlink="hlink" folHlink="folHlink"/>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lt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endParaRPr lang="en-US" altLang="en-US">
              <a:solidFill>
                <a:prstClr val="white"/>
              </a:solidFill>
            </a:endParaRPr>
          </a:p>
        </p:txBody>
      </p:sp>
      <p:sp>
        <p:nvSpPr>
          <p:cNvPr id="5" name="Slide Number Placeholder 4"/>
          <p:cNvSpPr>
            <a:spLocks noGrp="1"/>
          </p:cNvSpPr>
          <p:nvPr>
            <p:ph type="sldNum" sz="quarter" idx="12"/>
          </p:nvPr>
        </p:nvSpPr>
        <p:spPr/>
        <p:txBody>
          <a:bodyPr/>
          <a:lstStyle>
            <a:lvl1pPr>
              <a:defRPr/>
            </a:lvl1pPr>
            <a:extLst/>
          </a:lstStyle>
          <a:p>
            <a:pPr>
              <a:defRPr/>
            </a:pPr>
            <a:fld id="{2975E229-DC60-4741-A3B1-59E965880304}" type="slidenum">
              <a:rPr lang="en-US" altLang="en-US">
                <a:solidFill>
                  <a:prstClr val="white"/>
                </a:solidFill>
              </a:rPr>
              <a:pPr>
                <a:defRPr/>
              </a:pPr>
              <a:t>‹#›</a:t>
            </a:fld>
            <a:endParaRPr lang="en-US" altLang="en-US">
              <a:solidFill>
                <a:prstClr val="white"/>
              </a:solidFill>
            </a:endParaRPr>
          </a:p>
        </p:txBody>
      </p:sp>
    </p:spTree>
    <p:extLst>
      <p:ext uri="{BB962C8B-B14F-4D97-AF65-F5344CB8AC3E}">
        <p14:creationId xmlns:p14="http://schemas.microsoft.com/office/powerpoint/2010/main" val="3786728479"/>
      </p:ext>
    </p:extLst>
  </p:cSld>
  <p:clrMapOvr>
    <a:overrideClrMapping bg1="dk1" tx1="lt1" bg2="dk2" tx2="lt2" accent1="accent1" accent2="accent2" accent3="accent3" accent4="accent4" accent5="accent5" accent6="accent6" hlink="hlink" folHlink="folHlink"/>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lt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ltLang="en-US">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C220264E-173B-4E21-87D4-E783B5B4E267}" type="slidenum">
              <a:rPr lang="en-US" altLang="en-US">
                <a:solidFill>
                  <a:prstClr val="black"/>
                </a:solidFill>
              </a:rPr>
              <a:pPr>
                <a:defRPr/>
              </a:pPr>
              <a:t>‹#›</a:t>
            </a:fld>
            <a:endParaRPr lang="en-US" altLang="en-US">
              <a:solidFill>
                <a:prstClr val="black"/>
              </a:solidFill>
            </a:endParaRPr>
          </a:p>
        </p:txBody>
      </p:sp>
    </p:spTree>
    <p:extLst>
      <p:ext uri="{BB962C8B-B14F-4D97-AF65-F5344CB8AC3E}">
        <p14:creationId xmlns:p14="http://schemas.microsoft.com/office/powerpoint/2010/main" val="4203300964"/>
      </p:ext>
    </p:extLst>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lt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endParaRPr lang="en-US" altLang="en-US">
              <a:solidFill>
                <a:prstClr val="black"/>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FF716798-E639-47B8-B71A-FAF1097476D7}" type="slidenum">
              <a:rPr lang="en-US" altLang="en-US">
                <a:solidFill>
                  <a:prstClr val="black"/>
                </a:solidFill>
              </a:rPr>
              <a:pPr>
                <a:defRPr/>
              </a:pPr>
              <a:t>‹#›</a:t>
            </a:fld>
            <a:endParaRPr lang="en-US" altLang="en-US">
              <a:solidFill>
                <a:prstClr val="black"/>
              </a:solidFill>
            </a:endParaRPr>
          </a:p>
        </p:txBody>
      </p:sp>
    </p:spTree>
    <p:extLst>
      <p:ext uri="{BB962C8B-B14F-4D97-AF65-F5344CB8AC3E}">
        <p14:creationId xmlns:p14="http://schemas.microsoft.com/office/powerpoint/2010/main" val="3110833610"/>
      </p:ext>
    </p:extLst>
  </p:cSld>
  <p:clrMapOvr>
    <a:overrideClrMapping bg1="lt1" tx1="dk1" bg2="lt2" tx2="dk2" accent1="accent1" accent2="accent2" accent3="accent3" accent4="accent4" accent5="accent5" accent6="accent6" hlink="hlink" folHlink="folHlink"/>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base">
              <a:spcBef>
                <a:spcPct val="0"/>
              </a:spcBef>
              <a:spcAft>
                <a:spcPct val="0"/>
              </a:spcAft>
              <a:defRPr/>
            </a:pPr>
            <a:endParaRPr lang="en-US" sz="2400">
              <a:solidFill>
                <a:prstClr val="white"/>
              </a:solidFill>
              <a:latin typeface="Tahoma" pitchFamily="34" charset="0"/>
            </a:endParaRPr>
          </a:p>
        </p:txBody>
      </p:sp>
      <p:sp>
        <p:nvSpPr>
          <p:cNvPr id="6" name="Freeform 15"/>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pPr algn="l" rtl="0" fontAlgn="base">
              <a:spcBef>
                <a:spcPct val="0"/>
              </a:spcBef>
              <a:spcAft>
                <a:spcPct val="0"/>
              </a:spcAft>
            </a:pPr>
            <a:endParaRPr lang="ar-IQ" sz="2400" smtClean="0">
              <a:solidFill>
                <a:prstClr val="white"/>
              </a:solidFill>
              <a:latin typeface="Tahoma" pitchFamily="34" charset="0"/>
            </a:endParaRPr>
          </a:p>
        </p:txBody>
      </p:sp>
      <p:sp>
        <p:nvSpPr>
          <p:cNvPr id="7" name="Right Triangle 6"/>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base">
              <a:spcBef>
                <a:spcPct val="0"/>
              </a:spcBef>
              <a:spcAft>
                <a:spcPct val="0"/>
              </a:spcAft>
              <a:defRPr/>
            </a:pPr>
            <a:endParaRPr lang="en-US" sz="2400">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base">
              <a:spcBef>
                <a:spcPct val="0"/>
              </a:spcBef>
              <a:spcAft>
                <a:spcPct val="0"/>
              </a:spcAft>
              <a:defRPr/>
            </a:pPr>
            <a:endParaRPr lang="en-US" sz="2400">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fontAlgn="base">
              <a:spcBef>
                <a:spcPct val="0"/>
              </a:spcBef>
              <a:spcAft>
                <a:spcPct val="0"/>
              </a:spcAft>
              <a:defRPr/>
            </a:pPr>
            <a:endParaRPr lang="en-US" sz="2400">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ltLang="en-US">
              <a:solidFill>
                <a:prstClr val="white"/>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ltLang="en-US">
              <a:solidFill>
                <a:prstClr val="white"/>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FA041ACA-368D-483C-A0E0-36A9A48F7F35}" type="slidenum">
              <a:rPr lang="en-US" altLang="en-US">
                <a:solidFill>
                  <a:prstClr val="white"/>
                </a:solidFill>
              </a:rPr>
              <a:pPr>
                <a:defRPr/>
              </a:pPr>
              <a:t>‹#›</a:t>
            </a:fld>
            <a:endParaRPr lang="en-US" altLang="en-US">
              <a:solidFill>
                <a:prstClr val="white"/>
              </a:solidFill>
            </a:endParaRPr>
          </a:p>
        </p:txBody>
      </p:sp>
    </p:spTree>
    <p:extLst>
      <p:ext uri="{BB962C8B-B14F-4D97-AF65-F5344CB8AC3E}">
        <p14:creationId xmlns:p14="http://schemas.microsoft.com/office/powerpoint/2010/main" val="1911026619"/>
      </p:ext>
    </p:extLst>
  </p:cSld>
  <p:clrMapOvr>
    <a:overrideClrMapping bg1="dk1" tx1="lt1" bg2="dk2" tx2="lt2" accent1="accent1" accent2="accent2" accent3="accent3" accent4="accent4" accent5="accent5" accent6="accent6" hlink="hlink" folHlink="folHlink"/>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fontAlgn="base">
              <a:spcBef>
                <a:spcPct val="0"/>
              </a:spcBef>
              <a:spcAft>
                <a:spcPct val="0"/>
              </a:spcAft>
              <a:defRPr/>
            </a:pPr>
            <a:endParaRPr lang="en-US" sz="2400">
              <a:solidFill>
                <a:prstClr val="black"/>
              </a:solidFill>
              <a:latin typeface="Tahoma" pitchFamily="34" charset="0"/>
            </a:endParaRPr>
          </a:p>
        </p:txBody>
      </p:sp>
      <p:sp>
        <p:nvSpPr>
          <p:cNvPr id="1027" name="Freeform 11"/>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pPr algn="l" rtl="0" fontAlgn="base">
              <a:spcBef>
                <a:spcPct val="0"/>
              </a:spcBef>
              <a:spcAft>
                <a:spcPct val="0"/>
              </a:spcAft>
            </a:pPr>
            <a:endParaRPr lang="ar-IQ" sz="2400" smtClean="0">
              <a:solidFill>
                <a:prstClr val="black"/>
              </a:solidFill>
              <a:latin typeface="Tahoma"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fontAlgn="base">
              <a:spcBef>
                <a:spcPct val="0"/>
              </a:spcBef>
              <a:spcAft>
                <a:spcPct val="0"/>
              </a:spcAft>
              <a:defRPr/>
            </a:pPr>
            <a:endParaRPr lang="en-US" sz="2400">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rtl="0" fontAlgn="base">
              <a:spcBef>
                <a:spcPct val="0"/>
              </a:spcBef>
              <a:spcAft>
                <a:spcPct val="0"/>
              </a:spcAft>
              <a:defRPr/>
            </a:pPr>
            <a:endParaRPr lang="en-US" altLang="en-US">
              <a:solidFill>
                <a:prstClr val="black"/>
              </a:solidFill>
              <a:latin typeface="Tahoma" pitchFamily="34" charset="0"/>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rtl="0" fontAlgn="base">
              <a:spcBef>
                <a:spcPct val="0"/>
              </a:spcBef>
              <a:spcAft>
                <a:spcPct val="0"/>
              </a:spcAft>
              <a:defRPr/>
            </a:pPr>
            <a:endParaRPr lang="en-US" altLang="en-US">
              <a:solidFill>
                <a:prstClr val="black"/>
              </a:solidFill>
              <a:latin typeface="Tahoma" pitchFamily="34" charset="0"/>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rtl="0" fontAlgn="base">
              <a:spcBef>
                <a:spcPct val="0"/>
              </a:spcBef>
              <a:spcAft>
                <a:spcPct val="0"/>
              </a:spcAft>
              <a:defRPr/>
            </a:pPr>
            <a:fld id="{49CDDE78-3965-4E25-BFA5-B24245B89977}" type="slidenum">
              <a:rPr lang="en-US" altLang="en-US">
                <a:solidFill>
                  <a:prstClr val="black"/>
                </a:solidFill>
                <a:latin typeface="Tahoma" pitchFamily="34" charset="0"/>
              </a:rPr>
              <a:pPr rtl="0" fontAlgn="base">
                <a:spcBef>
                  <a:spcPct val="0"/>
                </a:spcBef>
                <a:spcAft>
                  <a:spcPct val="0"/>
                </a:spcAft>
                <a:defRPr/>
              </a:pPr>
              <a:t>‹#›</a:t>
            </a:fld>
            <a:endParaRPr lang="en-US" altLang="en-US">
              <a:solidFill>
                <a:prstClr val="black"/>
              </a:solidFill>
              <a:latin typeface="Tahoma" pitchFamily="34" charset="0"/>
            </a:endParaRPr>
          </a:p>
        </p:txBody>
      </p:sp>
    </p:spTree>
    <p:extLst>
      <p:ext uri="{BB962C8B-B14F-4D97-AF65-F5344CB8AC3E}">
        <p14:creationId xmlns:p14="http://schemas.microsoft.com/office/powerpoint/2010/main" val="13950816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over/>
  </p:transition>
  <p:timing>
    <p:tnLst>
      <p:par>
        <p:cTn id="1" dur="indefinite" restart="never" nodeType="tmRoot"/>
      </p:par>
    </p:tnLst>
  </p:timing>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2.jpeg"/><Relationship Id="rId1" Type="http://schemas.openxmlformats.org/officeDocument/2006/relationships/slideLayout" Target="../slideLayouts/slideLayout2.xml"/><Relationship Id="rId5" Type="http://schemas.microsoft.com/office/2007/relationships/hdphoto" Target="../media/hdphoto8.wdp"/><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6.png"/><Relationship Id="rId1" Type="http://schemas.openxmlformats.org/officeDocument/2006/relationships/slideLayout" Target="../slideLayouts/slideLayout2.xml"/><Relationship Id="rId5" Type="http://schemas.microsoft.com/office/2007/relationships/hdphoto" Target="../media/hdphoto11.wdp"/><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20.png"/><Relationship Id="rId1" Type="http://schemas.openxmlformats.org/officeDocument/2006/relationships/slideLayout" Target="../slideLayouts/slideLayout2.xml"/><Relationship Id="rId5" Type="http://schemas.microsoft.com/office/2007/relationships/hdphoto" Target="../media/hdphoto14.wdp"/><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microsoft.com/office/2007/relationships/hdphoto" Target="../media/hdphoto15.wdp"/><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microsoft.com/office/2007/relationships/hdphoto" Target="../media/hdphoto16.wdp"/><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microsoft.com/office/2007/relationships/hdphoto" Target="../media/hdphoto17.wdp"/><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microsoft.com/office/2007/relationships/hdphoto" Target="../media/hdphoto18.wdp"/><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2.xml"/><Relationship Id="rId1" Type="http://schemas.openxmlformats.org/officeDocument/2006/relationships/themeOverride" Target="../theme/themeOverride11.xml"/><Relationship Id="rId5" Type="http://schemas.openxmlformats.org/officeDocument/2006/relationships/image" Target="../media/image31.jpeg"/><Relationship Id="rId4" Type="http://schemas.microsoft.com/office/2007/relationships/hdphoto" Target="../media/hdphoto19.wdp"/></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2.xml"/><Relationship Id="rId1" Type="http://schemas.openxmlformats.org/officeDocument/2006/relationships/themeOverride" Target="../theme/themeOverride12.xml"/><Relationship Id="rId4" Type="http://schemas.microsoft.com/office/2007/relationships/hdphoto" Target="../media/hdphoto20.wdp"/></Relationships>
</file>

<file path=ppt/slides/_rels/slide22.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0.xml"/><Relationship Id="rId4" Type="http://schemas.microsoft.com/office/2007/relationships/hdphoto" Target="../media/hdphoto5.wdp"/></Relationships>
</file>

<file path=ppt/slides/_rels/slide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772816"/>
            <a:ext cx="7772400" cy="1872207"/>
          </a:xfrm>
        </p:spPr>
        <p:txBody>
          <a:bodyPr>
            <a:noAutofit/>
          </a:bodyPr>
          <a:lstStyle/>
          <a:p>
            <a:pPr algn="ctr"/>
            <a:r>
              <a:rPr lang="ar-IQ" sz="5400" dirty="0" smtClean="0">
                <a:solidFill>
                  <a:schemeClr val="tx1"/>
                </a:solidFill>
                <a:effectLst/>
              </a:rPr>
              <a:t>حشرات المحاصيل الحقلية العملي </a:t>
            </a:r>
            <a:br>
              <a:rPr lang="ar-IQ" sz="5400" dirty="0" smtClean="0">
                <a:solidFill>
                  <a:schemeClr val="tx1"/>
                </a:solidFill>
                <a:effectLst/>
              </a:rPr>
            </a:br>
            <a:r>
              <a:rPr lang="ar-IQ" sz="5400" dirty="0" smtClean="0">
                <a:solidFill>
                  <a:schemeClr val="tx1"/>
                </a:solidFill>
                <a:effectLst/>
              </a:rPr>
              <a:t>(</a:t>
            </a:r>
            <a:r>
              <a:rPr lang="ar-IQ" sz="5400" dirty="0" smtClean="0">
                <a:solidFill>
                  <a:schemeClr val="tx1"/>
                </a:solidFill>
                <a:effectLst/>
              </a:rPr>
              <a:t>المحاضرة </a:t>
            </a:r>
            <a:r>
              <a:rPr lang="ar-IQ" sz="5400" dirty="0" smtClean="0">
                <a:solidFill>
                  <a:schemeClr val="tx1"/>
                </a:solidFill>
                <a:effectLst/>
              </a:rPr>
              <a:t>الاولى)</a:t>
            </a:r>
            <a:endParaRPr lang="ar-IQ" sz="5400" dirty="0">
              <a:solidFill>
                <a:schemeClr val="tx1"/>
              </a:solidFill>
              <a:effectLst/>
            </a:endParaRPr>
          </a:p>
        </p:txBody>
      </p:sp>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556792"/>
            <a:ext cx="4392488" cy="2667942"/>
          </a:xfrm>
        </p:spPr>
        <p:txBody>
          <a:bodyPr/>
          <a:lstStyle/>
          <a:p>
            <a:pPr marL="0" marR="254000" lvl="0" indent="0" algn="just" rtl="1">
              <a:lnSpc>
                <a:spcPct val="120000"/>
              </a:lnSpc>
              <a:spcBef>
                <a:spcPts val="600"/>
              </a:spcBef>
              <a:spcAft>
                <a:spcPts val="0"/>
              </a:spcAft>
              <a:buNone/>
            </a:pPr>
            <a:r>
              <a:rPr lang="ar-IQ" sz="2800" dirty="0" smtClean="0">
                <a:effectLst/>
                <a:latin typeface="Calibri"/>
                <a:ea typeface="Calibri"/>
                <a:cs typeface="Simplified Arabic"/>
              </a:rPr>
              <a:t>3.</a:t>
            </a:r>
            <a:r>
              <a:rPr lang="ar-SA" sz="2800" dirty="0" smtClean="0">
                <a:effectLst/>
                <a:latin typeface="Calibri"/>
                <a:ea typeface="Calibri"/>
                <a:cs typeface="Simplified Arabic"/>
              </a:rPr>
              <a:t>النوع القلادى</a:t>
            </a:r>
            <a:r>
              <a:rPr lang="en-US" sz="2800" dirty="0" err="1" smtClean="0">
                <a:effectLst/>
                <a:latin typeface="Simplified Arabic"/>
                <a:ea typeface="Calibri"/>
                <a:cs typeface="Arial"/>
              </a:rPr>
              <a:t>Moniliform</a:t>
            </a:r>
            <a:r>
              <a:rPr lang="en-US" sz="2800" dirty="0" smtClean="0">
                <a:effectLst/>
                <a:latin typeface="Simplified Arabic"/>
                <a:ea typeface="Calibri"/>
                <a:cs typeface="Arial"/>
              </a:rPr>
              <a:t> </a:t>
            </a:r>
            <a:r>
              <a:rPr lang="ar-SA" sz="2800" dirty="0" smtClean="0">
                <a:effectLst/>
                <a:latin typeface="Calibri"/>
                <a:ea typeface="Calibri"/>
                <a:cs typeface="Simplified Arabic"/>
              </a:rPr>
              <a:t> وفيه تكون عقل الشمروخ كروية الشكل تقريبا وتشبه خرز القلادة او المسبحة كما في لوامس حشرة الارضة .</a:t>
            </a:r>
            <a:endParaRPr lang="en-US" sz="2000" dirty="0" smtClean="0">
              <a:effectLst/>
              <a:latin typeface="Calibri"/>
              <a:ea typeface="Calibri"/>
              <a:cs typeface="Arial"/>
            </a:endParaRPr>
          </a:p>
          <a:p>
            <a:pPr marL="109537" indent="0" algn="r" rtl="1">
              <a:buNone/>
            </a:pPr>
            <a:endParaRPr lang="ar-IQ" dirty="0"/>
          </a:p>
        </p:txBody>
      </p:sp>
      <p:pic>
        <p:nvPicPr>
          <p:cNvPr id="19458" name="Picture 2" descr="https://dragonflywoman.files.wordpress.com/2011/04/monilifor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700808"/>
            <a:ext cx="4608512" cy="2844755"/>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8" name="Picture 7" descr="http://www.stevenanz.com/Main_Directory/Recent%20Photos/2008/081231_NYC/original/_mg_7008.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4221088"/>
            <a:ext cx="4499992" cy="2636912"/>
          </a:xfrm>
          <a:prstGeom prst="rect">
            <a:avLst/>
          </a:prstGeom>
          <a:noFill/>
          <a:ln>
            <a:noFill/>
          </a:ln>
        </p:spPr>
      </p:pic>
    </p:spTree>
    <p:extLst>
      <p:ext uri="{BB962C8B-B14F-4D97-AF65-F5344CB8AC3E}">
        <p14:creationId xmlns:p14="http://schemas.microsoft.com/office/powerpoint/2010/main" val="955688918"/>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556792"/>
            <a:ext cx="4392488" cy="2667942"/>
          </a:xfrm>
        </p:spPr>
        <p:txBody>
          <a:bodyPr/>
          <a:lstStyle/>
          <a:p>
            <a:pPr marL="0" marR="254000" lvl="0" indent="0" algn="just" rtl="1">
              <a:lnSpc>
                <a:spcPct val="115000"/>
              </a:lnSpc>
              <a:spcBef>
                <a:spcPts val="600"/>
              </a:spcBef>
              <a:spcAft>
                <a:spcPts val="0"/>
              </a:spcAft>
              <a:buNone/>
            </a:pPr>
            <a:r>
              <a:rPr lang="ar-IQ" sz="2800" dirty="0" smtClean="0">
                <a:effectLst/>
                <a:latin typeface="Calibri"/>
                <a:ea typeface="Calibri"/>
                <a:cs typeface="Simplified Arabic"/>
              </a:rPr>
              <a:t>4.</a:t>
            </a:r>
            <a:r>
              <a:rPr lang="ar-SA" sz="2800" dirty="0" smtClean="0">
                <a:effectLst/>
                <a:latin typeface="Calibri"/>
                <a:ea typeface="Calibri"/>
                <a:cs typeface="Simplified Arabic"/>
              </a:rPr>
              <a:t>النوع الصولجانى</a:t>
            </a:r>
            <a:r>
              <a:rPr lang="en-US" sz="2800" dirty="0" err="1" smtClean="0">
                <a:effectLst/>
                <a:latin typeface="Simplified Arabic"/>
                <a:ea typeface="Calibri"/>
                <a:cs typeface="Arial"/>
              </a:rPr>
              <a:t>Clavate</a:t>
            </a:r>
            <a:r>
              <a:rPr lang="en-US" sz="2800" dirty="0" smtClean="0">
                <a:effectLst/>
                <a:latin typeface="Simplified Arabic"/>
                <a:ea typeface="Calibri"/>
                <a:cs typeface="Arial"/>
              </a:rPr>
              <a:t> </a:t>
            </a:r>
            <a:r>
              <a:rPr lang="ar-SA" sz="2800" dirty="0" smtClean="0">
                <a:effectLst/>
                <a:latin typeface="Calibri"/>
                <a:ea typeface="Calibri"/>
                <a:cs typeface="Simplified Arabic"/>
              </a:rPr>
              <a:t>وفيه تتضخم عقل الشمروخ </a:t>
            </a:r>
            <a:r>
              <a:rPr lang="ar-IQ" sz="2800" dirty="0" smtClean="0">
                <a:effectLst/>
                <a:latin typeface="Calibri"/>
                <a:ea typeface="Calibri"/>
                <a:cs typeface="Simplified Arabic"/>
              </a:rPr>
              <a:t>عند نهايته تدريجيا مكونه جزءا متضخما كما</a:t>
            </a:r>
            <a:r>
              <a:rPr lang="ar-SA" sz="2800" dirty="0" smtClean="0">
                <a:effectLst/>
                <a:latin typeface="Calibri"/>
                <a:ea typeface="Calibri"/>
                <a:cs typeface="Simplified Arabic"/>
              </a:rPr>
              <a:t> فى لوامس الفراشات .</a:t>
            </a:r>
            <a:endParaRPr lang="en-US" sz="2000" dirty="0" smtClean="0">
              <a:effectLst/>
              <a:latin typeface="Calibri"/>
              <a:ea typeface="Calibri"/>
              <a:cs typeface="Arial"/>
            </a:endParaRPr>
          </a:p>
          <a:p>
            <a:pPr marL="109537" indent="0" algn="r" rtl="1">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7" name="Picture 6" descr="https://dragonflywoman.files.wordpress.com/2011/04/butterfly-clavate.jpg"/>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788024" y="3645024"/>
            <a:ext cx="4283968" cy="3212976"/>
          </a:xfrm>
          <a:prstGeom prst="rect">
            <a:avLst/>
          </a:prstGeom>
          <a:noFill/>
          <a:ln>
            <a:noFill/>
          </a:ln>
        </p:spPr>
      </p:pic>
      <p:pic>
        <p:nvPicPr>
          <p:cNvPr id="20482" name="Picture 2" descr="http://etc.usf.edu/clipart/28900/28949/clavate_28949_lg.gif"/>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043608" y="1812303"/>
            <a:ext cx="1944216" cy="4425009"/>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412247"/>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556792"/>
            <a:ext cx="4392488" cy="2952328"/>
          </a:xfrm>
        </p:spPr>
        <p:txBody>
          <a:bodyPr/>
          <a:lstStyle/>
          <a:p>
            <a:pPr marL="0" marR="254000" lvl="0" indent="0" algn="just" rtl="1">
              <a:lnSpc>
                <a:spcPct val="115000"/>
              </a:lnSpc>
              <a:spcBef>
                <a:spcPts val="600"/>
              </a:spcBef>
              <a:spcAft>
                <a:spcPts val="0"/>
              </a:spcAft>
              <a:buNone/>
            </a:pPr>
            <a:r>
              <a:rPr lang="ar-IQ" sz="2800" dirty="0" smtClean="0">
                <a:effectLst/>
                <a:latin typeface="Calibri"/>
                <a:ea typeface="Calibri"/>
                <a:cs typeface="Simplified Arabic"/>
              </a:rPr>
              <a:t>5.النوع الراسي</a:t>
            </a:r>
            <a:r>
              <a:rPr lang="en-US" sz="2800" dirty="0" err="1" smtClean="0">
                <a:effectLst/>
                <a:latin typeface="Simplified Arabic"/>
                <a:ea typeface="Calibri"/>
                <a:cs typeface="Arial"/>
              </a:rPr>
              <a:t>Capitate</a:t>
            </a:r>
            <a:r>
              <a:rPr lang="en-US" sz="2800" dirty="0" smtClean="0">
                <a:effectLst/>
                <a:latin typeface="Simplified Arabic"/>
                <a:ea typeface="Calibri"/>
                <a:cs typeface="Arial"/>
              </a:rPr>
              <a:t> </a:t>
            </a:r>
            <a:r>
              <a:rPr lang="ar-IQ" sz="2800" dirty="0" smtClean="0">
                <a:effectLst/>
                <a:latin typeface="Calibri"/>
                <a:ea typeface="Calibri"/>
                <a:cs typeface="Simplified Arabic"/>
              </a:rPr>
              <a:t> : وفيه يزداد حجم العقل النهائية الى مايشبه الراس كما في لوامس حشرات عائلة خنافس الجلود مثل خنفساء الحبوب الشعرية (الخابرا) .</a:t>
            </a:r>
            <a:endParaRPr lang="en-US" sz="2000" dirty="0" smtClean="0">
              <a:effectLst/>
              <a:latin typeface="Calibri"/>
              <a:ea typeface="Calibri"/>
              <a:cs typeface="Arial"/>
            </a:endParaRPr>
          </a:p>
          <a:p>
            <a:pPr marL="109537" indent="0" algn="r" rtl="1">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1506" name="Picture 2" descr="http://bugs.bio.usyd.edu.au/learning/resources/Entomology/images/Topics/extMorphology/antenna_capitate.gif"/>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0" y="1700808"/>
            <a:ext cx="4709158" cy="2808312"/>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8" name="Picture 7" descr="http://www.americaninsects.net/b/nt/a_capitate.jpg"/>
          <p:cNvPicPr/>
          <p:nvPr/>
        </p:nvPicPr>
        <p:blipFill>
          <a:blip r:embed="rId4">
            <a:extLst>
              <a:ext uri="{28A0092B-C50C-407E-A947-70E740481C1C}">
                <a14:useLocalDpi xmlns:a14="http://schemas.microsoft.com/office/drawing/2010/main" val="0"/>
              </a:ext>
            </a:extLst>
          </a:blip>
          <a:srcRect/>
          <a:stretch>
            <a:fillRect/>
          </a:stretch>
        </p:blipFill>
        <p:spPr bwMode="auto">
          <a:xfrm>
            <a:off x="4788024" y="4149080"/>
            <a:ext cx="4355976" cy="2708920"/>
          </a:xfrm>
          <a:prstGeom prst="rect">
            <a:avLst/>
          </a:prstGeom>
          <a:noFill/>
          <a:ln>
            <a:noFill/>
          </a:ln>
        </p:spPr>
      </p:pic>
    </p:spTree>
    <p:extLst>
      <p:ext uri="{BB962C8B-B14F-4D97-AF65-F5344CB8AC3E}">
        <p14:creationId xmlns:p14="http://schemas.microsoft.com/office/powerpoint/2010/main" val="1233160454"/>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556792"/>
            <a:ext cx="4392488" cy="2952328"/>
          </a:xfrm>
        </p:spPr>
        <p:txBody>
          <a:bodyPr/>
          <a:lstStyle/>
          <a:p>
            <a:pPr marL="0" marR="254000" lvl="0" indent="0" algn="just" rtl="1">
              <a:lnSpc>
                <a:spcPct val="115000"/>
              </a:lnSpc>
              <a:spcBef>
                <a:spcPts val="600"/>
              </a:spcBef>
              <a:spcAft>
                <a:spcPts val="0"/>
              </a:spcAft>
              <a:buNone/>
            </a:pPr>
            <a:r>
              <a:rPr lang="ar-IQ" sz="2800" dirty="0" smtClean="0">
                <a:effectLst/>
                <a:latin typeface="Calibri"/>
                <a:ea typeface="Calibri"/>
                <a:cs typeface="Simplified Arabic"/>
              </a:rPr>
              <a:t>6.النوع الورقي</a:t>
            </a:r>
            <a:r>
              <a:rPr lang="en-US" sz="2800" dirty="0" smtClean="0">
                <a:effectLst/>
                <a:latin typeface="Simplified Arabic"/>
                <a:ea typeface="Calibri"/>
                <a:cs typeface="Arial"/>
              </a:rPr>
              <a:t>Lamellate </a:t>
            </a:r>
            <a:r>
              <a:rPr lang="ar-IQ" sz="2800" dirty="0" smtClean="0">
                <a:effectLst/>
                <a:latin typeface="Calibri"/>
                <a:ea typeface="Calibri"/>
                <a:cs typeface="Simplified Arabic"/>
              </a:rPr>
              <a:t> : وفيه تتوسع العقل الاخيرة للشمروخ مكونة صفائح بيضوية تشبه الورق كما في لوامس خنافس (ابو الجعل) .</a:t>
            </a:r>
            <a:endParaRPr lang="en-US" sz="2000" dirty="0" smtClean="0">
              <a:effectLst/>
              <a:latin typeface="Calibri"/>
              <a:ea typeface="Calibri"/>
              <a:cs typeface="Arial"/>
            </a:endParaRPr>
          </a:p>
          <a:p>
            <a:pPr marL="109537" indent="0" algn="r" rtl="1">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7" name="Picture 6" descr="http://etc.usf.edu/clipart/28900/28953/lamellate_28953_lg.gif"/>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3528" y="1412776"/>
            <a:ext cx="4320480" cy="3456384"/>
          </a:xfrm>
          <a:prstGeom prst="rect">
            <a:avLst/>
          </a:prstGeom>
          <a:noFill/>
          <a:ln>
            <a:noFill/>
          </a:ln>
        </p:spPr>
      </p:pic>
      <p:pic>
        <p:nvPicPr>
          <p:cNvPr id="9" name="Picture 8" descr="https://c1.staticflickr.com/7/6082/6025621728_49766bdd88_b.jpg"/>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499992" y="3573016"/>
            <a:ext cx="4644008" cy="3284984"/>
          </a:xfrm>
          <a:prstGeom prst="rect">
            <a:avLst/>
          </a:prstGeom>
          <a:noFill/>
          <a:ln>
            <a:noFill/>
          </a:ln>
        </p:spPr>
      </p:pic>
    </p:spTree>
    <p:extLst>
      <p:ext uri="{BB962C8B-B14F-4D97-AF65-F5344CB8AC3E}">
        <p14:creationId xmlns:p14="http://schemas.microsoft.com/office/powerpoint/2010/main" val="46400050"/>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499992" y="1268760"/>
            <a:ext cx="4392488" cy="2952328"/>
          </a:xfrm>
        </p:spPr>
        <p:txBody>
          <a:bodyPr/>
          <a:lstStyle/>
          <a:p>
            <a:pPr marL="0" marR="254000" lvl="0" indent="0" algn="just" rtl="1">
              <a:lnSpc>
                <a:spcPct val="115000"/>
              </a:lnSpc>
              <a:spcBef>
                <a:spcPts val="600"/>
              </a:spcBef>
              <a:spcAft>
                <a:spcPts val="0"/>
              </a:spcAft>
              <a:buNone/>
            </a:pPr>
            <a:r>
              <a:rPr lang="ar-IQ" sz="2800" dirty="0" smtClean="0">
                <a:effectLst/>
                <a:latin typeface="Calibri"/>
                <a:ea typeface="Calibri"/>
                <a:cs typeface="Simplified Arabic"/>
              </a:rPr>
              <a:t>7.النوع المشطي</a:t>
            </a:r>
            <a:r>
              <a:rPr lang="en-US" sz="2800" dirty="0" err="1" smtClean="0">
                <a:effectLst/>
                <a:latin typeface="Simplified Arabic"/>
                <a:ea typeface="Calibri"/>
                <a:cs typeface="Arial"/>
              </a:rPr>
              <a:t>Pectinate</a:t>
            </a:r>
            <a:r>
              <a:rPr lang="en-US" sz="2800" dirty="0" smtClean="0">
                <a:effectLst/>
                <a:latin typeface="Simplified Arabic"/>
                <a:ea typeface="Calibri"/>
                <a:cs typeface="Arial"/>
              </a:rPr>
              <a:t> </a:t>
            </a:r>
            <a:r>
              <a:rPr lang="ar-IQ" sz="2800" dirty="0" smtClean="0">
                <a:effectLst/>
                <a:latin typeface="Calibri"/>
                <a:ea typeface="Calibri"/>
                <a:cs typeface="Simplified Arabic"/>
              </a:rPr>
              <a:t> : وفيه تبرز العقل بشكل امتدادات جانبية اسطوانية الشكل تشبه اسنان المشط ، اما على جانب واحد كما في لوامس عثة العنب </a:t>
            </a:r>
            <a:endParaRPr lang="en-US" sz="2000" dirty="0" smtClean="0">
              <a:effectLst/>
              <a:latin typeface="Calibri"/>
              <a:ea typeface="Calibri"/>
              <a:cs typeface="Arial"/>
            </a:endParaRPr>
          </a:p>
          <a:p>
            <a:pPr marL="109537" indent="0" algn="r" rtl="1">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2530" name="Picture 2" descr="http://www.amnh.org/learn/biodiversity_counts/ident_help/Parts_Arthropods/arthropod_GIF_Files/Pectinate.gif"/>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5496" y="1556792"/>
            <a:ext cx="3024336" cy="46245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http://3.bp.blogspot.com/-WfO7dwwwHmA/U1aSNcYRd2I/AAAAAAAAI_w/YhTSirQA57I/s1600/Incurvaria+pectinea6.png"/>
          <p:cNvPicPr/>
          <p:nvPr/>
        </p:nvPicPr>
        <p:blipFill>
          <a:blip r:embed="rId4">
            <a:extLst>
              <a:ext uri="{28A0092B-C50C-407E-A947-70E740481C1C}">
                <a14:useLocalDpi xmlns:a14="http://schemas.microsoft.com/office/drawing/2010/main" val="0"/>
              </a:ext>
            </a:extLst>
          </a:blip>
          <a:srcRect/>
          <a:stretch>
            <a:fillRect/>
          </a:stretch>
        </p:blipFill>
        <p:spPr bwMode="auto">
          <a:xfrm>
            <a:off x="3707904" y="4077072"/>
            <a:ext cx="5436096" cy="2780928"/>
          </a:xfrm>
          <a:prstGeom prst="rect">
            <a:avLst/>
          </a:prstGeom>
          <a:noFill/>
          <a:ln>
            <a:noFill/>
          </a:ln>
        </p:spPr>
      </p:pic>
    </p:spTree>
    <p:extLst>
      <p:ext uri="{BB962C8B-B14F-4D97-AF65-F5344CB8AC3E}">
        <p14:creationId xmlns:p14="http://schemas.microsoft.com/office/powerpoint/2010/main" val="262249140"/>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556792"/>
            <a:ext cx="4392488" cy="2952328"/>
          </a:xfrm>
        </p:spPr>
        <p:txBody>
          <a:bodyPr/>
          <a:lstStyle/>
          <a:p>
            <a:pPr marL="0" marR="254000" indent="0" algn="just" rtl="1">
              <a:lnSpc>
                <a:spcPct val="115000"/>
              </a:lnSpc>
              <a:spcBef>
                <a:spcPts val="600"/>
              </a:spcBef>
              <a:spcAft>
                <a:spcPts val="0"/>
              </a:spcAft>
              <a:buNone/>
            </a:pPr>
            <a:r>
              <a:rPr lang="ar-IQ" sz="2800" dirty="0" smtClean="0">
                <a:latin typeface="Calibri"/>
                <a:ea typeface="Calibri"/>
                <a:cs typeface="Simplified Arabic"/>
              </a:rPr>
              <a:t>8.</a:t>
            </a:r>
            <a:r>
              <a:rPr lang="ar-IQ" sz="2800" dirty="0" smtClean="0">
                <a:effectLst/>
                <a:latin typeface="Calibri"/>
                <a:ea typeface="Calibri"/>
                <a:cs typeface="Simplified Arabic"/>
              </a:rPr>
              <a:t> </a:t>
            </a:r>
            <a:r>
              <a:rPr lang="ar-IQ" dirty="0"/>
              <a:t>النوع المنشاري</a:t>
            </a:r>
            <a:r>
              <a:rPr lang="en-US" dirty="0"/>
              <a:t>Serrate </a:t>
            </a:r>
            <a:r>
              <a:rPr lang="ar-IQ" dirty="0"/>
              <a:t> : وفيه تنمو العقل من جانب الشمروخ باشكال مثلثة تشبه اسنان المنشار كما في لوامس بعض انواع خنافس التبغ .</a:t>
            </a:r>
            <a:endParaRPr lang="en-US" dirty="0"/>
          </a:p>
          <a:p>
            <a:pPr marL="0" marR="254000" lvl="0" indent="0" algn="just" rtl="1">
              <a:lnSpc>
                <a:spcPct val="115000"/>
              </a:lnSpc>
              <a:spcBef>
                <a:spcPts val="600"/>
              </a:spcBef>
              <a:spcAft>
                <a:spcPts val="0"/>
              </a:spcAft>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7650" name="Picture 2" descr="http://salinella.bio.uottawa.ca/bio3323/Labs/Images/Antenna/serrateBW.gif"/>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5496" y="1535669"/>
            <a:ext cx="3840734" cy="4269595"/>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http://entnemdept.ufl.edu/creatures/urban/stored/cigarette_beetle03a.jpg"/>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211960" y="3861048"/>
            <a:ext cx="4922514"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2560107"/>
      </p:ext>
    </p:ext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340768"/>
            <a:ext cx="4392488" cy="2952328"/>
          </a:xfrm>
        </p:spPr>
        <p:txBody>
          <a:bodyPr/>
          <a:lstStyle/>
          <a:p>
            <a:pPr marL="0" marR="254000" lvl="0" indent="0" algn="just" rtl="1">
              <a:lnSpc>
                <a:spcPct val="115000"/>
              </a:lnSpc>
              <a:spcBef>
                <a:spcPts val="600"/>
              </a:spcBef>
              <a:spcAft>
                <a:spcPts val="0"/>
              </a:spcAft>
              <a:buNone/>
            </a:pPr>
            <a:r>
              <a:rPr lang="ar-IQ" sz="2800" dirty="0" smtClean="0">
                <a:effectLst/>
                <a:latin typeface="Calibri"/>
                <a:ea typeface="Calibri"/>
                <a:cs typeface="Simplified Arabic"/>
              </a:rPr>
              <a:t>9.النوع المرفقي</a:t>
            </a:r>
            <a:r>
              <a:rPr lang="en-US" sz="2800" dirty="0" smtClean="0">
                <a:effectLst/>
                <a:latin typeface="Simplified Arabic"/>
                <a:ea typeface="Calibri"/>
                <a:cs typeface="Arial"/>
              </a:rPr>
              <a:t>Geniculate </a:t>
            </a:r>
            <a:r>
              <a:rPr lang="ar-IQ" sz="2800" dirty="0" smtClean="0">
                <a:effectLst/>
                <a:latin typeface="Calibri"/>
                <a:ea typeface="Calibri"/>
                <a:cs typeface="Simplified Arabic"/>
              </a:rPr>
              <a:t> : وفيه ينحني جزء من قرن الاستشعار على الاصل بشكل يشبه المرفق مؤلفا معه زاوية كما في لوامس شغالة نحل العسل ولوامس النمل .</a:t>
            </a:r>
            <a:endParaRPr lang="en-US" sz="2000" dirty="0" smtClean="0">
              <a:effectLst/>
              <a:latin typeface="Calibri"/>
              <a:ea typeface="Calibri"/>
              <a:cs typeface="Arial"/>
            </a:endParaRPr>
          </a:p>
          <a:p>
            <a:pPr marL="109537" indent="0" algn="r" rtl="1">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6626" name="Picture 2" descr="http://www.amentsoc.org/images/geniculate-antennae.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0" y="1628800"/>
            <a:ext cx="4427984" cy="34563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kimssight.zenfolio.com/img/s11/v34/p568032641-3.jpg"/>
          <p:cNvPicPr/>
          <p:nvPr/>
        </p:nvPicPr>
        <p:blipFill>
          <a:blip r:embed="rId4">
            <a:extLst>
              <a:ext uri="{28A0092B-C50C-407E-A947-70E740481C1C}">
                <a14:useLocalDpi xmlns:a14="http://schemas.microsoft.com/office/drawing/2010/main" val="0"/>
              </a:ext>
            </a:extLst>
          </a:blip>
          <a:srcRect/>
          <a:stretch>
            <a:fillRect/>
          </a:stretch>
        </p:blipFill>
        <p:spPr bwMode="auto">
          <a:xfrm>
            <a:off x="4572000" y="4005064"/>
            <a:ext cx="4572000" cy="2852936"/>
          </a:xfrm>
          <a:prstGeom prst="rect">
            <a:avLst/>
          </a:prstGeom>
          <a:noFill/>
          <a:ln>
            <a:noFill/>
          </a:ln>
        </p:spPr>
      </p:pic>
    </p:spTree>
    <p:extLst>
      <p:ext uri="{BB962C8B-B14F-4D97-AF65-F5344CB8AC3E}">
        <p14:creationId xmlns:p14="http://schemas.microsoft.com/office/powerpoint/2010/main" val="362485666"/>
      </p:ext>
    </p:extLst>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556792"/>
            <a:ext cx="4392488" cy="2952328"/>
          </a:xfrm>
        </p:spPr>
        <p:txBody>
          <a:bodyPr/>
          <a:lstStyle/>
          <a:p>
            <a:pPr marL="0" marR="254000" lvl="0" indent="0" algn="just" rtl="1">
              <a:lnSpc>
                <a:spcPct val="115000"/>
              </a:lnSpc>
              <a:spcBef>
                <a:spcPts val="600"/>
              </a:spcBef>
              <a:spcAft>
                <a:spcPts val="0"/>
              </a:spcAft>
              <a:buNone/>
            </a:pPr>
            <a:r>
              <a:rPr lang="ar-IQ" sz="2800" dirty="0" smtClean="0">
                <a:effectLst/>
                <a:latin typeface="Calibri"/>
                <a:ea typeface="Calibri"/>
                <a:cs typeface="Simplified Arabic"/>
              </a:rPr>
              <a:t>10.النوع الريشي</a:t>
            </a:r>
            <a:r>
              <a:rPr lang="en-US" sz="2800" dirty="0" smtClean="0">
                <a:effectLst/>
                <a:latin typeface="Simplified Arabic"/>
                <a:ea typeface="Calibri"/>
                <a:cs typeface="Arial"/>
              </a:rPr>
              <a:t>Plumose </a:t>
            </a:r>
            <a:r>
              <a:rPr lang="ar-IQ" sz="2800" dirty="0" smtClean="0">
                <a:effectLst/>
                <a:latin typeface="Calibri"/>
                <a:ea typeface="Calibri"/>
                <a:cs typeface="Simplified Arabic"/>
              </a:rPr>
              <a:t> : وفيه تحمل اغلب عقل الشمروخ شعيرات طويلة عند اتصال العقل مع بعضها او بقربها كما في لوامس ذكر البعوض .</a:t>
            </a:r>
            <a:endParaRPr lang="en-US" sz="2000" dirty="0" smtClean="0">
              <a:effectLst/>
              <a:latin typeface="Calibri"/>
              <a:ea typeface="Calibri"/>
              <a:cs typeface="Arial"/>
            </a:endParaRPr>
          </a:p>
          <a:p>
            <a:pPr marL="109537" indent="0" algn="r" rtl="1">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5602" name="Picture 2" descr="https://www.cals.ncsu.edu/course/ent425/images/tutorials/external/antennae/inse030b-1.gif"/>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5496" y="1628800"/>
            <a:ext cx="4086941" cy="4032448"/>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3923928" y="4149080"/>
            <a:ext cx="5245184" cy="2708920"/>
            <a:chOff x="3923928" y="4149080"/>
            <a:chExt cx="5245184" cy="2708920"/>
          </a:xfrm>
        </p:grpSpPr>
        <p:pic>
          <p:nvPicPr>
            <p:cNvPr id="25604" name="Picture 4" descr="http://turkiabiology.yolasite.com/resources/Chironomu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1802" y="4149080"/>
              <a:ext cx="4707310" cy="270892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a:off x="3923928" y="5301208"/>
              <a:ext cx="1584176"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485666"/>
      </p:ext>
    </p:extLst>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412776"/>
            <a:ext cx="4392488" cy="2952328"/>
          </a:xfrm>
        </p:spPr>
        <p:txBody>
          <a:bodyPr/>
          <a:lstStyle/>
          <a:p>
            <a:pPr marL="0" marR="254000" lvl="0" indent="0" algn="just" rtl="1">
              <a:lnSpc>
                <a:spcPct val="115000"/>
              </a:lnSpc>
              <a:spcBef>
                <a:spcPts val="600"/>
              </a:spcBef>
              <a:spcAft>
                <a:spcPts val="0"/>
              </a:spcAft>
              <a:buNone/>
            </a:pPr>
            <a:r>
              <a:rPr lang="ar-IQ" sz="2800" dirty="0" smtClean="0">
                <a:effectLst/>
                <a:latin typeface="Calibri"/>
                <a:ea typeface="Calibri"/>
                <a:cs typeface="Simplified Arabic"/>
              </a:rPr>
              <a:t>11.النوع الاريستي</a:t>
            </a:r>
            <a:r>
              <a:rPr lang="en-US" sz="2800" dirty="0" err="1" smtClean="0">
                <a:effectLst/>
                <a:latin typeface="Simplified Arabic"/>
                <a:ea typeface="Calibri"/>
                <a:cs typeface="Arial"/>
              </a:rPr>
              <a:t>Aristate</a:t>
            </a:r>
            <a:r>
              <a:rPr lang="en-US" sz="2800" dirty="0" smtClean="0">
                <a:effectLst/>
                <a:latin typeface="Simplified Arabic"/>
                <a:ea typeface="Calibri"/>
                <a:cs typeface="Arial"/>
              </a:rPr>
              <a:t> </a:t>
            </a:r>
            <a:r>
              <a:rPr lang="ar-IQ" sz="2800" dirty="0" smtClean="0">
                <a:effectLst/>
                <a:latin typeface="Calibri"/>
                <a:ea typeface="Calibri"/>
                <a:cs typeface="Simplified Arabic"/>
              </a:rPr>
              <a:t> : يتكون هذا النوع من ثلاث عقل ويكون فيه الشمروخ مؤلف من عقلة واحدة متضخمة وتحمل شوكة ظهرية امامية تسمى اريستا </a:t>
            </a:r>
            <a:r>
              <a:rPr lang="en-US" sz="2800" dirty="0" smtClean="0">
                <a:effectLst/>
                <a:latin typeface="Simplified Arabic"/>
                <a:ea typeface="Calibri"/>
                <a:cs typeface="Arial"/>
              </a:rPr>
              <a:t>Arista</a:t>
            </a:r>
            <a:r>
              <a:rPr lang="ar-IQ" sz="2800" dirty="0" smtClean="0">
                <a:effectLst/>
                <a:latin typeface="Calibri"/>
                <a:ea typeface="Calibri"/>
                <a:cs typeface="Simplified Arabic"/>
              </a:rPr>
              <a:t> كما في لوامس ذبابة المنزل .</a:t>
            </a:r>
            <a:endParaRPr lang="en-US" sz="2000" dirty="0" smtClean="0">
              <a:effectLst/>
              <a:latin typeface="Calibri"/>
              <a:ea typeface="Calibri"/>
              <a:cs typeface="Arial"/>
            </a:endParaRPr>
          </a:p>
          <a:p>
            <a:pPr marL="109537" indent="0" algn="r" rtl="1">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4578" name="Picture 2" descr="http://www.sccs.swarthmore.edu/users/03/cweiss/bugs/antenna12.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0" y="1556792"/>
            <a:ext cx="4692272" cy="3168352"/>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4139952" y="4581128"/>
            <a:ext cx="4824536" cy="2088232"/>
            <a:chOff x="0" y="0"/>
            <a:chExt cx="3381555" cy="1932317"/>
          </a:xfrm>
        </p:grpSpPr>
        <p:pic>
          <p:nvPicPr>
            <p:cNvPr id="7" name="Picture 6" descr="https://c2.staticflickr.com/4/3280/2711784621_4aca76424d_z.jpg?zz=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1706" y="0"/>
              <a:ext cx="2889849" cy="1932317"/>
            </a:xfrm>
            <a:prstGeom prst="rect">
              <a:avLst/>
            </a:prstGeom>
            <a:noFill/>
            <a:ln>
              <a:noFill/>
            </a:ln>
          </p:spPr>
        </p:pic>
        <p:cxnSp>
          <p:nvCxnSpPr>
            <p:cNvPr id="8" name="Straight Arrow Connector 7"/>
            <p:cNvCxnSpPr/>
            <p:nvPr/>
          </p:nvCxnSpPr>
          <p:spPr>
            <a:xfrm>
              <a:off x="0" y="552090"/>
              <a:ext cx="793355" cy="534407"/>
            </a:xfrm>
            <a:prstGeom prst="straightConnector1">
              <a:avLst/>
            </a:prstGeom>
            <a:noFill/>
            <a:ln w="25400" cap="flat" cmpd="sng" algn="ctr">
              <a:solidFill>
                <a:srgbClr val="C0504D"/>
              </a:solidFill>
              <a:prstDash val="solid"/>
              <a:tailEnd type="arrow"/>
            </a:ln>
            <a:effectLst>
              <a:outerShdw blurRad="40000" dist="20000" dir="5400000" rotWithShape="0">
                <a:srgbClr val="000000">
                  <a:alpha val="38000"/>
                </a:srgbClr>
              </a:outerShdw>
            </a:effectLst>
          </p:spPr>
        </p:cxnSp>
      </p:grpSp>
    </p:spTree>
    <p:extLst>
      <p:ext uri="{BB962C8B-B14F-4D97-AF65-F5344CB8AC3E}">
        <p14:creationId xmlns:p14="http://schemas.microsoft.com/office/powerpoint/2010/main" val="362485666"/>
      </p:ext>
    </p:extLst>
  </p:cSld>
  <p:clrMapOvr>
    <a:masterClrMapping/>
  </p:clrMapOvr>
  <p:transition spd="slow">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556792"/>
            <a:ext cx="4392488" cy="2952328"/>
          </a:xfrm>
        </p:spPr>
        <p:txBody>
          <a:bodyPr/>
          <a:lstStyle/>
          <a:p>
            <a:pPr marL="0" marR="254000" indent="0" algn="just" rtl="1">
              <a:lnSpc>
                <a:spcPct val="115000"/>
              </a:lnSpc>
              <a:spcBef>
                <a:spcPts val="600"/>
              </a:spcBef>
              <a:spcAft>
                <a:spcPts val="0"/>
              </a:spcAft>
              <a:buNone/>
            </a:pPr>
            <a:r>
              <a:rPr lang="ar-IQ" sz="2800" dirty="0" smtClean="0">
                <a:effectLst/>
                <a:latin typeface="Calibri"/>
                <a:ea typeface="Calibri"/>
                <a:cs typeface="Simplified Arabic"/>
              </a:rPr>
              <a:t>11. </a:t>
            </a:r>
            <a:r>
              <a:rPr lang="ar-IQ" dirty="0"/>
              <a:t>النوع المخرازي</a:t>
            </a:r>
            <a:r>
              <a:rPr lang="en-US" dirty="0" err="1"/>
              <a:t>Stylate</a:t>
            </a:r>
            <a:r>
              <a:rPr lang="en-US" dirty="0"/>
              <a:t> </a:t>
            </a:r>
            <a:r>
              <a:rPr lang="ar-IQ" dirty="0"/>
              <a:t> : وفيه يتكون الشمروخ من عقلة واحدة فيها نتوء بشكل المخراز او شكل الاصبع وقد يتكون هذا التركيب من عقل صغيرة عديدة كما في لوامس ذبابة الخيل .</a:t>
            </a:r>
            <a:endParaRPr lang="en-US" dirty="0"/>
          </a:p>
          <a:p>
            <a:pPr marL="0" marR="254000" lvl="0" indent="0" algn="just" rtl="1">
              <a:lnSpc>
                <a:spcPct val="115000"/>
              </a:lnSpc>
              <a:spcBef>
                <a:spcPts val="600"/>
              </a:spcBef>
              <a:spcAft>
                <a:spcPts val="0"/>
              </a:spcAft>
              <a:buNone/>
            </a:pPr>
            <a:endParaRPr lang="ar-IQ" dirty="0"/>
          </a:p>
        </p:txBody>
      </p:sp>
      <p:sp>
        <p:nvSpPr>
          <p:cNvPr id="4" name="AutoShape 4" descr="http://www.stevenanz.com/Main_Directory/Recent%20Photos/2008/081231_NYC/original/_mg_7008.jp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8674" name="Picture 2" descr="http://www.sccs.swarthmore.edu/users/03/cweiss/bugs/antenna13.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0" y="1628800"/>
            <a:ext cx="4860032" cy="2448272"/>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28676" name="Picture 4" descr="http://biology.clc.uc.edu/graphics/bio1082l/grasshopper/200x200%20mp%20DSC_2076%20robber%20fl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4077072"/>
            <a:ext cx="3600400"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422418"/>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556792"/>
            <a:ext cx="8856984" cy="1296144"/>
          </a:xfrm>
        </p:spPr>
        <p:txBody>
          <a:bodyPr/>
          <a:lstStyle/>
          <a:p>
            <a:pPr marL="92075" marR="254000" indent="0" algn="just" rtl="1">
              <a:lnSpc>
                <a:spcPct val="115000"/>
              </a:lnSpc>
              <a:spcAft>
                <a:spcPts val="0"/>
              </a:spcAft>
              <a:buNone/>
            </a:pPr>
            <a:r>
              <a:rPr lang="ar-IQ" sz="2800" dirty="0" smtClean="0">
                <a:effectLst/>
                <a:latin typeface="Calibri"/>
                <a:ea typeface="Calibri"/>
                <a:cs typeface="Simplified Arabic"/>
              </a:rPr>
              <a:t>يتضمن التشريح الخارجي للحشرات دراسة الاجزاء الظاهرية او الخارجية لجسم الحشرة واقسامه واللواحق المتصلة به .</a:t>
            </a:r>
            <a:endParaRPr lang="en-US" sz="2000" dirty="0" smtClean="0">
              <a:effectLst/>
              <a:latin typeface="Calibri"/>
              <a:ea typeface="Calibri"/>
              <a:cs typeface="Arial"/>
            </a:endParaRPr>
          </a:p>
        </p:txBody>
      </p:sp>
      <p:sp>
        <p:nvSpPr>
          <p:cNvPr id="2" name="عنوان 1"/>
          <p:cNvSpPr>
            <a:spLocks noGrp="1"/>
          </p:cNvSpPr>
          <p:nvPr>
            <p:ph type="title"/>
          </p:nvPr>
        </p:nvSpPr>
        <p:spPr/>
        <p:txBody>
          <a:bodyPr>
            <a:normAutofit/>
          </a:bodyPr>
          <a:lstStyle/>
          <a:p>
            <a:pPr algn="ctr" rtl="1"/>
            <a:r>
              <a:rPr lang="ar-IQ" sz="6000" dirty="0" smtClean="0">
                <a:solidFill>
                  <a:schemeClr val="tx1"/>
                </a:solidFill>
              </a:rPr>
              <a:t>المظهر الخارجي </a:t>
            </a:r>
            <a:r>
              <a:rPr lang="ar-IQ" sz="6000" dirty="0" smtClean="0">
                <a:solidFill>
                  <a:schemeClr val="tx1"/>
                </a:solidFill>
                <a:effectLst/>
              </a:rPr>
              <a:t>للحشرة</a:t>
            </a:r>
            <a:endParaRPr lang="ar-IQ" sz="6000" dirty="0">
              <a:solidFill>
                <a:schemeClr val="tx1"/>
              </a:solidFill>
              <a:effectLst/>
            </a:endParaRPr>
          </a:p>
        </p:txBody>
      </p:sp>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043608" y="2780928"/>
            <a:ext cx="7200800"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58204" cy="1080120"/>
          </a:xfrm>
        </p:spPr>
        <p:txBody>
          <a:bodyPr>
            <a:normAutofit/>
          </a:bodyPr>
          <a:lstStyle/>
          <a:p>
            <a:pPr algn="r" rtl="1"/>
            <a:r>
              <a:rPr lang="ar-IQ" dirty="0" smtClean="0">
                <a:solidFill>
                  <a:schemeClr val="tx1"/>
                </a:solidFill>
              </a:rPr>
              <a:t> </a:t>
            </a:r>
            <a:r>
              <a:rPr lang="ar-IQ" dirty="0">
                <a:solidFill>
                  <a:schemeClr val="tx1"/>
                </a:solidFill>
                <a:effectLst/>
              </a:rPr>
              <a:t>ب. العيون </a:t>
            </a:r>
            <a:r>
              <a:rPr lang="en-US" dirty="0">
                <a:solidFill>
                  <a:schemeClr val="tx1"/>
                </a:solidFill>
                <a:effectLst/>
              </a:rPr>
              <a:t>Eyes </a:t>
            </a:r>
            <a:endParaRPr lang="ar-IQ" dirty="0">
              <a:solidFill>
                <a:schemeClr val="tx1"/>
              </a:solidFill>
            </a:endParaRPr>
          </a:p>
        </p:txBody>
      </p:sp>
      <p:sp>
        <p:nvSpPr>
          <p:cNvPr id="3" name="Content Placeholder 2"/>
          <p:cNvSpPr>
            <a:spLocks noGrp="1"/>
          </p:cNvSpPr>
          <p:nvPr>
            <p:ph idx="1"/>
          </p:nvPr>
        </p:nvSpPr>
        <p:spPr>
          <a:xfrm>
            <a:off x="4788024" y="1268760"/>
            <a:ext cx="4176464" cy="5256584"/>
          </a:xfrm>
        </p:spPr>
        <p:txBody>
          <a:bodyPr/>
          <a:lstStyle/>
          <a:p>
            <a:pPr marL="284797" marR="254000" indent="0" algn="just" rtl="1">
              <a:lnSpc>
                <a:spcPct val="120000"/>
              </a:lnSpc>
              <a:spcBef>
                <a:spcPts val="600"/>
              </a:spcBef>
              <a:spcAft>
                <a:spcPts val="0"/>
              </a:spcAft>
              <a:buNone/>
            </a:pPr>
            <a:r>
              <a:rPr lang="ar-IQ" sz="1800" b="1" dirty="0" smtClean="0">
                <a:effectLst/>
                <a:latin typeface="Calibri"/>
                <a:ea typeface="Calibri"/>
                <a:cs typeface="Simplified Arabic"/>
              </a:rPr>
              <a:t>للحشرات زوج واحد من العيون المركبة التي تقع على جانبي الراس وعدد العيون البسيطة قد يكون عددها ثلاثة عيون او اكثر ، العيون المركبة تكون بشكل مستدير او بيضوي او كلوي وغالبا ماتكون لماعة وعند فحصها تحت المجهر تظهر بانها مكونة من عدد من المسطحات السداسية الشكل كل منها عبارة عن عدسة منفردة ويختلف عدد هذه العدسات تبعا لاختلاف انواع الحشرات وتستطيع الحشرة ان تميز بعيونها المركبة الاشياء المتحركة ويعد النظر في الحشرات ضعيف نوعا ما ، الا ان للحشرة قدرة على تمييز الحركة وادراك الاشعة ، اما العيون البسيطة </a:t>
            </a:r>
            <a:r>
              <a:rPr lang="en-US" sz="1800" b="1" dirty="0" err="1" smtClean="0">
                <a:effectLst/>
                <a:latin typeface="Simplified Arabic"/>
                <a:ea typeface="Calibri"/>
                <a:cs typeface="Arial"/>
              </a:rPr>
              <a:t>Ocelli</a:t>
            </a:r>
            <a:r>
              <a:rPr lang="ar-IQ" sz="1800" b="1" dirty="0" smtClean="0">
                <a:effectLst/>
                <a:latin typeface="Calibri"/>
                <a:ea typeface="Calibri"/>
                <a:cs typeface="Simplified Arabic"/>
              </a:rPr>
              <a:t> فتوجد في الاطوار الكاملة للحشرات وبعض انواع اليرقات والحوريات وان وظيفة هذه العيون هي التمييز بين الضوء والظلام .</a:t>
            </a:r>
            <a:endParaRPr lang="en-US" sz="1400" b="1" dirty="0" smtClean="0">
              <a:effectLst/>
              <a:latin typeface="Calibri"/>
              <a:ea typeface="Calibri"/>
              <a:cs typeface="Arial"/>
            </a:endParaRPr>
          </a:p>
        </p:txBody>
      </p:sp>
      <p:pic>
        <p:nvPicPr>
          <p:cNvPr id="29698" name="Picture 2" descr="https://qph.is.quoracdn.net/main-qimg-ce995ec6d7f755193c0edf788f0486dd?convert_to_webp=true"/>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0" y="44624"/>
            <a:ext cx="4932040" cy="3419475"/>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29700" name="Picture 4" descr="http://24.media.tumblr.com/tumblr_m1rokt5MRI1r531l5o1_128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514126"/>
            <a:ext cx="5004048" cy="3371851"/>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IQ" dirty="0" smtClean="0">
                <a:solidFill>
                  <a:schemeClr val="tx1"/>
                </a:solidFill>
                <a:effectLst/>
              </a:rPr>
              <a:t>ج. أجزاء الفم </a:t>
            </a:r>
            <a:r>
              <a:rPr lang="en-US" dirty="0" smtClean="0">
                <a:solidFill>
                  <a:schemeClr val="tx1"/>
                </a:solidFill>
                <a:effectLst/>
              </a:rPr>
              <a:t>Mouthpart </a:t>
            </a:r>
            <a:endParaRPr lang="ar-IQ" dirty="0">
              <a:solidFill>
                <a:schemeClr val="tx1"/>
              </a:solidFill>
              <a:effectLst/>
            </a:endParaRPr>
          </a:p>
        </p:txBody>
      </p:sp>
      <p:sp>
        <p:nvSpPr>
          <p:cNvPr id="3" name="Content Placeholder 2"/>
          <p:cNvSpPr>
            <a:spLocks noGrp="1"/>
          </p:cNvSpPr>
          <p:nvPr>
            <p:ph idx="1"/>
          </p:nvPr>
        </p:nvSpPr>
        <p:spPr>
          <a:xfrm>
            <a:off x="4788024" y="1268760"/>
            <a:ext cx="4176464" cy="5589240"/>
          </a:xfrm>
        </p:spPr>
        <p:txBody>
          <a:bodyPr/>
          <a:lstStyle/>
          <a:p>
            <a:pPr marL="0" marR="254000" indent="0" algn="just" rtl="1">
              <a:lnSpc>
                <a:spcPct val="115000"/>
              </a:lnSpc>
              <a:spcBef>
                <a:spcPts val="600"/>
              </a:spcBef>
              <a:spcAft>
                <a:spcPts val="0"/>
              </a:spcAft>
              <a:buNone/>
              <a:tabLst>
                <a:tab pos="3856038" algn="l"/>
              </a:tabLst>
            </a:pPr>
            <a:r>
              <a:rPr lang="ar-IQ" sz="2000" b="1" dirty="0" smtClean="0">
                <a:effectLst/>
                <a:latin typeface="Calibri"/>
                <a:ea typeface="Calibri"/>
                <a:cs typeface="Simplified Arabic"/>
              </a:rPr>
              <a:t>نظرا للتفاوت الكبير في طريقة تغذية الحشرات وانواع الغذاء الذي تتناوله الحشرة فقد تعددت انواع اجزاء الفم واتخذت اشكالا مختلفة حسب طريقة التغذية ونوع الغذاء وماتؤديه من وظائف ويستفاد من الانواع المختلفة لاجزاء الفم للحشرات في التمييز بين الرتب الحشرية اعتمادا على نوع اجزاء الفم بوضعه احد الصفات التقسيمية او التصنيفية للحشرات . وتتالف اجزاء الفم بصورة عامة في الحشرات من الشفة العليا والشفة السفلى وزوج من الفكوك العليا وزوج من الفكوك السفلى واللسان ويمكن ان تتحور هذه الاجزاء او يضمر بعضها تبعا لطبيعة غذاء الحشرة فاذا كان صلبا تحورت للقطع واذا كان سائلا كالدم وعصارة النبات تحورت للثقب والامتصاص وهكذا .</a:t>
            </a:r>
            <a:endParaRPr lang="en-US" sz="1600" b="1" dirty="0" smtClean="0">
              <a:effectLst/>
              <a:latin typeface="Calibri"/>
              <a:ea typeface="Calibri"/>
              <a:cs typeface="Arial"/>
            </a:endParaRPr>
          </a:p>
          <a:p>
            <a:pPr marL="109537" indent="0" algn="r" rtl="1">
              <a:buNone/>
            </a:pPr>
            <a:endParaRPr lang="ar-IQ" sz="2000" b="1" dirty="0"/>
          </a:p>
        </p:txBody>
      </p:sp>
      <p:pic>
        <p:nvPicPr>
          <p:cNvPr id="30722" name="Picture 2" descr="http://wiki.bugwood.org/uploads/thumb/General_mouthparts.jpg/400px-General_mouthparts.jp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0" y="1484784"/>
            <a:ext cx="4788024" cy="5184576"/>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IQ" dirty="0" smtClean="0">
                <a:solidFill>
                  <a:schemeClr val="tx1"/>
                </a:solidFill>
                <a:effectLst/>
              </a:rPr>
              <a:t>أنواع اجزاء الفم </a:t>
            </a:r>
            <a:endParaRPr lang="ar-IQ" dirty="0">
              <a:solidFill>
                <a:schemeClr val="tx1"/>
              </a:solidFill>
              <a:effectLst/>
            </a:endParaRPr>
          </a:p>
        </p:txBody>
      </p:sp>
      <p:sp>
        <p:nvSpPr>
          <p:cNvPr id="3" name="Content Placeholder 2"/>
          <p:cNvSpPr>
            <a:spLocks noGrp="1"/>
          </p:cNvSpPr>
          <p:nvPr>
            <p:ph idx="1"/>
          </p:nvPr>
        </p:nvSpPr>
        <p:spPr>
          <a:xfrm>
            <a:off x="3995936" y="2852936"/>
            <a:ext cx="4968552" cy="2376264"/>
          </a:xfrm>
        </p:spPr>
        <p:txBody>
          <a:bodyPr/>
          <a:lstStyle/>
          <a:p>
            <a:pPr marL="0" marR="254000" indent="0" algn="r" rtl="1">
              <a:lnSpc>
                <a:spcPct val="115000"/>
              </a:lnSpc>
              <a:spcBef>
                <a:spcPts val="600"/>
              </a:spcBef>
              <a:spcAft>
                <a:spcPts val="0"/>
              </a:spcAft>
              <a:buNone/>
            </a:pPr>
            <a:r>
              <a:rPr lang="ar-IQ" sz="2000" b="1" dirty="0" smtClean="0">
                <a:effectLst/>
                <a:latin typeface="Calibri"/>
                <a:ea typeface="Calibri"/>
                <a:cs typeface="Simplified Arabic"/>
              </a:rPr>
              <a:t>1. اجزاء الفم القارض </a:t>
            </a:r>
            <a:r>
              <a:rPr lang="en-US" sz="2000" b="1" dirty="0" smtClean="0">
                <a:effectLst/>
                <a:latin typeface="Simplified Arabic"/>
                <a:ea typeface="Calibri"/>
                <a:cs typeface="Arial"/>
              </a:rPr>
              <a:t>Chewing type </a:t>
            </a:r>
            <a:endParaRPr lang="en-US" sz="1600" b="1" dirty="0" smtClean="0">
              <a:effectLst/>
              <a:latin typeface="Calibri"/>
              <a:ea typeface="Calibri"/>
              <a:cs typeface="Arial"/>
            </a:endParaRPr>
          </a:p>
          <a:p>
            <a:pPr marL="92075" marR="254000" indent="-92075" algn="just" rtl="1">
              <a:lnSpc>
                <a:spcPct val="115000"/>
              </a:lnSpc>
              <a:spcBef>
                <a:spcPts val="600"/>
              </a:spcBef>
              <a:spcAft>
                <a:spcPts val="0"/>
              </a:spcAft>
              <a:buNone/>
            </a:pPr>
            <a:r>
              <a:rPr lang="ar-IQ" sz="2000" b="1" dirty="0" smtClean="0">
                <a:effectLst/>
                <a:latin typeface="Calibri"/>
                <a:ea typeface="Calibri"/>
                <a:cs typeface="Simplified Arabic"/>
              </a:rPr>
              <a:t>  هذا النوع هو الاكثر شيوعا في فم الحشرات كما في الجراد والصراصر والخنافس وانواع السمك الفضي وابرة العجوز والارضة والقمل القارض وبعض حشرات غشائية الاجنحة</a:t>
            </a:r>
          </a:p>
          <a:p>
            <a:pPr marL="284797" marR="254000" indent="0" algn="just" rtl="1">
              <a:lnSpc>
                <a:spcPct val="115000"/>
              </a:lnSpc>
              <a:spcBef>
                <a:spcPts val="600"/>
              </a:spcBef>
              <a:spcAft>
                <a:spcPts val="0"/>
              </a:spcAft>
              <a:buNone/>
            </a:pPr>
            <a:endParaRPr lang="ar-IQ" sz="2000" b="1" dirty="0">
              <a:latin typeface="Calibri"/>
              <a:ea typeface="Calibri"/>
              <a:cs typeface="Simplified Arabic"/>
            </a:endParaRPr>
          </a:p>
          <a:p>
            <a:pPr marL="284797" marR="254000" indent="0" algn="just" rtl="1">
              <a:lnSpc>
                <a:spcPct val="115000"/>
              </a:lnSpc>
              <a:spcBef>
                <a:spcPts val="600"/>
              </a:spcBef>
              <a:spcAft>
                <a:spcPts val="0"/>
              </a:spcAft>
              <a:buNone/>
            </a:pPr>
            <a:endParaRPr lang="en-US" sz="1600" b="1" dirty="0" smtClean="0">
              <a:effectLst/>
              <a:latin typeface="Calibri"/>
              <a:ea typeface="Calibri"/>
              <a:cs typeface="Arial"/>
            </a:endParaRPr>
          </a:p>
          <a:p>
            <a:pPr marL="109537" indent="0" algn="r" rtl="1">
              <a:buNone/>
            </a:pPr>
            <a:endParaRPr lang="ar-IQ" sz="2000" b="1"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4784"/>
            <a:ext cx="3995936" cy="512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1672796"/>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143000"/>
          </a:xfrm>
        </p:spPr>
        <p:txBody>
          <a:bodyPr/>
          <a:lstStyle/>
          <a:p>
            <a:pPr algn="ctr" rtl="1"/>
            <a:r>
              <a:rPr lang="ar-IQ" dirty="0" smtClean="0">
                <a:solidFill>
                  <a:schemeClr val="tx1"/>
                </a:solidFill>
                <a:effectLst/>
              </a:rPr>
              <a:t>أنواع اجزاء الفم </a:t>
            </a:r>
            <a:endParaRPr lang="ar-IQ" dirty="0">
              <a:solidFill>
                <a:schemeClr val="tx1"/>
              </a:solidFill>
              <a:effectLst/>
            </a:endParaRPr>
          </a:p>
        </p:txBody>
      </p:sp>
      <p:sp>
        <p:nvSpPr>
          <p:cNvPr id="3" name="Content Placeholder 2"/>
          <p:cNvSpPr>
            <a:spLocks noGrp="1"/>
          </p:cNvSpPr>
          <p:nvPr>
            <p:ph idx="1"/>
          </p:nvPr>
        </p:nvSpPr>
        <p:spPr>
          <a:xfrm>
            <a:off x="3995936" y="1484784"/>
            <a:ext cx="4968552" cy="5112568"/>
          </a:xfrm>
        </p:spPr>
        <p:txBody>
          <a:bodyPr/>
          <a:lstStyle/>
          <a:p>
            <a:pPr marL="109537" indent="0" algn="r" rtl="1">
              <a:buNone/>
            </a:pPr>
            <a:r>
              <a:rPr lang="ar-IQ" sz="2000" b="1" dirty="0"/>
              <a:t>ويتالف الفم القارض من الاجزاء التالية </a:t>
            </a:r>
            <a:endParaRPr lang="ar-IQ" sz="2000" b="1" dirty="0" smtClean="0"/>
          </a:p>
          <a:p>
            <a:pPr marL="109537" indent="0" algn="r" rtl="1">
              <a:buNone/>
            </a:pPr>
            <a:endParaRPr lang="en-US" sz="2000" dirty="0"/>
          </a:p>
          <a:p>
            <a:pPr marL="457200" marR="254000" lvl="0" indent="-457200" algn="just" rtl="1">
              <a:lnSpc>
                <a:spcPct val="115000"/>
              </a:lnSpc>
              <a:spcBef>
                <a:spcPts val="600"/>
              </a:spcBef>
              <a:spcAft>
                <a:spcPts val="0"/>
              </a:spcAft>
              <a:buClrTx/>
              <a:buSzPct val="120000"/>
              <a:buFont typeface="+mj-lt"/>
              <a:buAutoNum type="arabicPeriod"/>
            </a:pPr>
            <a:r>
              <a:rPr lang="ar-IQ" sz="2000" b="1" dirty="0" smtClean="0">
                <a:effectLst/>
                <a:latin typeface="Calibri"/>
                <a:ea typeface="Calibri"/>
                <a:cs typeface="Simplified Arabic"/>
              </a:rPr>
              <a:t>الشفة العليا </a:t>
            </a:r>
            <a:r>
              <a:rPr lang="en-US" sz="2000" b="1" dirty="0" smtClean="0">
                <a:effectLst/>
                <a:latin typeface="Simplified Arabic"/>
                <a:ea typeface="Calibri"/>
                <a:cs typeface="Arial"/>
              </a:rPr>
              <a:t>Labrum</a:t>
            </a:r>
            <a:r>
              <a:rPr lang="ar-IQ" sz="2000" b="1" dirty="0" smtClean="0">
                <a:effectLst/>
                <a:latin typeface="Calibri"/>
                <a:ea typeface="Calibri"/>
                <a:cs typeface="Simplified Arabic"/>
              </a:rPr>
              <a:t> / وهي على شكل صفيحة عريضة </a:t>
            </a:r>
            <a:endParaRPr lang="en-US" sz="1600" b="1" dirty="0" smtClean="0">
              <a:effectLst/>
              <a:latin typeface="Calibri"/>
              <a:ea typeface="Calibri"/>
              <a:cs typeface="Arial"/>
            </a:endParaRPr>
          </a:p>
          <a:p>
            <a:pPr marL="457200" marR="254000" lvl="0" indent="-457200" algn="just" rtl="1">
              <a:lnSpc>
                <a:spcPct val="115000"/>
              </a:lnSpc>
              <a:spcBef>
                <a:spcPts val="600"/>
              </a:spcBef>
              <a:spcAft>
                <a:spcPts val="0"/>
              </a:spcAft>
              <a:buClrTx/>
              <a:buSzPct val="120000"/>
              <a:buFont typeface="+mj-lt"/>
              <a:buAutoNum type="arabicPeriod"/>
            </a:pPr>
            <a:r>
              <a:rPr lang="ar-IQ" sz="2000" b="1" dirty="0" smtClean="0">
                <a:effectLst/>
                <a:latin typeface="Calibri"/>
                <a:ea typeface="Calibri"/>
                <a:cs typeface="Simplified Arabic"/>
              </a:rPr>
              <a:t>الفك العلوي </a:t>
            </a:r>
            <a:r>
              <a:rPr lang="en-US" sz="2000" b="1" dirty="0" smtClean="0">
                <a:effectLst/>
                <a:latin typeface="Simplified Arabic"/>
                <a:ea typeface="Calibri"/>
                <a:cs typeface="Arial"/>
              </a:rPr>
              <a:t>Mandible </a:t>
            </a:r>
            <a:r>
              <a:rPr lang="ar-IQ" sz="2000" b="1" dirty="0" smtClean="0">
                <a:effectLst/>
                <a:latin typeface="Calibri"/>
                <a:ea typeface="Calibri"/>
                <a:cs typeface="Simplified Arabic"/>
              </a:rPr>
              <a:t> / وهو زوج واحد من تراكيب قوية صلبة مسننة تقع تحت الشفة العليا وتتصل بالراس بنقطتين امامية وخلفية .</a:t>
            </a:r>
            <a:endParaRPr lang="en-US" sz="1600" b="1" dirty="0" smtClean="0">
              <a:effectLst/>
              <a:latin typeface="Calibri"/>
              <a:ea typeface="Calibri"/>
              <a:cs typeface="Arial"/>
            </a:endParaRPr>
          </a:p>
          <a:p>
            <a:pPr marL="457200" marR="254000" lvl="0" indent="-457200" algn="just" rtl="1">
              <a:lnSpc>
                <a:spcPct val="115000"/>
              </a:lnSpc>
              <a:spcBef>
                <a:spcPts val="600"/>
              </a:spcBef>
              <a:spcAft>
                <a:spcPts val="0"/>
              </a:spcAft>
              <a:buClrTx/>
              <a:buSzPct val="120000"/>
              <a:buFont typeface="+mj-lt"/>
              <a:buAutoNum type="arabicPeriod"/>
            </a:pPr>
            <a:r>
              <a:rPr lang="ar-IQ" sz="2000" b="1" dirty="0" smtClean="0">
                <a:effectLst/>
                <a:latin typeface="Calibri"/>
                <a:ea typeface="Calibri"/>
                <a:cs typeface="Simplified Arabic"/>
              </a:rPr>
              <a:t>الفكوك المساعدة </a:t>
            </a:r>
            <a:r>
              <a:rPr lang="en-US" sz="2000" b="1" dirty="0" smtClean="0">
                <a:effectLst/>
                <a:latin typeface="Simplified Arabic"/>
                <a:ea typeface="Calibri"/>
                <a:cs typeface="Arial"/>
              </a:rPr>
              <a:t>Maxilla </a:t>
            </a:r>
            <a:r>
              <a:rPr lang="ar-IQ" sz="2000" b="1" dirty="0" smtClean="0">
                <a:effectLst/>
                <a:latin typeface="Calibri"/>
                <a:ea typeface="Calibri"/>
                <a:cs typeface="Simplified Arabic"/>
              </a:rPr>
              <a:t> / هي زوج واحد تقع خلف الفكوك العلوية </a:t>
            </a:r>
            <a:endParaRPr lang="en-US" sz="1600" b="1" dirty="0" smtClean="0">
              <a:effectLst/>
              <a:latin typeface="Calibri"/>
              <a:ea typeface="Calibri"/>
              <a:cs typeface="Arial"/>
            </a:endParaRPr>
          </a:p>
          <a:p>
            <a:pPr marL="457200" marR="254000" lvl="0" indent="-457200" algn="just" rtl="1">
              <a:lnSpc>
                <a:spcPct val="115000"/>
              </a:lnSpc>
              <a:spcBef>
                <a:spcPts val="600"/>
              </a:spcBef>
              <a:spcAft>
                <a:spcPts val="0"/>
              </a:spcAft>
              <a:buClrTx/>
              <a:buSzPct val="120000"/>
              <a:buFont typeface="+mj-lt"/>
              <a:buAutoNum type="arabicPeriod"/>
            </a:pPr>
            <a:r>
              <a:rPr lang="ar-IQ" sz="2000" b="1" dirty="0" smtClean="0">
                <a:effectLst/>
                <a:latin typeface="Calibri"/>
                <a:ea typeface="Calibri"/>
                <a:cs typeface="Simplified Arabic"/>
              </a:rPr>
              <a:t>الشفة السفلى </a:t>
            </a:r>
            <a:r>
              <a:rPr lang="en-US" sz="2000" b="1" dirty="0" smtClean="0">
                <a:effectLst/>
                <a:latin typeface="Simplified Arabic"/>
                <a:ea typeface="Calibri"/>
                <a:cs typeface="Arial"/>
              </a:rPr>
              <a:t>Labium</a:t>
            </a:r>
            <a:r>
              <a:rPr lang="ar-IQ" sz="2000" b="1" dirty="0" smtClean="0">
                <a:effectLst/>
                <a:latin typeface="Calibri"/>
                <a:ea typeface="Calibri"/>
                <a:cs typeface="Simplified Arabic"/>
              </a:rPr>
              <a:t> / تعمل كحاجز يستند عليه الطعام في تجويف الفم .</a:t>
            </a:r>
            <a:endParaRPr lang="en-US" sz="1600" b="1" dirty="0" smtClean="0">
              <a:effectLst/>
              <a:latin typeface="Calibri"/>
              <a:ea typeface="Calibri"/>
              <a:cs typeface="Arial"/>
            </a:endParaRPr>
          </a:p>
          <a:p>
            <a:pPr marL="109537" indent="0" algn="r" rtl="1">
              <a:buNone/>
            </a:pPr>
            <a:endParaRPr lang="ar-IQ" sz="2000" b="1" dirty="0"/>
          </a:p>
        </p:txBody>
      </p:sp>
      <p:pic>
        <p:nvPicPr>
          <p:cNvPr id="32771" name="Picture 3"/>
          <p:cNvPicPr>
            <a:picLocks noChangeAspect="1" noChangeArrowheads="1"/>
          </p:cNvPicPr>
          <p:nvPr/>
        </p:nvPicPr>
        <p:blipFill>
          <a:blip r:embed="rId2">
            <a:lum contrast="20000"/>
            <a:extLst>
              <a:ext uri="{28A0092B-C50C-407E-A947-70E740481C1C}">
                <a14:useLocalDpi xmlns:a14="http://schemas.microsoft.com/office/drawing/2010/main" val="0"/>
              </a:ext>
            </a:extLst>
          </a:blip>
          <a:srcRect/>
          <a:stretch>
            <a:fillRect/>
          </a:stretch>
        </p:blipFill>
        <p:spPr bwMode="auto">
          <a:xfrm>
            <a:off x="1" y="1340768"/>
            <a:ext cx="4139952" cy="551723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847520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143000"/>
          </a:xfrm>
        </p:spPr>
        <p:txBody>
          <a:bodyPr/>
          <a:lstStyle/>
          <a:p>
            <a:pPr algn="ctr" rtl="1"/>
            <a:r>
              <a:rPr lang="ar-IQ" dirty="0" smtClean="0">
                <a:solidFill>
                  <a:schemeClr val="tx1"/>
                </a:solidFill>
                <a:effectLst/>
              </a:rPr>
              <a:t>أنواع اجزاء الفم </a:t>
            </a:r>
            <a:endParaRPr lang="ar-IQ" dirty="0">
              <a:solidFill>
                <a:schemeClr val="tx1"/>
              </a:solidFill>
              <a:effectLst/>
            </a:endParaRPr>
          </a:p>
        </p:txBody>
      </p:sp>
      <p:sp>
        <p:nvSpPr>
          <p:cNvPr id="3" name="Content Placeholder 2"/>
          <p:cNvSpPr>
            <a:spLocks noGrp="1"/>
          </p:cNvSpPr>
          <p:nvPr>
            <p:ph idx="1"/>
          </p:nvPr>
        </p:nvSpPr>
        <p:spPr>
          <a:xfrm>
            <a:off x="4716016" y="1196752"/>
            <a:ext cx="4320480" cy="5112568"/>
          </a:xfrm>
        </p:spPr>
        <p:txBody>
          <a:bodyPr/>
          <a:lstStyle/>
          <a:p>
            <a:pPr marL="109537" indent="0" algn="r" rtl="1">
              <a:buNone/>
            </a:pPr>
            <a:r>
              <a:rPr lang="ar-IQ" sz="2000" b="1" dirty="0"/>
              <a:t>2. اجزاء الفم الثاقب الماص </a:t>
            </a:r>
            <a:r>
              <a:rPr lang="en-US" sz="2000" b="1" dirty="0"/>
              <a:t>Piercing – sucking type</a:t>
            </a:r>
            <a:r>
              <a:rPr lang="ar-IQ" sz="2000" b="1" dirty="0"/>
              <a:t> </a:t>
            </a:r>
            <a:endParaRPr lang="ar-IQ" sz="2000" b="1" dirty="0" smtClean="0"/>
          </a:p>
          <a:p>
            <a:pPr marL="109537" indent="0" algn="r" rtl="1">
              <a:buNone/>
            </a:pPr>
            <a:endParaRPr lang="en-US" sz="2000" dirty="0"/>
          </a:p>
          <a:p>
            <a:pPr marL="92075" marR="254000" indent="0" algn="just" rtl="1">
              <a:lnSpc>
                <a:spcPct val="120000"/>
              </a:lnSpc>
              <a:spcBef>
                <a:spcPts val="600"/>
              </a:spcBef>
              <a:spcAft>
                <a:spcPts val="0"/>
              </a:spcAft>
              <a:buNone/>
            </a:pPr>
            <a:r>
              <a:rPr lang="ar-IQ" sz="2000" b="1" dirty="0" smtClean="0">
                <a:effectLst/>
                <a:latin typeface="Calibri"/>
                <a:ea typeface="Calibri"/>
                <a:cs typeface="Simplified Arabic"/>
              </a:rPr>
              <a:t>يوجد هذا النوع من اجزاء الفم في الحشرات المتغذية على غذاء سائل كعصارة النبات او الدم حيث تحورت اجزاء الفم واستطالت الفكوك والشفة السفلى كما استطالت في بعضها الاخر الشفة العليا واللسان مكونة خرطوما طويلا لثقب جسم العائل وامتصاص الغذاء السائل فيه هذا النوع من اجزاء الفم شائع في حشرات رتبة نصفية الاجنحة (كالبق) ورتبة متشابهة الاجنحة (كالمن والقفاز والبق الدقيقي والحشرات القشرية) التي تتغذى على عصارة النبات وكذلك البعوض والذباب الماص</a:t>
            </a:r>
            <a:endParaRPr lang="en-US" sz="1600" b="1" dirty="0" smtClean="0">
              <a:effectLst/>
              <a:latin typeface="Calibri"/>
              <a:ea typeface="Calibri"/>
              <a:cs typeface="Arial"/>
            </a:endParaRPr>
          </a:p>
          <a:p>
            <a:pPr marL="109537" indent="0" algn="r" rtl="1">
              <a:buNone/>
            </a:pPr>
            <a:endParaRPr lang="ar-IQ" sz="2800" b="1"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4427984" cy="558924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5344497"/>
      </p:ext>
    </p:extLst>
  </p:cSld>
  <p:clrMapOvr>
    <a:masterClrMapping/>
  </p:clrMapOvr>
  <p:transition spd="slow">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143000"/>
          </a:xfrm>
        </p:spPr>
        <p:txBody>
          <a:bodyPr/>
          <a:lstStyle/>
          <a:p>
            <a:pPr algn="ctr" rtl="1"/>
            <a:r>
              <a:rPr lang="ar-IQ" dirty="0" smtClean="0">
                <a:solidFill>
                  <a:schemeClr val="tx1"/>
                </a:solidFill>
                <a:effectLst/>
              </a:rPr>
              <a:t>أنواع اجزاء الفم </a:t>
            </a:r>
            <a:endParaRPr lang="ar-IQ" dirty="0">
              <a:solidFill>
                <a:schemeClr val="tx1"/>
              </a:solidFill>
              <a:effectLst/>
            </a:endParaRPr>
          </a:p>
        </p:txBody>
      </p:sp>
      <p:sp>
        <p:nvSpPr>
          <p:cNvPr id="3" name="Content Placeholder 2"/>
          <p:cNvSpPr>
            <a:spLocks noGrp="1"/>
          </p:cNvSpPr>
          <p:nvPr>
            <p:ph idx="1"/>
          </p:nvPr>
        </p:nvSpPr>
        <p:spPr>
          <a:xfrm>
            <a:off x="4572000" y="1196752"/>
            <a:ext cx="4464496" cy="5661248"/>
          </a:xfrm>
        </p:spPr>
        <p:txBody>
          <a:bodyPr/>
          <a:lstStyle/>
          <a:p>
            <a:pPr marL="0" marR="254000" indent="0" algn="r" rtl="1">
              <a:lnSpc>
                <a:spcPct val="120000"/>
              </a:lnSpc>
              <a:spcBef>
                <a:spcPts val="600"/>
              </a:spcBef>
              <a:spcAft>
                <a:spcPts val="0"/>
              </a:spcAft>
              <a:buNone/>
            </a:pPr>
            <a:r>
              <a:rPr lang="ar-IQ" sz="2800" b="1" dirty="0" smtClean="0">
                <a:effectLst/>
                <a:latin typeface="Calibri"/>
                <a:ea typeface="Calibri"/>
                <a:cs typeface="Simplified Arabic"/>
              </a:rPr>
              <a:t>3. اجزاء الفم اللاعق </a:t>
            </a:r>
            <a:r>
              <a:rPr lang="en-US" sz="2800" b="1" dirty="0" smtClean="0">
                <a:effectLst/>
                <a:latin typeface="Simplified Arabic"/>
                <a:ea typeface="Calibri"/>
                <a:cs typeface="Arial"/>
              </a:rPr>
              <a:t>Lapping type </a:t>
            </a:r>
            <a:endParaRPr lang="en-US" sz="2000" dirty="0" smtClean="0">
              <a:effectLst/>
              <a:latin typeface="Calibri"/>
              <a:ea typeface="Calibri"/>
              <a:cs typeface="Arial"/>
            </a:endParaRPr>
          </a:p>
          <a:p>
            <a:pPr marL="284797" marR="254000" indent="0" algn="just" rtl="1">
              <a:lnSpc>
                <a:spcPct val="120000"/>
              </a:lnSpc>
              <a:spcBef>
                <a:spcPts val="600"/>
              </a:spcBef>
              <a:spcAft>
                <a:spcPts val="0"/>
              </a:spcAft>
              <a:buNone/>
            </a:pPr>
            <a:r>
              <a:rPr lang="ar-IQ" sz="2400" dirty="0" smtClean="0">
                <a:effectLst/>
                <a:latin typeface="Calibri"/>
                <a:ea typeface="Calibri"/>
                <a:cs typeface="Simplified Arabic"/>
              </a:rPr>
              <a:t>يوجد هذا النوع في الذبابة المنزلية التي تتغذى على السوائل المكشوفة مثل عصير الفاكهة ورحيق الازهار او التي تتغذى على السكر بعد اذابته باللعاب . تنعدم الفكوك في هذا النوع من اجزاء الفم وتكون اجزاء الفم بشكل خرطوم طويل  اما الشفتان ففيهما عدد من التراكيب الانبوبية تساعد على امتصاص السوائل وتمريرها الى القناة الغذائية .</a:t>
            </a:r>
            <a:endParaRPr lang="en-US" sz="1800" dirty="0" smtClean="0">
              <a:effectLst/>
              <a:latin typeface="Calibri"/>
              <a:ea typeface="Calibri"/>
              <a:cs typeface="Arial"/>
            </a:endParaRPr>
          </a:p>
          <a:p>
            <a:pPr marL="109537" indent="0" algn="r" rtl="1">
              <a:buNone/>
            </a:pPr>
            <a:endParaRPr lang="ar-IQ" sz="2800" b="1" dirty="0"/>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40768"/>
            <a:ext cx="4338902" cy="551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6727369"/>
      </p:ext>
    </p:extLst>
  </p:cSld>
  <p:clrMapOvr>
    <a:masterClrMapping/>
  </p:clrMapOvr>
  <p:transition spd="slow">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143000"/>
          </a:xfrm>
        </p:spPr>
        <p:txBody>
          <a:bodyPr/>
          <a:lstStyle/>
          <a:p>
            <a:pPr algn="ctr" rtl="1"/>
            <a:r>
              <a:rPr lang="ar-IQ" dirty="0" smtClean="0">
                <a:solidFill>
                  <a:schemeClr val="tx1"/>
                </a:solidFill>
                <a:effectLst/>
              </a:rPr>
              <a:t>أنواع اجزاء الفم </a:t>
            </a:r>
            <a:endParaRPr lang="ar-IQ" dirty="0">
              <a:solidFill>
                <a:schemeClr val="tx1"/>
              </a:solidFill>
              <a:effectLst/>
            </a:endParaRPr>
          </a:p>
        </p:txBody>
      </p:sp>
      <p:sp>
        <p:nvSpPr>
          <p:cNvPr id="3" name="Content Placeholder 2"/>
          <p:cNvSpPr>
            <a:spLocks noGrp="1"/>
          </p:cNvSpPr>
          <p:nvPr>
            <p:ph idx="1"/>
          </p:nvPr>
        </p:nvSpPr>
        <p:spPr>
          <a:xfrm>
            <a:off x="4283968" y="1196752"/>
            <a:ext cx="4752528" cy="5661248"/>
          </a:xfrm>
        </p:spPr>
        <p:txBody>
          <a:bodyPr/>
          <a:lstStyle/>
          <a:p>
            <a:pPr marL="284797" marR="254000" indent="0" algn="r" rtl="1">
              <a:lnSpc>
                <a:spcPct val="120000"/>
              </a:lnSpc>
              <a:spcBef>
                <a:spcPts val="600"/>
              </a:spcBef>
              <a:spcAft>
                <a:spcPts val="0"/>
              </a:spcAft>
              <a:buNone/>
            </a:pPr>
            <a:r>
              <a:rPr lang="ar-IQ" sz="2400" b="1" dirty="0" smtClean="0">
                <a:effectLst/>
                <a:latin typeface="Calibri"/>
                <a:ea typeface="Calibri"/>
                <a:cs typeface="Simplified Arabic"/>
              </a:rPr>
              <a:t>4. اجزاء الفم القارض اللاعق </a:t>
            </a:r>
            <a:r>
              <a:rPr lang="en-US" sz="2400" b="1" dirty="0" smtClean="0">
                <a:effectLst/>
                <a:latin typeface="Simplified Arabic"/>
                <a:ea typeface="Calibri"/>
                <a:cs typeface="Arial"/>
              </a:rPr>
              <a:t>Chewing – Lapping type </a:t>
            </a:r>
            <a:endParaRPr lang="en-US" sz="1800" dirty="0" smtClean="0">
              <a:effectLst/>
              <a:latin typeface="Calibri"/>
              <a:ea typeface="Calibri"/>
              <a:cs typeface="Arial"/>
            </a:endParaRPr>
          </a:p>
          <a:p>
            <a:pPr marL="284797" marR="254000" indent="0" algn="just" rtl="1">
              <a:lnSpc>
                <a:spcPct val="120000"/>
              </a:lnSpc>
              <a:spcBef>
                <a:spcPts val="600"/>
              </a:spcBef>
              <a:spcAft>
                <a:spcPts val="0"/>
              </a:spcAft>
              <a:buNone/>
            </a:pPr>
            <a:endParaRPr lang="ar-IQ" sz="2000" dirty="0" smtClean="0">
              <a:effectLst/>
              <a:latin typeface="Calibri"/>
              <a:ea typeface="Calibri"/>
              <a:cs typeface="Simplified Arabic"/>
            </a:endParaRPr>
          </a:p>
          <a:p>
            <a:pPr marL="284797" marR="254000" indent="0" algn="just" rtl="1">
              <a:lnSpc>
                <a:spcPct val="120000"/>
              </a:lnSpc>
              <a:spcBef>
                <a:spcPts val="600"/>
              </a:spcBef>
              <a:spcAft>
                <a:spcPts val="0"/>
              </a:spcAft>
              <a:buNone/>
            </a:pPr>
            <a:r>
              <a:rPr lang="ar-IQ" sz="2000" dirty="0" smtClean="0">
                <a:effectLst/>
                <a:latin typeface="Calibri"/>
                <a:ea typeface="Calibri"/>
                <a:cs typeface="Simplified Arabic"/>
              </a:rPr>
              <a:t>يوجد هذا النوع من اجزاء الفم في شغالات نحل العسل وهي تجمع بين صفات الفم القارض في بعض اجزائها وهي الشفة العليا والفكان العلويان ، ولكن الفكوك هنا خالية من التسنن وتستعمل لمسك الفريسة او لعجن الشمع لبناء الخلية (خلية النحل) بالاضافة لاجزاء الفم اللاعق ، تستطيع شغالة نحل العسل ان تعجن الشمع بواسطة الاجزاء القارضة وان تلعق رحيق الازهار بواسطة الاجزاء الاخرى .</a:t>
            </a:r>
            <a:endParaRPr lang="en-US" sz="1600" dirty="0" smtClean="0">
              <a:effectLst/>
              <a:latin typeface="Calibri"/>
              <a:ea typeface="Calibri"/>
              <a:cs typeface="Arial"/>
            </a:endParaRPr>
          </a:p>
          <a:p>
            <a:pPr marL="109537" indent="0" algn="r" rtl="1">
              <a:buNone/>
            </a:pPr>
            <a:endParaRPr lang="ar-IQ" sz="2800" b="1" dirty="0"/>
          </a:p>
        </p:txBody>
      </p:sp>
      <p:sp>
        <p:nvSpPr>
          <p:cNvPr id="4" name="AutoShape 2" descr="http://www.independencescience.com/taevis/GIFs/entomology/entomology_heads/20092_small.gif"/>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368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268761"/>
            <a:ext cx="4104456" cy="561662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8845538"/>
      </p:ext>
    </p:extLst>
  </p:cSld>
  <p:clrMapOvr>
    <a:masterClrMapping/>
  </p:clrMapOvr>
  <p:transition spd="slow">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8640"/>
            <a:ext cx="8229600" cy="1143000"/>
          </a:xfrm>
        </p:spPr>
        <p:txBody>
          <a:bodyPr/>
          <a:lstStyle/>
          <a:p>
            <a:pPr algn="ctr" rtl="1"/>
            <a:r>
              <a:rPr lang="ar-IQ" dirty="0" smtClean="0">
                <a:solidFill>
                  <a:schemeClr val="tx1"/>
                </a:solidFill>
                <a:effectLst/>
              </a:rPr>
              <a:t>أنواع اجزاء الفم </a:t>
            </a:r>
            <a:endParaRPr lang="ar-IQ" dirty="0">
              <a:solidFill>
                <a:schemeClr val="tx1"/>
              </a:solidFill>
              <a:effectLst/>
            </a:endParaRPr>
          </a:p>
        </p:txBody>
      </p:sp>
      <p:sp>
        <p:nvSpPr>
          <p:cNvPr id="3" name="Content Placeholder 2"/>
          <p:cNvSpPr>
            <a:spLocks noGrp="1"/>
          </p:cNvSpPr>
          <p:nvPr>
            <p:ph idx="1"/>
          </p:nvPr>
        </p:nvSpPr>
        <p:spPr>
          <a:xfrm>
            <a:off x="4572000" y="1196752"/>
            <a:ext cx="4464496" cy="5661248"/>
          </a:xfrm>
        </p:spPr>
        <p:txBody>
          <a:bodyPr/>
          <a:lstStyle/>
          <a:p>
            <a:pPr marL="109537" indent="0" algn="r" rtl="1">
              <a:buNone/>
            </a:pPr>
            <a:r>
              <a:rPr lang="ar-IQ" sz="2800" b="1" dirty="0"/>
              <a:t>5. اجزاء الفم الماص </a:t>
            </a:r>
            <a:r>
              <a:rPr lang="en-US" sz="2800" b="1" dirty="0"/>
              <a:t>Sucking type </a:t>
            </a:r>
            <a:endParaRPr lang="en-US" sz="2800" dirty="0"/>
          </a:p>
          <a:p>
            <a:pPr marL="109537" indent="0" algn="just" rtl="1">
              <a:buNone/>
            </a:pPr>
            <a:r>
              <a:rPr lang="ar-IQ" sz="2800" dirty="0"/>
              <a:t>يوجد هذا النوع في الفراشات والعث في الطور البالغ والتي تتغذى غالبا على رحيق الازهار ويتكون الجزء الرئيسي من خرطوم ملتو مثل نابض الساعة ، وعند التغذية تبسط الحشرة خرطومها وتمده الى قاع الازهار حيث يوجد الرحيق وتغمس طرف الخرطوم ثم تسحب الرحيق بفعل عضلات البلعوم الى القناة الهضمية ، اما بقية اجزاء الفم فقد انعدمت تقريبا </a:t>
            </a:r>
            <a:endParaRPr lang="en-US" sz="2800" dirty="0"/>
          </a:p>
          <a:p>
            <a:pPr marL="109537" indent="0" algn="r" rtl="1">
              <a:buNone/>
            </a:pPr>
            <a:endParaRPr lang="ar-IQ" sz="2800" b="1" dirty="0"/>
          </a:p>
        </p:txBody>
      </p:sp>
      <p:pic>
        <p:nvPicPr>
          <p:cNvPr id="3584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9" y="1412776"/>
            <a:ext cx="4397505" cy="544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8845538"/>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Users\ali\Desktop\cuticle.gif"/>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bwMode="auto">
          <a:xfrm>
            <a:off x="395536" y="1772816"/>
            <a:ext cx="4533900" cy="3657600"/>
          </a:xfrm>
          <a:prstGeom prst="rect">
            <a:avLst/>
          </a:prstGeom>
          <a:noFill/>
          <a:ln w="19050"/>
        </p:spPr>
      </p:pic>
      <p:sp>
        <p:nvSpPr>
          <p:cNvPr id="2" name="عنوان 1"/>
          <p:cNvSpPr>
            <a:spLocks noGrp="1"/>
          </p:cNvSpPr>
          <p:nvPr>
            <p:ph type="title"/>
          </p:nvPr>
        </p:nvSpPr>
        <p:spPr/>
        <p:txBody>
          <a:bodyPr>
            <a:normAutofit/>
          </a:bodyPr>
          <a:lstStyle/>
          <a:p>
            <a:pPr algn="ctr" rtl="1"/>
            <a:r>
              <a:rPr lang="ar-IQ" dirty="0">
                <a:solidFill>
                  <a:schemeClr val="tx1"/>
                </a:solidFill>
                <a:effectLst/>
              </a:rPr>
              <a:t>جدار الجسم </a:t>
            </a:r>
            <a:r>
              <a:rPr lang="en-US" dirty="0">
                <a:solidFill>
                  <a:schemeClr val="tx1"/>
                </a:solidFill>
                <a:effectLst/>
              </a:rPr>
              <a:t>The body wall  </a:t>
            </a:r>
            <a:endParaRPr lang="ar-IQ" dirty="0">
              <a:solidFill>
                <a:schemeClr val="tx1"/>
              </a:solidFill>
            </a:endParaRPr>
          </a:p>
        </p:txBody>
      </p:sp>
      <p:sp>
        <p:nvSpPr>
          <p:cNvPr id="3" name="TextBox 2"/>
          <p:cNvSpPr txBox="1"/>
          <p:nvPr/>
        </p:nvSpPr>
        <p:spPr>
          <a:xfrm>
            <a:off x="5076056" y="2060848"/>
            <a:ext cx="3816424" cy="3596369"/>
          </a:xfrm>
          <a:prstGeom prst="rect">
            <a:avLst/>
          </a:prstGeom>
          <a:noFill/>
        </p:spPr>
        <p:txBody>
          <a:bodyPr wrap="square" rtlCol="1">
            <a:spAutoFit/>
          </a:bodyPr>
          <a:lstStyle/>
          <a:p>
            <a:pPr marL="92075" marR="254000" algn="just">
              <a:lnSpc>
                <a:spcPct val="115000"/>
              </a:lnSpc>
            </a:pPr>
            <a:r>
              <a:rPr lang="ar-IQ" b="1" dirty="0">
                <a:latin typeface="Calibri"/>
                <a:ea typeface="Calibri"/>
                <a:cs typeface="Simplified Arabic"/>
              </a:rPr>
              <a:t>يتميز الهيكل المكون لجدار الجسم في الحشرات بكونه صلبا او مكونا من طبقة صلبة واقية من الخارج تتصل بها العضلات من الداخل وان وجود هذا الهيكل الصلب يحدد من حركة الحشرة ونموها لذلك نلاحظ حصول حالة الانسلاخ في الحشرات والتي يجدد جدار الجسم بموجبها دوريا تبعا لنمو الحشرة المستمر حتى مرحلة البلوغ </a:t>
            </a:r>
            <a:r>
              <a:rPr lang="ar-IQ" b="1" dirty="0" smtClean="0">
                <a:latin typeface="Calibri"/>
                <a:ea typeface="Calibri"/>
                <a:cs typeface="Simplified Arabic"/>
              </a:rPr>
              <a:t>يتركب </a:t>
            </a:r>
            <a:r>
              <a:rPr lang="ar-IQ" b="1" dirty="0">
                <a:latin typeface="Calibri"/>
                <a:ea typeface="Calibri"/>
                <a:cs typeface="Simplified Arabic"/>
              </a:rPr>
              <a:t>جدار الجسم في الحشرات من ثلاث طبقات رئيسة هي الكيوتكل وخلايا البشرة الداخلية والغشاء القاعدي.</a:t>
            </a:r>
            <a:endParaRPr lang="en-US" sz="1400" b="1" dirty="0">
              <a:effectLst/>
              <a:latin typeface="Calibri"/>
              <a:ea typeface="Calibri"/>
              <a:cs typeface="Arial"/>
            </a:endParaRPr>
          </a:p>
        </p:txBody>
      </p:sp>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0648"/>
            <a:ext cx="7772400" cy="1161474"/>
          </a:xfrm>
        </p:spPr>
        <p:txBody>
          <a:bodyPr/>
          <a:lstStyle/>
          <a:p>
            <a:pPr algn="ctr"/>
            <a:r>
              <a:rPr lang="ar-IQ" dirty="0" smtClean="0">
                <a:solidFill>
                  <a:schemeClr val="tx1"/>
                </a:solidFill>
                <a:effectLst/>
              </a:rPr>
              <a:t>فوائد جدار الجسم </a:t>
            </a:r>
            <a:endParaRPr lang="ar-IQ" dirty="0">
              <a:solidFill>
                <a:schemeClr val="tx1"/>
              </a:solidFill>
              <a:effectLst/>
            </a:endParaRPr>
          </a:p>
        </p:txBody>
      </p:sp>
      <p:sp>
        <p:nvSpPr>
          <p:cNvPr id="3" name="Subtitle 2"/>
          <p:cNvSpPr>
            <a:spLocks noGrp="1"/>
          </p:cNvSpPr>
          <p:nvPr>
            <p:ph type="subTitle" idx="1"/>
          </p:nvPr>
        </p:nvSpPr>
        <p:spPr>
          <a:xfrm>
            <a:off x="251520" y="1700808"/>
            <a:ext cx="8640960" cy="3456384"/>
          </a:xfrm>
        </p:spPr>
        <p:txBody>
          <a:bodyPr/>
          <a:lstStyle/>
          <a:p>
            <a:pPr marL="514350" marR="254000" lvl="0" indent="-514350" algn="just" rtl="1">
              <a:lnSpc>
                <a:spcPct val="115000"/>
              </a:lnSpc>
              <a:spcAft>
                <a:spcPts val="0"/>
              </a:spcAft>
              <a:buClrTx/>
              <a:buFont typeface="+mj-lt"/>
              <a:buAutoNum type="arabicPeriod"/>
            </a:pPr>
            <a:r>
              <a:rPr lang="ar-IQ" sz="2800" dirty="0">
                <a:solidFill>
                  <a:schemeClr val="tx1"/>
                </a:solidFill>
                <a:latin typeface="Calibri"/>
                <a:ea typeface="Calibri"/>
                <a:cs typeface="Simplified Arabic"/>
              </a:rPr>
              <a:t>الوقاية من العوامل الخارجية والمحافظة على الاعضاء الداخلية الرخوة من المؤثرات الخارجية .</a:t>
            </a:r>
            <a:endParaRPr lang="en-US" sz="2000" dirty="0">
              <a:solidFill>
                <a:schemeClr val="tx1"/>
              </a:solidFill>
              <a:latin typeface="Calibri"/>
              <a:ea typeface="Calibri"/>
              <a:cs typeface="Arial"/>
            </a:endParaRPr>
          </a:p>
          <a:p>
            <a:pPr marL="514350" marR="254000" lvl="0" indent="-514350" algn="just" rtl="1">
              <a:lnSpc>
                <a:spcPct val="115000"/>
              </a:lnSpc>
              <a:spcAft>
                <a:spcPts val="0"/>
              </a:spcAft>
              <a:buClrTx/>
              <a:buFont typeface="+mj-lt"/>
              <a:buAutoNum type="arabicPeriod"/>
            </a:pPr>
            <a:r>
              <a:rPr lang="ar-IQ" sz="2800" dirty="0">
                <a:solidFill>
                  <a:schemeClr val="tx1"/>
                </a:solidFill>
                <a:latin typeface="Calibri"/>
                <a:ea typeface="Calibri"/>
                <a:cs typeface="Simplified Arabic"/>
              </a:rPr>
              <a:t>يمنع التبخر الزائد لماء الجسم .</a:t>
            </a:r>
            <a:endParaRPr lang="en-US" sz="2000" dirty="0">
              <a:solidFill>
                <a:schemeClr val="tx1"/>
              </a:solidFill>
              <a:latin typeface="Calibri"/>
              <a:ea typeface="Calibri"/>
              <a:cs typeface="Arial"/>
            </a:endParaRPr>
          </a:p>
          <a:p>
            <a:pPr marL="514350" marR="254000" lvl="0" indent="-514350" algn="just" rtl="1">
              <a:lnSpc>
                <a:spcPct val="115000"/>
              </a:lnSpc>
              <a:spcAft>
                <a:spcPts val="0"/>
              </a:spcAft>
              <a:buClrTx/>
              <a:buFont typeface="+mj-lt"/>
              <a:buAutoNum type="arabicPeriod"/>
            </a:pPr>
            <a:r>
              <a:rPr lang="ar-IQ" sz="2800" dirty="0">
                <a:solidFill>
                  <a:schemeClr val="tx1"/>
                </a:solidFill>
                <a:latin typeface="Calibri"/>
                <a:ea typeface="Calibri"/>
                <a:cs typeface="Simplified Arabic"/>
              </a:rPr>
              <a:t>استلام المؤشرات الخارجية عن طريق اعضاء الحس المختلفة التي ترتبط بجدار الجسم كالعيون وغيرها .</a:t>
            </a:r>
            <a:endParaRPr lang="en-US" sz="2000" dirty="0">
              <a:solidFill>
                <a:schemeClr val="tx1"/>
              </a:solidFill>
              <a:latin typeface="Calibri"/>
              <a:ea typeface="Calibri"/>
              <a:cs typeface="Arial"/>
            </a:endParaRPr>
          </a:p>
          <a:p>
            <a:pPr marL="514350" marR="254000" lvl="0" indent="-514350" algn="just" rtl="1">
              <a:lnSpc>
                <a:spcPct val="115000"/>
              </a:lnSpc>
              <a:spcAft>
                <a:spcPts val="0"/>
              </a:spcAft>
              <a:buClrTx/>
              <a:buFont typeface="+mj-lt"/>
              <a:buAutoNum type="arabicPeriod"/>
            </a:pPr>
            <a:r>
              <a:rPr lang="ar-IQ" sz="2800" dirty="0">
                <a:solidFill>
                  <a:schemeClr val="tx1"/>
                </a:solidFill>
                <a:latin typeface="Calibri"/>
                <a:ea typeface="Calibri"/>
                <a:cs typeface="Simplified Arabic"/>
              </a:rPr>
              <a:t>يعمل كواسطة في حركة الحشرة .</a:t>
            </a:r>
            <a:endParaRPr lang="en-US" sz="2000" dirty="0">
              <a:solidFill>
                <a:schemeClr val="tx1"/>
              </a:solidFill>
              <a:latin typeface="Calibri"/>
              <a:ea typeface="Calibri"/>
              <a:cs typeface="Arial"/>
            </a:endParaRPr>
          </a:p>
          <a:p>
            <a:pPr marL="514350" indent="-514350" algn="just">
              <a:buClrTx/>
              <a:buFont typeface="+mj-lt"/>
              <a:buAutoNum type="arabicPeriod"/>
            </a:pPr>
            <a:endParaRPr lang="ar-IQ" dirty="0">
              <a:solidFill>
                <a:schemeClr val="tx1"/>
              </a:solidFill>
            </a:endParaRPr>
          </a:p>
        </p:txBody>
      </p:sp>
    </p:spTree>
    <p:extLst>
      <p:ext uri="{BB962C8B-B14F-4D97-AF65-F5344CB8AC3E}">
        <p14:creationId xmlns:p14="http://schemas.microsoft.com/office/powerpoint/2010/main" val="164728513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484784"/>
            <a:ext cx="8784976" cy="1656184"/>
          </a:xfrm>
        </p:spPr>
        <p:txBody>
          <a:bodyPr/>
          <a:lstStyle/>
          <a:p>
            <a:pPr marL="284797" marR="254000" indent="0" algn="just" rtl="1">
              <a:lnSpc>
                <a:spcPct val="115000"/>
              </a:lnSpc>
              <a:spcAft>
                <a:spcPts val="0"/>
              </a:spcAft>
              <a:buNone/>
            </a:pPr>
            <a:r>
              <a:rPr lang="ar-IQ" sz="2800" dirty="0" smtClean="0">
                <a:effectLst/>
                <a:latin typeface="Calibri"/>
                <a:ea typeface="Calibri"/>
                <a:cs typeface="Simplified Arabic"/>
              </a:rPr>
              <a:t>يقسم </a:t>
            </a:r>
            <a:r>
              <a:rPr lang="ar-IQ" sz="3200" dirty="0" smtClean="0">
                <a:effectLst/>
                <a:latin typeface="Calibri"/>
                <a:ea typeface="Calibri"/>
                <a:cs typeface="Simplified Arabic"/>
              </a:rPr>
              <a:t>الجسم</a:t>
            </a:r>
            <a:r>
              <a:rPr lang="ar-IQ" sz="2800" dirty="0" smtClean="0">
                <a:effectLst/>
                <a:latin typeface="Calibri"/>
                <a:ea typeface="Calibri"/>
                <a:cs typeface="Simplified Arabic"/>
              </a:rPr>
              <a:t> في الحشرات الى ثلاث مناطق رئيسية هي الراس والصدر والبطن وسوف يتم شرح كل منطقة بشئ من التفصيل وكما يلي </a:t>
            </a:r>
            <a:endParaRPr lang="en-US" sz="2000" dirty="0" smtClean="0">
              <a:effectLst/>
              <a:latin typeface="Calibri"/>
              <a:ea typeface="Calibri"/>
              <a:cs typeface="Arial"/>
            </a:endParaRPr>
          </a:p>
          <a:p>
            <a:pPr marL="109537" indent="0" algn="r" rtl="1">
              <a:buNone/>
            </a:pPr>
            <a:endParaRPr lang="ar-IQ" sz="2400" dirty="0"/>
          </a:p>
        </p:txBody>
      </p:sp>
      <p:sp>
        <p:nvSpPr>
          <p:cNvPr id="2" name="عنوان 1"/>
          <p:cNvSpPr>
            <a:spLocks noGrp="1"/>
          </p:cNvSpPr>
          <p:nvPr>
            <p:ph type="title"/>
          </p:nvPr>
        </p:nvSpPr>
        <p:spPr/>
        <p:txBody>
          <a:bodyPr/>
          <a:lstStyle/>
          <a:p>
            <a:pPr algn="ctr" rtl="1"/>
            <a:r>
              <a:rPr lang="ar-IQ" dirty="0" smtClean="0">
                <a:solidFill>
                  <a:schemeClr val="tx1"/>
                </a:solidFill>
              </a:rPr>
              <a:t>مناطق الجسم في الحشرة </a:t>
            </a:r>
            <a:endParaRPr lang="ar-IQ" dirty="0">
              <a:solidFill>
                <a:schemeClr val="tx1"/>
              </a:solidFill>
            </a:endParaRPr>
          </a:p>
        </p:txBody>
      </p:sp>
      <p:pic>
        <p:nvPicPr>
          <p:cNvPr id="14338" name="Picture 2" descr="http://extension.missouri.edu/explore/images/mg0012art01.jp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81332" y="2891341"/>
            <a:ext cx="7263076" cy="2985931"/>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620688"/>
            <a:ext cx="7772400" cy="873442"/>
          </a:xfrm>
        </p:spPr>
        <p:txBody>
          <a:bodyPr/>
          <a:lstStyle/>
          <a:p>
            <a:pPr algn="ctr" rtl="1"/>
            <a:r>
              <a:rPr lang="ar-IQ" dirty="0" smtClean="0">
                <a:solidFill>
                  <a:schemeClr val="tx1"/>
                </a:solidFill>
              </a:rPr>
              <a:t>الراس </a:t>
            </a:r>
            <a:r>
              <a:rPr lang="en-US" dirty="0" smtClean="0">
                <a:solidFill>
                  <a:schemeClr val="tx1"/>
                </a:solidFill>
              </a:rPr>
              <a:t>Head</a:t>
            </a:r>
            <a:endParaRPr lang="ar-IQ" dirty="0">
              <a:solidFill>
                <a:schemeClr val="tx1"/>
              </a:solidFill>
            </a:endParaRPr>
          </a:p>
        </p:txBody>
      </p:sp>
      <p:sp>
        <p:nvSpPr>
          <p:cNvPr id="3" name="Subtitle 2"/>
          <p:cNvSpPr>
            <a:spLocks noGrp="1"/>
          </p:cNvSpPr>
          <p:nvPr>
            <p:ph type="subTitle" idx="1"/>
          </p:nvPr>
        </p:nvSpPr>
        <p:spPr>
          <a:xfrm>
            <a:off x="4788024" y="1988840"/>
            <a:ext cx="4248472" cy="3528392"/>
          </a:xfrm>
        </p:spPr>
        <p:txBody>
          <a:bodyPr/>
          <a:lstStyle/>
          <a:p>
            <a:pPr algn="just" rtl="1"/>
            <a:r>
              <a:rPr lang="ar-IQ" sz="2800" dirty="0" smtClean="0">
                <a:solidFill>
                  <a:schemeClr val="tx1"/>
                </a:solidFill>
                <a:ea typeface="Calibri"/>
                <a:cs typeface="Simplified Arabic"/>
              </a:rPr>
              <a:t>رأس </a:t>
            </a:r>
            <a:r>
              <a:rPr lang="ar-IQ" sz="2800" dirty="0">
                <a:solidFill>
                  <a:schemeClr val="tx1"/>
                </a:solidFill>
                <a:ea typeface="Calibri"/>
                <a:cs typeface="Simplified Arabic"/>
              </a:rPr>
              <a:t>الحشرة عبارة عن علبة صلبة من عدد من القطع مندمجة مع بعضها ويحمل الراس الفم والعيون وقرون الاستشعار ، يتالف راس الحشرة من عدد من الصفائح تظهر بوضوح عند دراسة المنظر الامامي لراس الجرادة </a:t>
            </a:r>
            <a:endParaRPr lang="ar-IQ" dirty="0">
              <a:solidFill>
                <a:schemeClr val="tx1"/>
              </a:solidFill>
            </a:endParaRPr>
          </a:p>
        </p:txBody>
      </p:sp>
      <p:pic>
        <p:nvPicPr>
          <p:cNvPr id="15362" name="Picture 2" descr="https://lh3.googleusercontent.com/CLmXd51tyLK31ERmMFe74oQT6CdXV-LXPpm0AzNFNkWrOjKPYkXMgEaNFra45JTxa6p_hx0xYC6VnIDnWC0UN1Q_DOciAoJ7YDpuI02mFycQwo0BLLTf4cLq9FM_WbvDDQBuCe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39" y="1916832"/>
            <a:ext cx="4698277"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022607"/>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6808"/>
            <a:ext cx="8229600" cy="1143000"/>
          </a:xfrm>
        </p:spPr>
        <p:txBody>
          <a:bodyPr/>
          <a:lstStyle/>
          <a:p>
            <a:pPr algn="ctr" rtl="1"/>
            <a:r>
              <a:rPr lang="ar-IQ" dirty="0" smtClean="0">
                <a:solidFill>
                  <a:schemeClr val="tx1"/>
                </a:solidFill>
                <a:effectLst/>
              </a:rPr>
              <a:t>ملحقات الرأس </a:t>
            </a:r>
            <a:endParaRPr lang="ar-IQ" dirty="0">
              <a:solidFill>
                <a:schemeClr val="tx1"/>
              </a:solidFill>
              <a:effectLst/>
            </a:endParaRPr>
          </a:p>
        </p:txBody>
      </p:sp>
      <p:sp>
        <p:nvSpPr>
          <p:cNvPr id="3" name="Content Placeholder 2"/>
          <p:cNvSpPr>
            <a:spLocks noGrp="1"/>
          </p:cNvSpPr>
          <p:nvPr>
            <p:ph idx="1"/>
          </p:nvPr>
        </p:nvSpPr>
        <p:spPr>
          <a:xfrm>
            <a:off x="179512" y="1052736"/>
            <a:ext cx="8784976" cy="3027982"/>
          </a:xfrm>
        </p:spPr>
        <p:txBody>
          <a:bodyPr/>
          <a:lstStyle/>
          <a:p>
            <a:pPr marR="254000" indent="0" algn="r" rtl="1">
              <a:lnSpc>
                <a:spcPct val="115000"/>
              </a:lnSpc>
              <a:spcAft>
                <a:spcPts val="1000"/>
              </a:spcAft>
              <a:buNone/>
            </a:pPr>
            <a:r>
              <a:rPr lang="ar-IQ" sz="2800" b="1" dirty="0" smtClean="0">
                <a:effectLst/>
                <a:latin typeface="Calibri"/>
                <a:ea typeface="Calibri"/>
                <a:cs typeface="Simplified Arabic"/>
              </a:rPr>
              <a:t>1.قرون الاستشعار </a:t>
            </a:r>
            <a:r>
              <a:rPr lang="en-US" sz="2800" b="1" dirty="0" smtClean="0">
                <a:effectLst/>
                <a:latin typeface="Simplified Arabic"/>
                <a:ea typeface="Calibri"/>
                <a:cs typeface="Arial"/>
              </a:rPr>
              <a:t>Antenna</a:t>
            </a:r>
            <a:endParaRPr lang="en-US" sz="2000" dirty="0" smtClean="0">
              <a:effectLst/>
              <a:latin typeface="Calibri"/>
              <a:ea typeface="Calibri"/>
              <a:cs typeface="Arial"/>
            </a:endParaRPr>
          </a:p>
          <a:p>
            <a:pPr marL="0" marR="254000" indent="0" algn="just" rtl="1">
              <a:lnSpc>
                <a:spcPct val="115000"/>
              </a:lnSpc>
              <a:spcAft>
                <a:spcPts val="1000"/>
              </a:spcAft>
              <a:buNone/>
            </a:pPr>
            <a:r>
              <a:rPr lang="ar-IQ" sz="2800" dirty="0" smtClean="0">
                <a:effectLst/>
                <a:latin typeface="Calibri"/>
                <a:ea typeface="Calibri"/>
                <a:cs typeface="Simplified Arabic"/>
              </a:rPr>
              <a:t>تمتلك الحشرات زوجا واحدا من اللوامس تقع بين العيون المركبة وامامها وتحمل اعضاء حس اللمس والشم والسمع ، ويتألف قرن الاستشعار من ثلاث اجزاء رئيسية اولها الاصل</a:t>
            </a:r>
            <a:r>
              <a:rPr lang="en-US" sz="2800" dirty="0" smtClean="0">
                <a:effectLst/>
                <a:latin typeface="Simplified Arabic"/>
                <a:ea typeface="Calibri"/>
                <a:cs typeface="Arial"/>
              </a:rPr>
              <a:t>Scape </a:t>
            </a:r>
            <a:r>
              <a:rPr lang="ar-IQ" sz="2800" dirty="0" smtClean="0">
                <a:effectLst/>
                <a:latin typeface="Calibri"/>
                <a:ea typeface="Calibri"/>
                <a:cs typeface="Simplified Arabic"/>
              </a:rPr>
              <a:t> والجزء الثاني الحامل اوالعنق </a:t>
            </a:r>
            <a:r>
              <a:rPr lang="en-US" sz="2800" dirty="0" smtClean="0">
                <a:effectLst/>
                <a:latin typeface="Simplified Arabic"/>
                <a:ea typeface="Calibri"/>
                <a:cs typeface="Arial"/>
              </a:rPr>
              <a:t>pedicel</a:t>
            </a:r>
            <a:r>
              <a:rPr lang="ar-IQ" sz="2800" dirty="0" smtClean="0">
                <a:effectLst/>
                <a:latin typeface="Calibri"/>
                <a:ea typeface="Calibri"/>
                <a:cs typeface="Simplified Arabic"/>
              </a:rPr>
              <a:t> والثالث السوط او الشمروخ </a:t>
            </a:r>
            <a:r>
              <a:rPr lang="en-US" sz="2800" dirty="0" smtClean="0">
                <a:effectLst/>
                <a:latin typeface="Simplified Arabic"/>
                <a:ea typeface="Calibri"/>
                <a:cs typeface="Arial"/>
              </a:rPr>
              <a:t>flagellum</a:t>
            </a:r>
            <a:endParaRPr lang="en-US" sz="2000" dirty="0" smtClean="0">
              <a:effectLst/>
              <a:latin typeface="Calibri"/>
              <a:ea typeface="Calibri"/>
              <a:cs typeface="Arial"/>
            </a:endParaRPr>
          </a:p>
          <a:p>
            <a:pPr marL="109537" indent="0" algn="r" rtl="1">
              <a:buNone/>
            </a:pPr>
            <a:endParaRPr lang="ar-IQ" dirty="0"/>
          </a:p>
        </p:txBody>
      </p:sp>
      <p:pic>
        <p:nvPicPr>
          <p:cNvPr id="1638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79512" y="3861048"/>
            <a:ext cx="8784976" cy="299695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572000" y="2849290"/>
            <a:ext cx="4392488" cy="2667942"/>
          </a:xfrm>
        </p:spPr>
        <p:txBody>
          <a:bodyPr/>
          <a:lstStyle/>
          <a:p>
            <a:pPr marL="342900" marR="254000" lvl="0" indent="-342900" algn="just" rtl="1">
              <a:lnSpc>
                <a:spcPct val="120000"/>
              </a:lnSpc>
              <a:spcBef>
                <a:spcPts val="600"/>
              </a:spcBef>
              <a:spcAft>
                <a:spcPts val="0"/>
              </a:spcAft>
              <a:buClrTx/>
              <a:buSzPct val="73000"/>
              <a:buFont typeface="+mj-lt"/>
              <a:buAutoNum type="arabicPeriod"/>
            </a:pPr>
            <a:r>
              <a:rPr lang="ar-SA" sz="2800" dirty="0" smtClean="0">
                <a:effectLst/>
                <a:latin typeface="Calibri"/>
                <a:ea typeface="Calibri"/>
                <a:cs typeface="Simplified Arabic"/>
              </a:rPr>
              <a:t>النوع الخيطى </a:t>
            </a:r>
            <a:r>
              <a:rPr lang="en-US" sz="2800" dirty="0" err="1" smtClean="0">
                <a:effectLst/>
                <a:latin typeface="Simplified Arabic"/>
                <a:ea typeface="Calibri"/>
                <a:cs typeface="Arial"/>
              </a:rPr>
              <a:t>Filiform</a:t>
            </a:r>
            <a:r>
              <a:rPr lang="en-US" sz="2800" dirty="0" smtClean="0">
                <a:effectLst/>
                <a:latin typeface="Simplified Arabic"/>
                <a:ea typeface="Calibri"/>
                <a:cs typeface="Arial"/>
              </a:rPr>
              <a:t> </a:t>
            </a:r>
            <a:r>
              <a:rPr lang="ar-SA" sz="2800" dirty="0" smtClean="0">
                <a:effectLst/>
                <a:latin typeface="Calibri"/>
                <a:ea typeface="Calibri"/>
                <a:cs typeface="Simplified Arabic"/>
              </a:rPr>
              <a:t>: وفيه تكون عقل الشمروخ إسطوانية الشكل ومتجانسة فى الحجم فتظهر كالخيط كما في لوامس الجراد </a:t>
            </a:r>
            <a:endParaRPr lang="en-US" sz="2000" dirty="0" smtClean="0">
              <a:effectLst/>
              <a:latin typeface="Calibri"/>
              <a:ea typeface="Calibri"/>
              <a:cs typeface="Arial"/>
            </a:endParaRPr>
          </a:p>
          <a:p>
            <a:pPr marL="109537" indent="0" algn="r" rtl="1">
              <a:buNone/>
            </a:pPr>
            <a:endParaRPr lang="ar-IQ" dirty="0"/>
          </a:p>
        </p:txBody>
      </p:sp>
      <p:pic>
        <p:nvPicPr>
          <p:cNvPr id="17411"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6512" y="1556792"/>
            <a:ext cx="4680520" cy="530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just" rtl="1"/>
            <a:r>
              <a:rPr lang="ar-IQ" sz="2400" dirty="0">
                <a:solidFill>
                  <a:schemeClr val="tx1"/>
                </a:solidFill>
                <a:effectLst/>
              </a:rPr>
              <a:t>هناك اختلافات في اشكال وحجوم قرون الاستشعار وهذه الاختلافات يستفاد منها في تشخيص الحشرات وتصنيفها من الناحية العلمية واهم انواعها هي </a:t>
            </a:r>
            <a:endParaRPr lang="ar-IQ" sz="2400" dirty="0">
              <a:solidFill>
                <a:schemeClr val="tx1"/>
              </a:solidFill>
            </a:endParaRPr>
          </a:p>
        </p:txBody>
      </p:sp>
      <p:sp>
        <p:nvSpPr>
          <p:cNvPr id="3" name="Content Placeholder 2"/>
          <p:cNvSpPr>
            <a:spLocks noGrp="1"/>
          </p:cNvSpPr>
          <p:nvPr>
            <p:ph idx="1"/>
          </p:nvPr>
        </p:nvSpPr>
        <p:spPr>
          <a:xfrm>
            <a:off x="4644008" y="1700808"/>
            <a:ext cx="4392488" cy="2667942"/>
          </a:xfrm>
        </p:spPr>
        <p:txBody>
          <a:bodyPr/>
          <a:lstStyle/>
          <a:p>
            <a:pPr marL="0" marR="254000" lvl="0" indent="0" algn="just" rtl="1">
              <a:lnSpc>
                <a:spcPct val="120000"/>
              </a:lnSpc>
              <a:spcBef>
                <a:spcPts val="600"/>
              </a:spcBef>
              <a:spcAft>
                <a:spcPts val="0"/>
              </a:spcAft>
              <a:buNone/>
            </a:pPr>
            <a:r>
              <a:rPr lang="ar-IQ" sz="2800" dirty="0" smtClean="0">
                <a:effectLst/>
                <a:latin typeface="Calibri"/>
                <a:ea typeface="Calibri"/>
                <a:cs typeface="Simplified Arabic"/>
              </a:rPr>
              <a:t>2.</a:t>
            </a:r>
            <a:r>
              <a:rPr lang="ar-SA" sz="2800" dirty="0" smtClean="0">
                <a:effectLst/>
                <a:latin typeface="Calibri"/>
                <a:ea typeface="Calibri"/>
                <a:cs typeface="Simplified Arabic"/>
              </a:rPr>
              <a:t>النوع الشعرى </a:t>
            </a:r>
            <a:r>
              <a:rPr lang="en-US" sz="2800" dirty="0" smtClean="0">
                <a:effectLst/>
                <a:latin typeface="Simplified Arabic"/>
                <a:ea typeface="Calibri"/>
                <a:cs typeface="Arial"/>
              </a:rPr>
              <a:t>Setaceous </a:t>
            </a:r>
            <a:r>
              <a:rPr lang="ar-SA" sz="2800" dirty="0" smtClean="0">
                <a:effectLst/>
                <a:latin typeface="Calibri"/>
                <a:ea typeface="Calibri"/>
                <a:cs typeface="Simplified Arabic"/>
              </a:rPr>
              <a:t>  وفيه يستدق عقل الشمروخ كلما ابتعدت عن الراس متخذة شكلا شعريا  كما في لوامس الصرصر الامريكي</a:t>
            </a:r>
            <a:endParaRPr lang="en-US" sz="2000" dirty="0" smtClean="0">
              <a:effectLst/>
              <a:latin typeface="Calibri"/>
              <a:ea typeface="Calibri"/>
              <a:cs typeface="Arial"/>
            </a:endParaRPr>
          </a:p>
          <a:p>
            <a:pPr marL="109537" indent="0" algn="r" rtl="1">
              <a:buNone/>
            </a:pPr>
            <a:endParaRPr lang="ar-IQ" dirty="0"/>
          </a:p>
        </p:txBody>
      </p:sp>
      <p:pic>
        <p:nvPicPr>
          <p:cNvPr id="18434"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5496" y="1700808"/>
            <a:ext cx="4553447" cy="309634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6" name="Picture 4" descr="http://hayatnafs.com/marhaba/cockroach.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4305569"/>
            <a:ext cx="4644008" cy="2495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977540"/>
      </p:ext>
    </p:extLst>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10.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11.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12.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2.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3.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4.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5.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6.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7.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8.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ppt/theme/themeOverride9.xml><?xml version="1.0" encoding="utf-8"?>
<a:themeOverride xmlns:a="http://schemas.openxmlformats.org/drawingml/2006/main">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themeOverride>
</file>

<file path=docProps/app.xml><?xml version="1.0" encoding="utf-8"?>
<Properties xmlns="http://schemas.openxmlformats.org/officeDocument/2006/extended-properties" xmlns:vt="http://schemas.openxmlformats.org/officeDocument/2006/docPropsVTypes">
  <TotalTime>637</TotalTime>
  <Words>1415</Words>
  <Application>Microsoft Office PowerPoint</Application>
  <PresentationFormat>On-screen Show (4:3)</PresentationFormat>
  <Paragraphs>70</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حشرات المحاصيل الحقلية العملي  (المحاضرة الاولى)</vt:lpstr>
      <vt:lpstr>المظهر الخارجي للحشرة</vt:lpstr>
      <vt:lpstr>جدار الجسم The body wall  </vt:lpstr>
      <vt:lpstr>فوائد جدار الجسم </vt:lpstr>
      <vt:lpstr>مناطق الجسم في الحشرة </vt:lpstr>
      <vt:lpstr>الراس Head</vt:lpstr>
      <vt:lpstr>ملحقات الرأس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هناك اختلافات في اشكال وحجوم قرون الاستشعار وهذه الاختلافات يستفاد منها في تشخيص الحشرات وتصنيفها من الناحية العلمية واهم انواعها هي </vt:lpstr>
      <vt:lpstr> ب. العيون Eyes </vt:lpstr>
      <vt:lpstr>ج. أجزاء الفم Mouthpart </vt:lpstr>
      <vt:lpstr>أنواع اجزاء الفم </vt:lpstr>
      <vt:lpstr>أنواع اجزاء الفم </vt:lpstr>
      <vt:lpstr>أنواع اجزاء الفم </vt:lpstr>
      <vt:lpstr>أنواع اجزاء الفم </vt:lpstr>
      <vt:lpstr>أنواع اجزاء الفم </vt:lpstr>
      <vt:lpstr>أنواع اجزاء الفم </vt:lpstr>
    </vt:vector>
  </TitlesOfParts>
  <Company>Shamfuture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حشرات المحاصيل الحقلية العملي  المرحلة الثالثة  المحاضرة الاولى</dc:title>
  <dc:creator>Shamfuture</dc:creator>
  <cp:lastModifiedBy>ENG</cp:lastModifiedBy>
  <cp:revision>76</cp:revision>
  <dcterms:created xsi:type="dcterms:W3CDTF">2013-09-23T14:05:41Z</dcterms:created>
  <dcterms:modified xsi:type="dcterms:W3CDTF">2015-10-05T20:05:51Z</dcterms:modified>
</cp:coreProperties>
</file>