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1" r:id="rId2"/>
    <p:sldId id="256" r:id="rId3"/>
    <p:sldId id="257" r:id="rId4"/>
    <p:sldId id="258" r:id="rId5"/>
    <p:sldId id="259" r:id="rId6"/>
    <p:sldId id="260"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10/09/1439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LB" smtClean="0"/>
              <a:t>سلسل ة </a:t>
            </a:r>
            <a:r>
              <a:rPr lang="ar-LB" smtClean="0"/>
              <a:t>محاضرات إدارة الاعمال الفندقية</a:t>
            </a:r>
            <a:br>
              <a:rPr lang="ar-LB" smtClean="0"/>
            </a:br>
            <a:r>
              <a:rPr lang="ar-LB" smtClean="0"/>
              <a:t>قسم إدارة المؤسسات الفندقية</a:t>
            </a:r>
            <a:endParaRPr lang="ar-LB" dirty="0"/>
          </a:p>
        </p:txBody>
      </p:sp>
      <p:sp>
        <p:nvSpPr>
          <p:cNvPr id="3" name="عنوان فرعي 2"/>
          <p:cNvSpPr>
            <a:spLocks noGrp="1"/>
          </p:cNvSpPr>
          <p:nvPr>
            <p:ph type="subTitle" idx="1"/>
          </p:nvPr>
        </p:nvSpPr>
        <p:spPr/>
        <p:txBody>
          <a:bodyPr/>
          <a:lstStyle/>
          <a:p>
            <a:pPr algn="ctr"/>
            <a:r>
              <a:rPr lang="ar-LB" smtClean="0"/>
              <a:t>المرحلة الثانية</a:t>
            </a:r>
          </a:p>
          <a:p>
            <a:pPr algn="ctr"/>
            <a:r>
              <a:rPr lang="ar-LB" smtClean="0"/>
              <a:t>للعام الدراسي 2017-2018</a:t>
            </a:r>
          </a:p>
          <a:p>
            <a:pPr algn="ctr"/>
            <a:r>
              <a:rPr lang="ar-LB" smtClean="0"/>
              <a:t>م.م. ظافر عبيد فرج</a:t>
            </a:r>
            <a:endParaRPr lang="ar-LB" dirty="0"/>
          </a:p>
        </p:txBody>
      </p:sp>
    </p:spTree>
    <p:extLst>
      <p:ext uri="{BB962C8B-B14F-4D97-AF65-F5344CB8AC3E}">
        <p14:creationId xmlns:p14="http://schemas.microsoft.com/office/powerpoint/2010/main" val="3457738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87624" y="359898"/>
            <a:ext cx="7651576" cy="1268902"/>
          </a:xfrm>
          <a:solidFill>
            <a:schemeClr val="bg1"/>
          </a:solidFill>
        </p:spPr>
        <p:style>
          <a:lnRef idx="1">
            <a:schemeClr val="accent4"/>
          </a:lnRef>
          <a:fillRef idx="2">
            <a:schemeClr val="accent4"/>
          </a:fillRef>
          <a:effectRef idx="1">
            <a:schemeClr val="accent4"/>
          </a:effectRef>
          <a:fontRef idx="minor">
            <a:schemeClr val="dk1"/>
          </a:fontRef>
        </p:style>
        <p:txBody>
          <a:bodyPr>
            <a:normAutofit fontScale="90000"/>
          </a:bodyPr>
          <a:lstStyle/>
          <a:p>
            <a:pPr algn="r"/>
            <a:r>
              <a:rPr lang="ar-LB" dirty="0" smtClean="0"/>
              <a:t>إدارة الاعمال </a:t>
            </a:r>
            <a:r>
              <a:rPr lang="ar-LB" dirty="0" smtClean="0"/>
              <a:t>الفندقية</a:t>
            </a:r>
            <a:br>
              <a:rPr lang="ar-LB" dirty="0" smtClean="0"/>
            </a:br>
            <a:endParaRPr lang="ar-LB" dirty="0"/>
          </a:p>
        </p:txBody>
      </p:sp>
      <p:sp>
        <p:nvSpPr>
          <p:cNvPr id="3" name="عنوان فرعي 2"/>
          <p:cNvSpPr>
            <a:spLocks noGrp="1"/>
          </p:cNvSpPr>
          <p:nvPr>
            <p:ph type="subTitle" idx="1"/>
          </p:nvPr>
        </p:nvSpPr>
        <p:spPr>
          <a:xfrm>
            <a:off x="1187624" y="1700808"/>
            <a:ext cx="7651576" cy="4536504"/>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ar-LB" sz="3200" b="1" dirty="0" smtClean="0"/>
              <a:t>أهداف المؤسسة الفندقية:</a:t>
            </a:r>
          </a:p>
          <a:p>
            <a:pPr algn="r"/>
            <a:r>
              <a:rPr lang="ar-LB" dirty="0" smtClean="0"/>
              <a:t>تسعى </a:t>
            </a:r>
            <a:r>
              <a:rPr lang="ar-LB" dirty="0"/>
              <a:t>المؤسسة الفندقية على الدوام الى تحقيق سلّة من الأهداف والتي تقسم الى:</a:t>
            </a:r>
          </a:p>
          <a:p>
            <a:pPr algn="r"/>
            <a:r>
              <a:rPr lang="ar-LB" dirty="0"/>
              <a:t>1</a:t>
            </a:r>
            <a:r>
              <a:rPr lang="ar-LB" dirty="0" smtClean="0"/>
              <a:t>. </a:t>
            </a:r>
            <a:r>
              <a:rPr lang="ar-LB" b="1" dirty="0" smtClean="0"/>
              <a:t>أهداف </a:t>
            </a:r>
            <a:r>
              <a:rPr lang="ar-LB" b="1" dirty="0"/>
              <a:t>ربحية</a:t>
            </a:r>
            <a:r>
              <a:rPr lang="ar-LB" dirty="0"/>
              <a:t>: من أهداف المؤسسة الفندقية هو تحقيق أقصى ربح أو ربح معقول للمالكين أو المساهمين، فلذا تركز الاستراتيجية الفندقية أو المسارات والاتجاهات الى تحقيق الأهداف من خلال التركيز على قطاعات السوق المعينة ونوعية الخدمات تحقيقاً للميزة التنافسية داخل القطاع الذي تعمل فيه المؤسسة. وإن تحقيق العوائد المالية يساهم في أغراض التوسعة الفندقية وتهيئة المتطلبات الضرورية لإدامة عمل المؤسسة الفندقية، فضلاً عن توزيع نسبة من الأرباح الى المالكين.</a:t>
            </a:r>
          </a:p>
          <a:p>
            <a:pPr algn="r"/>
            <a:endParaRPr lang="ar-LB" dirty="0"/>
          </a:p>
        </p:txBody>
      </p:sp>
    </p:spTree>
    <p:extLst>
      <p:ext uri="{BB962C8B-B14F-4D97-AF65-F5344CB8AC3E}">
        <p14:creationId xmlns:p14="http://schemas.microsoft.com/office/powerpoint/2010/main" val="36347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548680"/>
            <a:ext cx="7344816" cy="600164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sz="2400" dirty="0"/>
              <a:t>2</a:t>
            </a:r>
            <a:r>
              <a:rPr lang="ar-LB" sz="2400" dirty="0" smtClean="0"/>
              <a:t>. </a:t>
            </a:r>
            <a:r>
              <a:rPr lang="ar-LB" sz="2400" b="1" dirty="0" smtClean="0"/>
              <a:t>أهداف </a:t>
            </a:r>
            <a:r>
              <a:rPr lang="ar-LB" sz="2400" b="1" dirty="0"/>
              <a:t>خدمية</a:t>
            </a:r>
            <a:r>
              <a:rPr lang="ar-LB" sz="2400" dirty="0"/>
              <a:t>: غالباً ما ينصب عمل المؤسسات الفندقية على تقديم الخدمات المختلفة الى الزبائن، ويلاحظ إن الخدمات باتت معروفة بين المؤسسات الفندقية الأخرى، إلا إن نوعية الخدمة أضحت المعيار المهم الذي تسعى إليه المؤسسة الفندقية، وعلى الخصوص إذا ما علمنا أن الزبائن يعدّون معيار الخدمة المقدمة بنوعية معينة هو الأساس المعتمد في المفاضلة في اختيار مرفق سياحي دون آخر. وعلى سبيل المثال لا الحصر؛ إن المنظمات السياحية العلاجية تمتاز خدماتها بنوعية خاصة تختلف عن المنظمات السياحية الترفيهية. </a:t>
            </a:r>
            <a:endParaRPr lang="ar-LB" sz="2400" dirty="0" smtClean="0"/>
          </a:p>
          <a:p>
            <a:r>
              <a:rPr lang="ar-LB" sz="2400" dirty="0"/>
              <a:t>3</a:t>
            </a:r>
            <a:r>
              <a:rPr lang="ar-LB" sz="2400" b="1" dirty="0" smtClean="0"/>
              <a:t>. أهداف </a:t>
            </a:r>
            <a:r>
              <a:rPr lang="ar-LB" sz="2400" b="1" dirty="0"/>
              <a:t>تكنولوجية</a:t>
            </a:r>
            <a:r>
              <a:rPr lang="ar-LB" sz="2400" dirty="0"/>
              <a:t>: تتسابق المؤسسات الفندقية في إدخال كل جديد وإيجابي لخدمة الزبون، سعياً منها لجعل الزبون يستغل خدمات المرفق السياحي بالاستعانة بالوسائل والمعدات التكنولوجية الحديثة. وغالباً ما تبدء بنظم الحجز الالكترونية وتسجيل حركة الزبائن والإقامة والمغادرة والمراسلات، فضلاً عن نظم إدارة الممتلكات وإدارة الأقسام في المؤسسة الفندقية. كما أدخلت التكنولوجيا في شبكات </a:t>
            </a:r>
            <a:r>
              <a:rPr lang="ar-LB" sz="2400" dirty="0" smtClean="0"/>
              <a:t>الفيديو </a:t>
            </a:r>
            <a:r>
              <a:rPr lang="ar-LB" sz="2400" dirty="0"/>
              <a:t>المخصص داخل الفندق لعرض الأفلام والاحداث المسلية على مدار الساعة، وغيرها من الوسائل المتاحة.</a:t>
            </a:r>
          </a:p>
        </p:txBody>
      </p:sp>
    </p:spTree>
    <p:extLst>
      <p:ext uri="{BB962C8B-B14F-4D97-AF65-F5344CB8AC3E}">
        <p14:creationId xmlns:p14="http://schemas.microsoft.com/office/powerpoint/2010/main" val="411446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476672"/>
            <a:ext cx="7488832" cy="600164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sz="2400" dirty="0"/>
              <a:t>4</a:t>
            </a:r>
            <a:r>
              <a:rPr lang="ar-LB" sz="2400" b="1" dirty="0" smtClean="0"/>
              <a:t>. هدف </a:t>
            </a:r>
            <a:r>
              <a:rPr lang="ar-LB" sz="2400" b="1" dirty="0"/>
              <a:t>النمو: </a:t>
            </a:r>
            <a:r>
              <a:rPr lang="ar-LB" sz="2400" dirty="0"/>
              <a:t>تتجه المؤسسة الفندقية في هدف النمو باتجاهين: </a:t>
            </a:r>
            <a:endParaRPr lang="ar-LB" sz="2400" dirty="0" smtClean="0"/>
          </a:p>
          <a:p>
            <a:endParaRPr lang="ar-LB" sz="2400" dirty="0"/>
          </a:p>
          <a:p>
            <a:r>
              <a:rPr lang="ar-LB" sz="2400" b="1" dirty="0"/>
              <a:t>الأول: الاتجاه الأفقي: </a:t>
            </a:r>
            <a:r>
              <a:rPr lang="ar-LB" sz="2400" dirty="0"/>
              <a:t>عن طريق بناء وإنشاء وإقامة وحدات جديدة في مكان معين، وبالتالي تصبح سلسلة من المنشآت القائمة، إذ كل وحدة من هذه الوحدات تعمل وفق نظام مستقل. ويظهر هذا النمو جلياً عندما تتاح الإمكانات المادية والفنية والبشرية التي تمكن المؤسسة من التوسع الأفقي</a:t>
            </a:r>
            <a:r>
              <a:rPr lang="ar-LB" sz="2400" dirty="0" smtClean="0"/>
              <a:t>.</a:t>
            </a:r>
          </a:p>
          <a:p>
            <a:endParaRPr lang="ar-LB" sz="2400" dirty="0"/>
          </a:p>
          <a:p>
            <a:r>
              <a:rPr lang="ar-LB" sz="2400" b="1" dirty="0"/>
              <a:t>الثاني: النمو العمودي: </a:t>
            </a:r>
            <a:r>
              <a:rPr lang="ar-LB" sz="2400" dirty="0"/>
              <a:t>عن طريق إدخال وإضافة الجوانب التكنولوجية والآلية الحديثة التي تجعل خدمات المؤسسة الفندقية ترقى نحو الأحسن، ويتم ذلك عن طريق استبدال الآلات أو إضافة آلات ومعدات جديدة الى ما هو متوفر ومتاح في المؤسسة الفندقية الواحدة. </a:t>
            </a:r>
            <a:endParaRPr lang="ar-LB" sz="2400" dirty="0" smtClean="0"/>
          </a:p>
          <a:p>
            <a:endParaRPr lang="ar-LB" sz="2400" dirty="0" smtClean="0"/>
          </a:p>
          <a:p>
            <a:r>
              <a:rPr lang="ar-LB" sz="2400" dirty="0"/>
              <a:t>5</a:t>
            </a:r>
            <a:r>
              <a:rPr lang="ar-LB" sz="2400" dirty="0" smtClean="0"/>
              <a:t>. </a:t>
            </a:r>
            <a:r>
              <a:rPr lang="ar-LB" sz="2400" b="1" dirty="0" smtClean="0"/>
              <a:t>هدف </a:t>
            </a:r>
            <a:r>
              <a:rPr lang="ar-LB" sz="2400" b="1" dirty="0"/>
              <a:t>خدمة العاملين: </a:t>
            </a:r>
            <a:r>
              <a:rPr lang="ar-LB" sz="2400" dirty="0"/>
              <a:t>تسعى المؤسسات الفندقية الى تحقيق الرضا عند العاملين في القطاع الفندقي بقدر اهتمام تلك المؤسسات برضا الزبائن، ومن ثم تحقيق الميزة التنافسية من خلال رضا الزبون وارتياحه، وتعزيز سمعة المؤسسة وصورتها لدى الزبائن.</a:t>
            </a:r>
          </a:p>
        </p:txBody>
      </p:sp>
    </p:spTree>
    <p:extLst>
      <p:ext uri="{BB962C8B-B14F-4D97-AF65-F5344CB8AC3E}">
        <p14:creationId xmlns:p14="http://schemas.microsoft.com/office/powerpoint/2010/main" val="3691932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548681"/>
            <a:ext cx="7272808" cy="445583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400" dirty="0"/>
              <a:t>6</a:t>
            </a:r>
            <a:r>
              <a:rPr lang="ar-LB" sz="2400" b="1" dirty="0" smtClean="0"/>
              <a:t>. أهداف </a:t>
            </a:r>
            <a:r>
              <a:rPr lang="ar-LB" sz="2400" b="1" dirty="0"/>
              <a:t>أخرى</a:t>
            </a:r>
            <a:r>
              <a:rPr lang="ar-LB" sz="2400" dirty="0"/>
              <a:t>: هناك مجموعة أهداف أخرى تنبع من طبيعة وعمل المؤسسة الفندقية، ومعنى ذلك تنحصر الأهداف في خدمة الزبائن الذين قدموا لغرض العلاج والاستشفاء فينحصر الهدف ضمن هذا المفهوم، أو قد يكون في تقديم خدمات جديدة للزبائن الذين دخولهم معتدلة أو واطئة نسبياً، أو لتوفير الأماكن والمواقع السياحية للأسرة ككل. وعلى هذا يعني تقديم خدمة لشريحة أو مجموعة شرائح في المجتمع ككل. وهذه الأهداف يتم التخطيط لها من وقت مبكر، ويتطلب تتبعها خطوة خطوة للوصول الى ما هو مطلوب. </a:t>
            </a:r>
          </a:p>
        </p:txBody>
      </p:sp>
    </p:spTree>
    <p:extLst>
      <p:ext uri="{BB962C8B-B14F-4D97-AF65-F5344CB8AC3E}">
        <p14:creationId xmlns:p14="http://schemas.microsoft.com/office/powerpoint/2010/main" val="4017636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612845"/>
            <a:ext cx="7560840" cy="557075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sz="2400" b="1" dirty="0"/>
              <a:t>إن أنواع الأهداف التي تطرقنا إليها في سلفاً، قد تكون موضوعة وفق معيار الفترة الزمنية المستقبلية، فهي:</a:t>
            </a:r>
          </a:p>
          <a:p>
            <a:r>
              <a:rPr lang="ar-LB" sz="2200" b="1" dirty="0" smtClean="0"/>
              <a:t>أ‌-قصيرة </a:t>
            </a:r>
            <a:r>
              <a:rPr lang="ar-LB" sz="2200" b="1" dirty="0"/>
              <a:t>الأمد: </a:t>
            </a:r>
            <a:r>
              <a:rPr lang="ar-LB" sz="2200" dirty="0"/>
              <a:t>قد ترتبط بالتعامل الموسمي، من خلال قدوم زبائن معيّنين في فترة الثلاثة أشهر عندما تصل الحالة الى أعلى حد أو عدد أكبر من الوافدين خلال هذه الفترة، فيتطلب الأمر تخطيطاً </a:t>
            </a:r>
            <a:r>
              <a:rPr lang="ar-LB" sz="2200" dirty="0" err="1"/>
              <a:t>لامكانية</a:t>
            </a:r>
            <a:r>
              <a:rPr lang="ar-LB" sz="2200" dirty="0"/>
              <a:t> استيعاب الزيادة الحاصلة في أعداد الوافدين هؤلاء من حيث ترتيب وتهيئة الأمكنة الخاصة </a:t>
            </a:r>
            <a:r>
              <a:rPr lang="ar-LB" sz="2200" dirty="0" err="1"/>
              <a:t>بالايواء</a:t>
            </a:r>
            <a:r>
              <a:rPr lang="ar-LB" sz="2200" dirty="0"/>
              <a:t> والطعام والشراب على نحو يتناسب والفترة الزمنية </a:t>
            </a:r>
            <a:endParaRPr lang="ar-LB" sz="2200" dirty="0" smtClean="0"/>
          </a:p>
          <a:p>
            <a:endParaRPr lang="ar-LB" sz="2200" dirty="0" smtClean="0"/>
          </a:p>
          <a:p>
            <a:r>
              <a:rPr lang="ar-LB" sz="2200" b="1" dirty="0" smtClean="0"/>
              <a:t>ب‌-متوسطة </a:t>
            </a:r>
            <a:r>
              <a:rPr lang="ar-LB" sz="2200" b="1" dirty="0"/>
              <a:t>الأمد: </a:t>
            </a:r>
            <a:r>
              <a:rPr lang="ar-LB" sz="2200" dirty="0"/>
              <a:t>وهو المستخدم عند غالبية المؤسسات السياحية ومنها المؤسسات الفندقية لامتداد الفترة الزمنية الى السنة مثلاً والتي تضم في ثناياها حالة المد والجزر والحالة الطبيعية لقدوم الزبائن وارتيادهم الى المؤسسة الفندقية الواحدة، وكيفية العمل على حالة التوازن على مدار السنة للوافدين هؤلاء</a:t>
            </a:r>
            <a:r>
              <a:rPr lang="ar-LB" sz="2200" dirty="0" smtClean="0"/>
              <a:t>.</a:t>
            </a:r>
          </a:p>
          <a:p>
            <a:endParaRPr lang="ar-LB" sz="2200" dirty="0"/>
          </a:p>
          <a:p>
            <a:r>
              <a:rPr lang="ar-LB" sz="2200" b="1" dirty="0" smtClean="0"/>
              <a:t>ت‌-طويلة </a:t>
            </a:r>
            <a:r>
              <a:rPr lang="ar-LB" sz="2200" b="1" dirty="0"/>
              <a:t>الأمد: </a:t>
            </a:r>
            <a:r>
              <a:rPr lang="ar-LB" sz="2200" dirty="0"/>
              <a:t>يوضع هذا التخطيط لمجابهة حالة معينة خلال فترة من الوقت قد تمتد الى خمس سنوات، لرسم الصورة بوضوح لتهيئة المستلزمات السكنية من حيث الانشاءات الكافية والاستيعابية للأعداد المتزايدة من الوافدين لسنته أو فترة بعد </a:t>
            </a:r>
            <a:r>
              <a:rPr lang="ar-LB" sz="2200" dirty="0" smtClean="0"/>
              <a:t>أخرى</a:t>
            </a:r>
            <a:endParaRPr lang="ar-LB" sz="2200" dirty="0"/>
          </a:p>
        </p:txBody>
      </p:sp>
    </p:spTree>
    <p:extLst>
      <p:ext uri="{BB962C8B-B14F-4D97-AF65-F5344CB8AC3E}">
        <p14:creationId xmlns:p14="http://schemas.microsoft.com/office/powerpoint/2010/main" val="3273039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TotalTime>
  <Words>674</Words>
  <Application>Microsoft Office PowerPoint</Application>
  <PresentationFormat>عرض على الشاشة (3:4)‏</PresentationFormat>
  <Paragraphs>24</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انقلاب</vt:lpstr>
      <vt:lpstr>سلسل ة محاضرات إدارة الاعمال الفندقية قسم إدارة المؤسسات الفندقية</vt:lpstr>
      <vt:lpstr>إدارة الاعمال الفندقية </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الاعمال الفندقية</dc:title>
  <dc:creator>User</dc:creator>
  <cp:lastModifiedBy>User</cp:lastModifiedBy>
  <cp:revision>8</cp:revision>
  <dcterms:modified xsi:type="dcterms:W3CDTF">2018-05-24T08:51:06Z</dcterms:modified>
</cp:coreProperties>
</file>