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0" r:id="rId2"/>
    <p:sldId id="256" r:id="rId3"/>
    <p:sldId id="257" r:id="rId4"/>
    <p:sldId id="258" r:id="rId5"/>
    <p:sldId id="259"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10/09/1439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LB" dirty="0" smtClean="0"/>
              <a:t>سلسلة </a:t>
            </a:r>
            <a:r>
              <a:rPr lang="ar-LB" dirty="0" smtClean="0"/>
              <a:t>محاضرات إدارة الاعمال الفندقية</a:t>
            </a:r>
            <a:br>
              <a:rPr lang="ar-LB" dirty="0" smtClean="0"/>
            </a:br>
            <a:r>
              <a:rPr lang="ar-LB" dirty="0" smtClean="0"/>
              <a:t>قسم إدارة المؤسسات الفندقية</a:t>
            </a:r>
            <a:endParaRPr lang="ar-LB" dirty="0"/>
          </a:p>
        </p:txBody>
      </p:sp>
      <p:sp>
        <p:nvSpPr>
          <p:cNvPr id="3" name="عنوان فرعي 2"/>
          <p:cNvSpPr>
            <a:spLocks noGrp="1"/>
          </p:cNvSpPr>
          <p:nvPr>
            <p:ph type="subTitle" idx="1"/>
          </p:nvPr>
        </p:nvSpPr>
        <p:spPr/>
        <p:txBody>
          <a:bodyPr/>
          <a:lstStyle/>
          <a:p>
            <a:pPr algn="ctr"/>
            <a:r>
              <a:rPr lang="ar-LB" smtClean="0"/>
              <a:t>المرحلة الثانية</a:t>
            </a:r>
          </a:p>
          <a:p>
            <a:pPr algn="ctr"/>
            <a:r>
              <a:rPr lang="ar-LB" smtClean="0"/>
              <a:t>للعام الدراسي 2017-2018</a:t>
            </a:r>
          </a:p>
          <a:p>
            <a:pPr algn="ctr"/>
            <a:r>
              <a:rPr lang="ar-LB" smtClean="0"/>
              <a:t>م.م. ظافر عبيد فرج</a:t>
            </a:r>
            <a:endParaRPr lang="ar-LB" dirty="0"/>
          </a:p>
        </p:txBody>
      </p:sp>
    </p:spTree>
    <p:extLst>
      <p:ext uri="{BB962C8B-B14F-4D97-AF65-F5344CB8AC3E}">
        <p14:creationId xmlns:p14="http://schemas.microsoft.com/office/powerpoint/2010/main" val="3457738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59632" y="476673"/>
            <a:ext cx="7344816" cy="1584176"/>
          </a:xfrm>
          <a:solidFill>
            <a:schemeClr val="bg1"/>
          </a:solidFill>
        </p:spPr>
        <p:style>
          <a:lnRef idx="1">
            <a:schemeClr val="accent4"/>
          </a:lnRef>
          <a:fillRef idx="2">
            <a:schemeClr val="accent4"/>
          </a:fillRef>
          <a:effectRef idx="1">
            <a:schemeClr val="accent4"/>
          </a:effectRef>
          <a:fontRef idx="minor">
            <a:schemeClr val="dk1"/>
          </a:fontRef>
        </p:style>
        <p:txBody>
          <a:bodyPr/>
          <a:lstStyle/>
          <a:p>
            <a:pPr algn="r"/>
            <a:r>
              <a:rPr lang="ar-LB" dirty="0" smtClean="0"/>
              <a:t>ادارة الاعمال </a:t>
            </a:r>
            <a:r>
              <a:rPr lang="ar-LB" dirty="0" smtClean="0"/>
              <a:t>الفندقية</a:t>
            </a:r>
            <a:br>
              <a:rPr lang="ar-LB" dirty="0" smtClean="0"/>
            </a:br>
            <a:endParaRPr lang="ar-LB" dirty="0"/>
          </a:p>
        </p:txBody>
      </p:sp>
      <p:sp>
        <p:nvSpPr>
          <p:cNvPr id="3" name="عنوان فرعي 2"/>
          <p:cNvSpPr>
            <a:spLocks noGrp="1"/>
          </p:cNvSpPr>
          <p:nvPr>
            <p:ph type="subTitle" idx="1"/>
          </p:nvPr>
        </p:nvSpPr>
        <p:spPr>
          <a:xfrm>
            <a:off x="1187624" y="2420888"/>
            <a:ext cx="7560840" cy="3888432"/>
          </a:xfrm>
        </p:spPr>
        <p:style>
          <a:lnRef idx="1">
            <a:schemeClr val="accent4"/>
          </a:lnRef>
          <a:fillRef idx="2">
            <a:schemeClr val="accent4"/>
          </a:fillRef>
          <a:effectRef idx="1">
            <a:schemeClr val="accent4"/>
          </a:effectRef>
          <a:fontRef idx="minor">
            <a:schemeClr val="dk1"/>
          </a:fontRef>
        </p:style>
        <p:txBody>
          <a:bodyPr>
            <a:noAutofit/>
          </a:bodyPr>
          <a:lstStyle/>
          <a:p>
            <a:pPr algn="r">
              <a:lnSpc>
                <a:spcPct val="150000"/>
              </a:lnSpc>
            </a:pPr>
            <a:r>
              <a:rPr lang="ar-LB" sz="2000" b="1" dirty="0"/>
              <a:t>أولاً: مقدمة في التخطيط الفندقي: </a:t>
            </a:r>
          </a:p>
          <a:p>
            <a:pPr algn="r">
              <a:lnSpc>
                <a:spcPct val="150000"/>
              </a:lnSpc>
            </a:pPr>
            <a:r>
              <a:rPr lang="ar-LB" sz="2000" dirty="0"/>
              <a:t>     هو جزء أساسي في عملية التخطيط السياحي الذي يعدّ هو الآخر جزء من التخطيط العام والشامل. إذ يعتمد التخطيط السياحي على مقومات العرض السياحي المختلفة ومن ضمنها المقومات الفندقية. إذ " إنّ عناصر الجذب السياحي الطبيعية والبشرية مهما كانت عالية القيمة تبقى دون قيمة سياحية حين لا تتوافر فيها خدمات الإيواء والطعام والشراب، ونتيجة لذلك لا يجازف الانسان في إقامة رحلة سياحية إلى تلك المناطق.... فلا يمكن أن يزدهر النشاط السياحي دون وجود القطاع الفندقي، بل ينعدم ويتلاشى النشاط بعدم وجوده إذ إنّ تنظيم الرحلة السياحية إلى مكان يخلو من أماكن الإقامة ما كانت لتنظم </a:t>
            </a:r>
            <a:r>
              <a:rPr lang="ar-LB" sz="2000" dirty="0" smtClean="0"/>
              <a:t>أساساً</a:t>
            </a:r>
            <a:endParaRPr lang="ar-LB" sz="2000" dirty="0"/>
          </a:p>
        </p:txBody>
      </p:sp>
    </p:spTree>
    <p:extLst>
      <p:ext uri="{BB962C8B-B14F-4D97-AF65-F5344CB8AC3E}">
        <p14:creationId xmlns:p14="http://schemas.microsoft.com/office/powerpoint/2010/main" val="3533213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5656" y="764704"/>
            <a:ext cx="6696744" cy="560153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LB" dirty="0" smtClean="0"/>
              <a:t>•</a:t>
            </a:r>
            <a:r>
              <a:rPr lang="ar-LB" sz="2800" b="1" dirty="0" smtClean="0"/>
              <a:t>أهمية </a:t>
            </a:r>
            <a:r>
              <a:rPr lang="ar-LB" sz="2800" b="1" dirty="0"/>
              <a:t>التخطيط الفندقي:</a:t>
            </a:r>
          </a:p>
          <a:p>
            <a:pPr>
              <a:lnSpc>
                <a:spcPct val="150000"/>
              </a:lnSpc>
            </a:pPr>
            <a:r>
              <a:rPr lang="ar-LB" sz="2000" dirty="0"/>
              <a:t>   إن التخطيط الفندقي من العمليات الحتمية التي لا يمكن الاستغناء عنها، لذا يعدّ من الأهمية التي تتمثل بما يأتي: </a:t>
            </a:r>
          </a:p>
          <a:p>
            <a:pPr>
              <a:lnSpc>
                <a:spcPct val="150000"/>
              </a:lnSpc>
            </a:pPr>
            <a:r>
              <a:rPr lang="ar-LB" sz="2000" dirty="0"/>
              <a:t>1</a:t>
            </a:r>
            <a:r>
              <a:rPr lang="ar-LB" sz="2000" dirty="0" smtClean="0"/>
              <a:t>. يحدّد </a:t>
            </a:r>
            <a:r>
              <a:rPr lang="ar-LB" sz="2000" dirty="0"/>
              <a:t>الأهداف التي تسعى المؤسسة الفندقية الى تحقيقها.</a:t>
            </a:r>
          </a:p>
          <a:p>
            <a:pPr>
              <a:lnSpc>
                <a:spcPct val="150000"/>
              </a:lnSpc>
            </a:pPr>
            <a:r>
              <a:rPr lang="ar-LB" sz="2000" dirty="0"/>
              <a:t>2</a:t>
            </a:r>
            <a:r>
              <a:rPr lang="ar-LB" sz="2000" dirty="0" smtClean="0"/>
              <a:t>. التنسيق </a:t>
            </a:r>
            <a:r>
              <a:rPr lang="ar-LB" sz="2000" dirty="0"/>
              <a:t>بين الأقسام والأنشطة المختلفة من أجل تحقيق الأهداف المخطط لها.</a:t>
            </a:r>
          </a:p>
          <a:p>
            <a:pPr>
              <a:lnSpc>
                <a:spcPct val="150000"/>
              </a:lnSpc>
            </a:pPr>
            <a:r>
              <a:rPr lang="ar-LB" sz="2000" dirty="0"/>
              <a:t>3</a:t>
            </a:r>
            <a:r>
              <a:rPr lang="ar-LB" sz="2000" dirty="0" smtClean="0"/>
              <a:t>. التنبؤ </a:t>
            </a:r>
            <a:r>
              <a:rPr lang="ar-LB" sz="2000" dirty="0"/>
              <a:t>بمستقبل المؤسسة الفندقية والتنبؤ بمستوى الأداء المرتفع في المستقبل.</a:t>
            </a:r>
          </a:p>
          <a:p>
            <a:pPr>
              <a:lnSpc>
                <a:spcPct val="150000"/>
              </a:lnSpc>
            </a:pPr>
            <a:r>
              <a:rPr lang="ar-LB" sz="2000" dirty="0"/>
              <a:t>4</a:t>
            </a:r>
            <a:r>
              <a:rPr lang="ar-LB" sz="2000" dirty="0" smtClean="0"/>
              <a:t>. الاستغلال </a:t>
            </a:r>
            <a:r>
              <a:rPr lang="ar-LB" sz="2000" dirty="0"/>
              <a:t>الأفضل لموارد المؤسسة الفندقية في مواجهة التهديدات واستثمار الفرص، فضلاً عن تعزيز مواطن القوة في بيئة المؤسسة الفندقية الداخلية والسعي الى التخلص من مواطن الضعف فيها.</a:t>
            </a:r>
          </a:p>
          <a:p>
            <a:pPr>
              <a:lnSpc>
                <a:spcPct val="150000"/>
              </a:lnSpc>
            </a:pPr>
            <a:r>
              <a:rPr lang="ar-LB" sz="2000" dirty="0"/>
              <a:t>5</a:t>
            </a:r>
            <a:r>
              <a:rPr lang="ar-LB" sz="2000" dirty="0" smtClean="0"/>
              <a:t>. التحليل </a:t>
            </a:r>
            <a:r>
              <a:rPr lang="ar-LB" sz="2000" dirty="0"/>
              <a:t>المنظم للمفاضلة بين البدائل المعقدة.</a:t>
            </a:r>
          </a:p>
          <a:p>
            <a:pPr>
              <a:lnSpc>
                <a:spcPct val="150000"/>
              </a:lnSpc>
            </a:pPr>
            <a:r>
              <a:rPr lang="ar-LB" sz="2000" dirty="0"/>
              <a:t>6</a:t>
            </a:r>
            <a:r>
              <a:rPr lang="ar-LB" sz="2000" dirty="0" smtClean="0"/>
              <a:t>. يساهم </a:t>
            </a:r>
            <a:r>
              <a:rPr lang="ar-LB" sz="2000" dirty="0"/>
              <a:t>التخطيط في تنشيط وظيفة الرقابة، </a:t>
            </a:r>
            <a:r>
              <a:rPr lang="ar-LB" sz="2000" dirty="0" err="1"/>
              <a:t>والإهتمام</a:t>
            </a:r>
            <a:r>
              <a:rPr lang="ar-LB" sz="2000" dirty="0"/>
              <a:t> بتقييم الأداء في الخطط الاستراتيجية للمؤسسة الفندقية.</a:t>
            </a:r>
          </a:p>
        </p:txBody>
      </p:sp>
    </p:spTree>
    <p:extLst>
      <p:ext uri="{BB962C8B-B14F-4D97-AF65-F5344CB8AC3E}">
        <p14:creationId xmlns:p14="http://schemas.microsoft.com/office/powerpoint/2010/main" val="4170260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620689"/>
            <a:ext cx="6912768" cy="609397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sz="2000" b="1" dirty="0"/>
              <a:t>التخطيط السياحي بأنّه: </a:t>
            </a:r>
            <a:r>
              <a:rPr lang="ar-LB" dirty="0"/>
              <a:t>(</a:t>
            </a:r>
            <a:r>
              <a:rPr lang="ar-LB" sz="2000" dirty="0"/>
              <a:t>دراسة كافة الامكانيات القائمة فعلاً أو المحتمل قيامها للمنطقة واحتياجات وإمكانيات المناطق المجاورة لها للأغراض السياحية)، أو هو (الاستغلال الكامل للموارد الطبيعية والبشرية والمالية المتعلقة بالسياحة الى أقصى درجات المنفعة القومية).</a:t>
            </a:r>
          </a:p>
          <a:p>
            <a:pPr>
              <a:lnSpc>
                <a:spcPct val="150000"/>
              </a:lnSpc>
            </a:pPr>
            <a:r>
              <a:rPr lang="ar-LB" sz="2000" b="1" dirty="0" smtClean="0"/>
              <a:t>   ويهدف التخطيط السياحي بشكل عام الى:</a:t>
            </a:r>
          </a:p>
          <a:p>
            <a:pPr>
              <a:lnSpc>
                <a:spcPct val="150000"/>
              </a:lnSpc>
            </a:pPr>
            <a:r>
              <a:rPr lang="ar-LB" sz="2000" dirty="0" smtClean="0"/>
              <a:t>- زيادة </a:t>
            </a:r>
            <a:r>
              <a:rPr lang="ar-LB" sz="2000" dirty="0"/>
              <a:t>الدخل القومي وزيادة الدخل الفردي من خلال ازدهار الحركة </a:t>
            </a:r>
            <a:r>
              <a:rPr lang="ar-LB" sz="2000" dirty="0" smtClean="0"/>
              <a:t>السياحية.</a:t>
            </a:r>
            <a:endParaRPr lang="ar-LB" sz="2000" dirty="0"/>
          </a:p>
          <a:p>
            <a:pPr>
              <a:lnSpc>
                <a:spcPct val="150000"/>
              </a:lnSpc>
            </a:pPr>
            <a:r>
              <a:rPr lang="ar-LB" sz="2000" dirty="0" smtClean="0"/>
              <a:t>- </a:t>
            </a:r>
            <a:r>
              <a:rPr lang="ar-LB" sz="2000" dirty="0"/>
              <a:t>المساهمة في تطوير الأقاليم، وارتفاع معدل الاستثمارات السياحية.</a:t>
            </a:r>
          </a:p>
          <a:p>
            <a:pPr>
              <a:lnSpc>
                <a:spcPct val="150000"/>
              </a:lnSpc>
            </a:pPr>
            <a:r>
              <a:rPr lang="ar-LB" sz="2000" dirty="0" smtClean="0"/>
              <a:t>- توليد </a:t>
            </a:r>
            <a:r>
              <a:rPr lang="ar-LB" sz="2000" dirty="0"/>
              <a:t>فرص عمل، فضلاً عن تطوير وتدريب الموارد البشرية العاملة في الصناعة السياحية.</a:t>
            </a:r>
          </a:p>
          <a:p>
            <a:pPr>
              <a:lnSpc>
                <a:spcPct val="150000"/>
              </a:lnSpc>
            </a:pPr>
            <a:r>
              <a:rPr lang="ar-LB" sz="2000" dirty="0" smtClean="0"/>
              <a:t>- التفاعل </a:t>
            </a:r>
            <a:r>
              <a:rPr lang="ar-LB" sz="2000" dirty="0"/>
              <a:t>والاحتكاك الاجتماعي بين مختلف أجناس السكان ومختلف الطبقات الاجتماعية.</a:t>
            </a:r>
          </a:p>
          <a:p>
            <a:pPr>
              <a:lnSpc>
                <a:spcPct val="150000"/>
              </a:lnSpc>
            </a:pPr>
            <a:r>
              <a:rPr lang="ar-LB" sz="2000" dirty="0" smtClean="0"/>
              <a:t>- الحفاظ </a:t>
            </a:r>
            <a:r>
              <a:rPr lang="ar-LB" sz="2000" dirty="0"/>
              <a:t>على المقومات الطبيعية وصيانتها، فضلاً عن صيانة المناطق </a:t>
            </a:r>
            <a:r>
              <a:rPr lang="ar-LB" sz="2000" dirty="0" err="1"/>
              <a:t>الآثارية</a:t>
            </a:r>
            <a:r>
              <a:rPr lang="ar-LB" sz="2000" dirty="0"/>
              <a:t> والتراثية.</a:t>
            </a:r>
          </a:p>
        </p:txBody>
      </p:sp>
    </p:spTree>
    <p:extLst>
      <p:ext uri="{BB962C8B-B14F-4D97-AF65-F5344CB8AC3E}">
        <p14:creationId xmlns:p14="http://schemas.microsoft.com/office/powerpoint/2010/main" val="247887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19672" y="620688"/>
            <a:ext cx="6624736" cy="600164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ar-LB" sz="2400" b="1" dirty="0"/>
              <a:t>عناصر التخطيط السياحي بخمسة عناصر هي:</a:t>
            </a:r>
          </a:p>
          <a:p>
            <a:pPr>
              <a:lnSpc>
                <a:spcPct val="150000"/>
              </a:lnSpc>
            </a:pPr>
            <a:r>
              <a:rPr lang="ar-LB" sz="2000" dirty="0"/>
              <a:t>1</a:t>
            </a:r>
            <a:r>
              <a:rPr lang="ar-LB" sz="2000" b="1" dirty="0" smtClean="0"/>
              <a:t>. التخطيط </a:t>
            </a:r>
            <a:r>
              <a:rPr lang="ar-LB" sz="2000" b="1" dirty="0"/>
              <a:t>الطبيعي: </a:t>
            </a:r>
            <a:r>
              <a:rPr lang="ar-LB" sz="2000" dirty="0"/>
              <a:t>بدراسة طبيعة الأرض ومصادرها وتضاريسها والعمل على تجهيز الموقع سياحياً.</a:t>
            </a:r>
          </a:p>
          <a:p>
            <a:pPr>
              <a:lnSpc>
                <a:spcPct val="150000"/>
              </a:lnSpc>
            </a:pPr>
            <a:r>
              <a:rPr lang="ar-LB" sz="2000" dirty="0"/>
              <a:t>2</a:t>
            </a:r>
            <a:r>
              <a:rPr lang="ar-LB" sz="2000" b="1" dirty="0" smtClean="0"/>
              <a:t>. التخطيط </a:t>
            </a:r>
            <a:r>
              <a:rPr lang="ar-LB" sz="2000" b="1" dirty="0"/>
              <a:t>الاجتماعي</a:t>
            </a:r>
            <a:r>
              <a:rPr lang="ar-LB" sz="2000" dirty="0"/>
              <a:t>: دراسة المستوى المعيشي للسكان وعدد السكان والجنس والأيدي العاملة وطبيعة العمل والأجور وغيرها من العوامل الاجتماعية.</a:t>
            </a:r>
          </a:p>
          <a:p>
            <a:pPr>
              <a:lnSpc>
                <a:spcPct val="150000"/>
              </a:lnSpc>
            </a:pPr>
            <a:r>
              <a:rPr lang="ar-LB" sz="2000" dirty="0"/>
              <a:t>3</a:t>
            </a:r>
            <a:r>
              <a:rPr lang="ar-LB" sz="2000" b="1" dirty="0" smtClean="0"/>
              <a:t>. التخطيط </a:t>
            </a:r>
            <a:r>
              <a:rPr lang="ar-LB" sz="2000" b="1" dirty="0"/>
              <a:t>الاقتصادي: </a:t>
            </a:r>
            <a:r>
              <a:rPr lang="ar-LB" sz="2000" dirty="0"/>
              <a:t>يعتمد هذا التخطيط على التخطيطين الطبيعي والاجتماعي ودراسة العلاقة مع الجوانب الزراعية والصناعية، فضلاً عن التجارة والعرض والطلب السياحي وغيرها من الجوانب الاقتصادية.</a:t>
            </a:r>
          </a:p>
          <a:p>
            <a:pPr>
              <a:lnSpc>
                <a:spcPct val="150000"/>
              </a:lnSpc>
            </a:pPr>
            <a:r>
              <a:rPr lang="ar-LB" sz="2000" dirty="0"/>
              <a:t>4</a:t>
            </a:r>
            <a:r>
              <a:rPr lang="ar-LB" sz="2000" b="1" dirty="0" smtClean="0"/>
              <a:t>. التخطيط </a:t>
            </a:r>
            <a:r>
              <a:rPr lang="ar-LB" sz="2000" b="1" dirty="0"/>
              <a:t>الحضري</a:t>
            </a:r>
            <a:r>
              <a:rPr lang="ar-LB" sz="2000" dirty="0"/>
              <a:t>: دراسة البيئة الحضرية الحاضرة والتراث القديم والمحافظة عليه. كما يشمل الدراسات العمرانية والخدمية الحديثة وتوزيعها في المراكز الحضرية. </a:t>
            </a:r>
          </a:p>
          <a:p>
            <a:pPr>
              <a:lnSpc>
                <a:spcPct val="150000"/>
              </a:lnSpc>
            </a:pPr>
            <a:r>
              <a:rPr lang="ar-LB" sz="2000" b="1" dirty="0"/>
              <a:t>5</a:t>
            </a:r>
            <a:r>
              <a:rPr lang="ar-LB" sz="2000" dirty="0" smtClean="0"/>
              <a:t>. </a:t>
            </a:r>
            <a:r>
              <a:rPr lang="ar-LB" sz="2000" b="1" dirty="0" smtClean="0"/>
              <a:t>البنية </a:t>
            </a:r>
            <a:r>
              <a:rPr lang="ar-LB" sz="2000" b="1" dirty="0"/>
              <a:t>الأساسية: </a:t>
            </a:r>
            <a:r>
              <a:rPr lang="ar-LB" sz="2000" dirty="0"/>
              <a:t>وهي الخدمات السياحية الأساسية، كالنقل والطرق والمرور، وخدمات الماء وخدمات الكهرباء ومصادر الطاقة.</a:t>
            </a:r>
          </a:p>
        </p:txBody>
      </p:sp>
    </p:spTree>
    <p:extLst>
      <p:ext uri="{BB962C8B-B14F-4D97-AF65-F5344CB8AC3E}">
        <p14:creationId xmlns:p14="http://schemas.microsoft.com/office/powerpoint/2010/main" val="13492158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21</TotalTime>
  <Words>484</Words>
  <Application>Microsoft Office PowerPoint</Application>
  <PresentationFormat>عرض على الشاشة (3:4)‏</PresentationFormat>
  <Paragraphs>28</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انقلاب</vt:lpstr>
      <vt:lpstr>سلسلة محاضرات إدارة الاعمال الفندقية قسم إدارة المؤسسات الفندقية</vt:lpstr>
      <vt:lpstr>ادارة الاعمال الفندقية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ادارة الاعمال الفندقية</dc:title>
  <dc:creator>User</dc:creator>
  <cp:lastModifiedBy>User</cp:lastModifiedBy>
  <cp:revision>5</cp:revision>
  <dcterms:created xsi:type="dcterms:W3CDTF">2018-05-22T21:49:51Z</dcterms:created>
  <dcterms:modified xsi:type="dcterms:W3CDTF">2018-05-24T08:47:32Z</dcterms:modified>
</cp:coreProperties>
</file>