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0" r:id="rId2"/>
    <p:sldId id="256" r:id="rId3"/>
    <p:sldId id="257" r:id="rId4"/>
    <p:sldId id="258" r:id="rId5"/>
    <p:sldId id="259"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t>10/09/1439</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LB" dirty="0" smtClean="0"/>
              <a:t>سلسلة </a:t>
            </a:r>
            <a:r>
              <a:rPr lang="ar-LB" dirty="0" smtClean="0"/>
              <a:t>محاضرات إدارة الاعمال الفندقية</a:t>
            </a:r>
            <a:br>
              <a:rPr lang="ar-LB" dirty="0" smtClean="0"/>
            </a:br>
            <a:r>
              <a:rPr lang="ar-LB" dirty="0" smtClean="0"/>
              <a:t>قسم إدارة المؤسسات الفندقية</a:t>
            </a:r>
            <a:endParaRPr lang="ar-LB" dirty="0"/>
          </a:p>
        </p:txBody>
      </p:sp>
      <p:sp>
        <p:nvSpPr>
          <p:cNvPr id="3" name="عنوان فرعي 2"/>
          <p:cNvSpPr>
            <a:spLocks noGrp="1"/>
          </p:cNvSpPr>
          <p:nvPr>
            <p:ph type="subTitle" idx="1"/>
          </p:nvPr>
        </p:nvSpPr>
        <p:spPr/>
        <p:txBody>
          <a:bodyPr/>
          <a:lstStyle/>
          <a:p>
            <a:pPr algn="ctr"/>
            <a:r>
              <a:rPr lang="ar-LB" dirty="0" smtClean="0"/>
              <a:t>المرحلة الثانية</a:t>
            </a:r>
          </a:p>
          <a:p>
            <a:pPr algn="ctr"/>
            <a:r>
              <a:rPr lang="ar-LB" dirty="0" smtClean="0"/>
              <a:t>للعام الدراسي 2017-2018</a:t>
            </a:r>
          </a:p>
          <a:p>
            <a:pPr algn="ctr"/>
            <a:r>
              <a:rPr lang="ar-LB" dirty="0" err="1" smtClean="0"/>
              <a:t>م.م</a:t>
            </a:r>
            <a:r>
              <a:rPr lang="ar-LB" dirty="0" smtClean="0"/>
              <a:t>. ظافر عبيد فرج</a:t>
            </a:r>
            <a:endParaRPr lang="ar-LB" dirty="0"/>
          </a:p>
        </p:txBody>
      </p:sp>
    </p:spTree>
    <p:extLst>
      <p:ext uri="{BB962C8B-B14F-4D97-AF65-F5344CB8AC3E}">
        <p14:creationId xmlns:p14="http://schemas.microsoft.com/office/powerpoint/2010/main" val="3457738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solidFill>
            <a:schemeClr val="bg1"/>
          </a:solidFill>
        </p:spPr>
        <p:style>
          <a:lnRef idx="1">
            <a:schemeClr val="accent4"/>
          </a:lnRef>
          <a:fillRef idx="2">
            <a:schemeClr val="accent4"/>
          </a:fillRef>
          <a:effectRef idx="1">
            <a:schemeClr val="accent4"/>
          </a:effectRef>
          <a:fontRef idx="minor">
            <a:schemeClr val="dk1"/>
          </a:fontRef>
        </p:style>
        <p:txBody>
          <a:bodyPr>
            <a:normAutofit fontScale="90000"/>
          </a:bodyPr>
          <a:lstStyle/>
          <a:p>
            <a:pPr algn="r"/>
            <a:r>
              <a:rPr lang="ar-LB" sz="4000" dirty="0" smtClean="0"/>
              <a:t/>
            </a:r>
            <a:br>
              <a:rPr lang="ar-LB" sz="4000" dirty="0" smtClean="0"/>
            </a:br>
            <a:r>
              <a:rPr lang="ar-LB" sz="4000" dirty="0" smtClean="0"/>
              <a:t>أدارة الاعمال الفندقية</a:t>
            </a:r>
            <a:br>
              <a:rPr lang="ar-LB" sz="4000" dirty="0" smtClean="0"/>
            </a:br>
            <a:endParaRPr lang="ar-LB" sz="4000" dirty="0"/>
          </a:p>
        </p:txBody>
      </p:sp>
      <p:sp>
        <p:nvSpPr>
          <p:cNvPr id="3" name="عنوان فرعي 2"/>
          <p:cNvSpPr>
            <a:spLocks noGrp="1"/>
          </p:cNvSpPr>
          <p:nvPr>
            <p:ph type="subTitle" idx="1"/>
          </p:nvPr>
        </p:nvSpPr>
        <p:spPr>
          <a:xfrm>
            <a:off x="1432560" y="1850064"/>
            <a:ext cx="7406640" cy="4603272"/>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gn="r"/>
            <a:r>
              <a:rPr lang="ar-LB" b="1" dirty="0"/>
              <a:t>ثانياً : مستويات الإدارة الفندقية:</a:t>
            </a:r>
          </a:p>
          <a:p>
            <a:pPr algn="r"/>
            <a:r>
              <a:rPr lang="ar-LB" dirty="0"/>
              <a:t>     تقسم الإدارة الفندقية في الغالب إلى ثلاثة مستويات إدارية لكل منها طبيعتها، أي طريقة توزيع الإداريين فيها، وتتمثل المستويات بما يأتي:</a:t>
            </a:r>
          </a:p>
          <a:p>
            <a:pPr algn="r"/>
            <a:r>
              <a:rPr lang="ar-LB" dirty="0" smtClean="0"/>
              <a:t>1</a:t>
            </a:r>
            <a:r>
              <a:rPr lang="ar-LB" b="1" dirty="0" smtClean="0"/>
              <a:t>. مستوى </a:t>
            </a:r>
            <a:r>
              <a:rPr lang="ar-LB" b="1" dirty="0"/>
              <a:t>الإدارة العليا: </a:t>
            </a:r>
            <a:r>
              <a:rPr lang="ar-LB" dirty="0"/>
              <a:t>يمثلها في الغالب المدير العام أو رئيس مجلس الإدارة. </a:t>
            </a:r>
          </a:p>
          <a:p>
            <a:pPr algn="r"/>
            <a:r>
              <a:rPr lang="ar-LB" dirty="0" smtClean="0"/>
              <a:t>2</a:t>
            </a:r>
            <a:r>
              <a:rPr lang="ar-LB" b="1" dirty="0" smtClean="0"/>
              <a:t>. مستوى </a:t>
            </a:r>
            <a:r>
              <a:rPr lang="ar-LB" b="1" dirty="0"/>
              <a:t>الإدارة الوسطى: </a:t>
            </a:r>
            <a:r>
              <a:rPr lang="ar-LB" dirty="0"/>
              <a:t>يمثلها المديرون التنفيذيين، ويمثلها مدراء الأقسام.</a:t>
            </a:r>
          </a:p>
          <a:p>
            <a:pPr algn="r"/>
            <a:r>
              <a:rPr lang="ar-LB" dirty="0" smtClean="0"/>
              <a:t>3</a:t>
            </a:r>
            <a:r>
              <a:rPr lang="ar-LB" b="1" dirty="0" smtClean="0"/>
              <a:t>. مستوى </a:t>
            </a:r>
            <a:r>
              <a:rPr lang="ar-LB" b="1" dirty="0"/>
              <a:t>الإدارة </a:t>
            </a:r>
            <a:r>
              <a:rPr lang="ar-LB" b="1" dirty="0" err="1"/>
              <a:t>الإشرافية</a:t>
            </a:r>
            <a:r>
              <a:rPr lang="ar-LB" dirty="0"/>
              <a:t>، يمثلها مستوى الإشراف المباشر، ويتمثلون بالمشرفين على العاملين في المؤسسة الفندقية بعلاقة مباشرة.</a:t>
            </a:r>
          </a:p>
          <a:p>
            <a:pPr algn="r"/>
            <a:endParaRPr lang="ar-LB" dirty="0"/>
          </a:p>
        </p:txBody>
      </p:sp>
    </p:spTree>
    <p:extLst>
      <p:ext uri="{BB962C8B-B14F-4D97-AF65-F5344CB8AC3E}">
        <p14:creationId xmlns:p14="http://schemas.microsoft.com/office/powerpoint/2010/main" val="107395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75656" y="692696"/>
            <a:ext cx="6480720" cy="461664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ar-LB" sz="2400" b="1" dirty="0"/>
              <a:t>ثالثاً : إدارة الموارد البشرية الفندقية:</a:t>
            </a:r>
          </a:p>
          <a:p>
            <a:pPr>
              <a:lnSpc>
                <a:spcPct val="150000"/>
              </a:lnSpc>
            </a:pPr>
            <a:r>
              <a:rPr lang="ar-LB" sz="2000" dirty="0"/>
              <a:t>    إن ما تقدّمه المؤسسة يتأثر إلى حد كبير بنوعية موردها البشرية. وإن التحول من المؤسسة التقليدية بكل أشكالها )تنظيم هرمي، مركزية، </a:t>
            </a:r>
            <a:r>
              <a:rPr lang="ar-LB" sz="2000" dirty="0" err="1"/>
              <a:t>الإعتماد</a:t>
            </a:r>
            <a:r>
              <a:rPr lang="ar-LB" sz="2000" dirty="0"/>
              <a:t> على التجربة) إلى المؤسسة المعاصرة (تنظيم شبكي، تكامل فريق العمل، اللامركزية، الاستراتيجية، المعلومات (يقوم أساساً على نوعية وخصائص الموارد البشرية، فإذا توافرت القدرة مع الرغبة في إطار منسجم ومتفاعل تصبح إدارة الموارد البشرية هي المدخل الاستراتيجي لإدارة أهم أصول المؤسسة بهدف تحقيق ميزة تنافسية. كما وأصبح دور الموارد البشرية أكثر شمولاً وتخصصاً من دورها السابق الذي كان يقتصر على استقطاب الأيدي العاملة والتعيين وصرف </a:t>
            </a:r>
            <a:r>
              <a:rPr lang="ar-LB" sz="2000" dirty="0" err="1"/>
              <a:t>الإجور</a:t>
            </a:r>
            <a:r>
              <a:rPr lang="ar-LB" sz="2000" dirty="0"/>
              <a:t> ومنح الإجازات</a:t>
            </a:r>
          </a:p>
        </p:txBody>
      </p:sp>
    </p:spTree>
    <p:extLst>
      <p:ext uri="{BB962C8B-B14F-4D97-AF65-F5344CB8AC3E}">
        <p14:creationId xmlns:p14="http://schemas.microsoft.com/office/powerpoint/2010/main" val="3808959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5616" y="764704"/>
            <a:ext cx="7200800" cy="603242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ar-LB" sz="2400" b="1" dirty="0"/>
              <a:t>الأهمية في استقطاب الموارد البشرية،</a:t>
            </a:r>
            <a:r>
              <a:rPr lang="ar-LB" dirty="0"/>
              <a:t> </a:t>
            </a:r>
            <a:r>
              <a:rPr lang="ar-LB" sz="2000" dirty="0"/>
              <a:t>إذ إن عملية الاستقطاب تعني تحديد مصادر العمالة، ثمّ العمل على جذبها. ويمكن حصر مصادر العمالة في مصدرين أساسيين هما</a:t>
            </a:r>
            <a:r>
              <a:rPr lang="ar-LB" sz="2000" dirty="0" smtClean="0"/>
              <a:t>:</a:t>
            </a:r>
          </a:p>
          <a:p>
            <a:pPr>
              <a:lnSpc>
                <a:spcPct val="150000"/>
              </a:lnSpc>
            </a:pPr>
            <a:r>
              <a:rPr lang="ar-LB" sz="2000" dirty="0"/>
              <a:t>1</a:t>
            </a:r>
            <a:r>
              <a:rPr lang="ar-LB" sz="2000" dirty="0" smtClean="0"/>
              <a:t>. </a:t>
            </a:r>
            <a:r>
              <a:rPr lang="ar-LB" sz="2000" b="1" dirty="0" smtClean="0"/>
              <a:t>المصادر </a:t>
            </a:r>
            <a:r>
              <a:rPr lang="ar-LB" sz="2000" b="1" dirty="0"/>
              <a:t>الداخلية: </a:t>
            </a:r>
            <a:r>
              <a:rPr lang="ar-LB" sz="2000" dirty="0"/>
              <a:t>تتمثل بالعاملين الحاليين بالفندق، إذ يتم </a:t>
            </a:r>
            <a:r>
              <a:rPr lang="ar-LB" sz="2000" dirty="0" err="1"/>
              <a:t>إجتذابهم</a:t>
            </a:r>
            <a:r>
              <a:rPr lang="ar-LB" sz="2000" dirty="0"/>
              <a:t> للتحرك الأفقي بالنقل لوظائف أخرى على مستوى وظائفهم سواء نفس إدارتهم وأقسامهم أم في إدارات وأقسام أخرى بالفندق. وتفضل العديد من المؤسسات الفندقية تعبئة شواغرها من الداخل لما لهذا الاستقطاب من مزايا في :</a:t>
            </a:r>
          </a:p>
          <a:p>
            <a:pPr>
              <a:lnSpc>
                <a:spcPct val="150000"/>
              </a:lnSpc>
            </a:pPr>
            <a:r>
              <a:rPr lang="ar-LB" sz="2000" dirty="0"/>
              <a:t>أ‌</a:t>
            </a:r>
            <a:r>
              <a:rPr lang="ar-LB" sz="2000" dirty="0" smtClean="0"/>
              <a:t>. تخفيض </a:t>
            </a:r>
            <a:r>
              <a:rPr lang="ar-LB" sz="2000" dirty="0"/>
              <a:t>التكاليف. </a:t>
            </a:r>
          </a:p>
          <a:p>
            <a:pPr>
              <a:lnSpc>
                <a:spcPct val="150000"/>
              </a:lnSpc>
            </a:pPr>
            <a:r>
              <a:rPr lang="ar-LB" sz="2000" dirty="0"/>
              <a:t>ب‌</a:t>
            </a:r>
            <a:r>
              <a:rPr lang="ar-LB" sz="2000" dirty="0" smtClean="0"/>
              <a:t>. توافر </a:t>
            </a:r>
            <a:r>
              <a:rPr lang="ar-LB" sz="2000" dirty="0"/>
              <a:t>المعلومات السابقة عن أداء العاملين.</a:t>
            </a:r>
          </a:p>
          <a:p>
            <a:pPr>
              <a:lnSpc>
                <a:spcPct val="150000"/>
              </a:lnSpc>
            </a:pPr>
            <a:r>
              <a:rPr lang="ar-LB" sz="2000" dirty="0"/>
              <a:t>ت‌</a:t>
            </a:r>
            <a:r>
              <a:rPr lang="ar-LB" sz="2000" dirty="0" smtClean="0"/>
              <a:t>. تجنب </a:t>
            </a:r>
            <a:r>
              <a:rPr lang="ar-LB" sz="2000" dirty="0"/>
              <a:t>المغامرة بتوظيف أفراد من الخارج يصعب </a:t>
            </a:r>
            <a:r>
              <a:rPr lang="ar-LB" sz="2000" dirty="0" err="1"/>
              <a:t>التنبأ</a:t>
            </a:r>
            <a:r>
              <a:rPr lang="ar-LB" sz="2000" dirty="0"/>
              <a:t> بأدائهم.</a:t>
            </a:r>
          </a:p>
          <a:p>
            <a:pPr>
              <a:lnSpc>
                <a:spcPct val="150000"/>
              </a:lnSpc>
            </a:pPr>
            <a:r>
              <a:rPr lang="ar-LB" sz="2000" dirty="0"/>
              <a:t>     كما وإن هناك محاذير من إتباع هذا </a:t>
            </a:r>
            <a:r>
              <a:rPr lang="ar-LB" sz="2000" dirty="0" err="1"/>
              <a:t>الإسلوب</a:t>
            </a:r>
            <a:r>
              <a:rPr lang="ar-LB" sz="2000" dirty="0"/>
              <a:t> في </a:t>
            </a:r>
            <a:r>
              <a:rPr lang="ar-LB" sz="2000" dirty="0" err="1"/>
              <a:t>الإستقطاب</a:t>
            </a:r>
            <a:r>
              <a:rPr lang="ar-LB" sz="2000" dirty="0"/>
              <a:t> من الداخل وهو الشعور بعدم الرضا والشكاوى والتظلمات داخل المؤسسة الفندقية.</a:t>
            </a:r>
          </a:p>
          <a:p>
            <a:endParaRPr lang="ar-LB" sz="2000" dirty="0"/>
          </a:p>
        </p:txBody>
      </p:sp>
    </p:spTree>
    <p:extLst>
      <p:ext uri="{BB962C8B-B14F-4D97-AF65-F5344CB8AC3E}">
        <p14:creationId xmlns:p14="http://schemas.microsoft.com/office/powerpoint/2010/main" val="3450698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908721"/>
            <a:ext cx="6984776" cy="511364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ar-LB" sz="2000" dirty="0"/>
              <a:t>2</a:t>
            </a:r>
            <a:r>
              <a:rPr lang="ar-LB" sz="2000" dirty="0" smtClean="0"/>
              <a:t>. </a:t>
            </a:r>
            <a:r>
              <a:rPr lang="ar-LB" sz="2000" b="1" dirty="0" smtClean="0"/>
              <a:t>المصادر </a:t>
            </a:r>
            <a:r>
              <a:rPr lang="ar-LB" sz="2000" b="1" dirty="0"/>
              <a:t>الخارجية</a:t>
            </a:r>
            <a:r>
              <a:rPr lang="ar-LB" sz="2000" dirty="0"/>
              <a:t>: هناك عدّة مصادر </a:t>
            </a:r>
            <a:r>
              <a:rPr lang="ar-LB" sz="2000" dirty="0" err="1"/>
              <a:t>للإستقطاب</a:t>
            </a:r>
            <a:r>
              <a:rPr lang="ar-LB" sz="2000" dirty="0"/>
              <a:t> الخارجي، من أهمها:</a:t>
            </a:r>
          </a:p>
          <a:p>
            <a:pPr>
              <a:lnSpc>
                <a:spcPct val="150000"/>
              </a:lnSpc>
            </a:pPr>
            <a:r>
              <a:rPr lang="ar-LB" sz="2000" dirty="0"/>
              <a:t>أ‌</a:t>
            </a:r>
            <a:r>
              <a:rPr lang="ar-LB" sz="2000" dirty="0" smtClean="0"/>
              <a:t>. لجامعات </a:t>
            </a:r>
            <a:r>
              <a:rPr lang="ar-LB" sz="2000" dirty="0"/>
              <a:t>– الكليات – مراكز التدريب الفندقية – المعاهد.</a:t>
            </a:r>
          </a:p>
          <a:p>
            <a:pPr>
              <a:lnSpc>
                <a:spcPct val="150000"/>
              </a:lnSpc>
            </a:pPr>
            <a:r>
              <a:rPr lang="ar-LB" sz="2000" dirty="0"/>
              <a:t>ب‌</a:t>
            </a:r>
            <a:r>
              <a:rPr lang="ar-LB" sz="2000" dirty="0" smtClean="0"/>
              <a:t>. الجمعيات </a:t>
            </a:r>
            <a:r>
              <a:rPr lang="ar-LB" sz="2000" dirty="0"/>
              <a:t>والمنظمات الفندقية</a:t>
            </a:r>
            <a:r>
              <a:rPr lang="ar-LB" sz="2000" dirty="0" smtClean="0"/>
              <a:t>.</a:t>
            </a:r>
            <a:endParaRPr lang="ar-LB" sz="2000" dirty="0"/>
          </a:p>
          <a:p>
            <a:pPr>
              <a:lnSpc>
                <a:spcPct val="150000"/>
              </a:lnSpc>
            </a:pPr>
            <a:r>
              <a:rPr lang="ar-LB" sz="2000" dirty="0"/>
              <a:t>ومن مزايا هذا الاستقطاب :</a:t>
            </a:r>
          </a:p>
          <a:p>
            <a:pPr>
              <a:lnSpc>
                <a:spcPct val="150000"/>
              </a:lnSpc>
            </a:pPr>
            <a:r>
              <a:rPr lang="ar-LB" sz="2000" dirty="0"/>
              <a:t>1</a:t>
            </a:r>
            <a:r>
              <a:rPr lang="ar-LB" sz="2000" dirty="0" smtClean="0"/>
              <a:t>. استقطاب </a:t>
            </a:r>
            <a:r>
              <a:rPr lang="ar-LB" sz="2000" dirty="0"/>
              <a:t>المهارات الجديدة.</a:t>
            </a:r>
          </a:p>
          <a:p>
            <a:pPr>
              <a:lnSpc>
                <a:spcPct val="150000"/>
              </a:lnSpc>
            </a:pPr>
            <a:r>
              <a:rPr lang="ar-LB" sz="2000" dirty="0"/>
              <a:t>2</a:t>
            </a:r>
            <a:r>
              <a:rPr lang="ar-LB" sz="2000" dirty="0" smtClean="0"/>
              <a:t>. أقل </a:t>
            </a:r>
            <a:r>
              <a:rPr lang="ar-LB" sz="2000" dirty="0"/>
              <a:t>كلفة من تدريب العاملين الحاليين.</a:t>
            </a:r>
          </a:p>
          <a:p>
            <a:pPr>
              <a:lnSpc>
                <a:spcPct val="150000"/>
              </a:lnSpc>
            </a:pPr>
            <a:r>
              <a:rPr lang="ar-LB" sz="2000" dirty="0"/>
              <a:t>3</a:t>
            </a:r>
            <a:r>
              <a:rPr lang="ar-LB" sz="2000" dirty="0" smtClean="0"/>
              <a:t>. إدخال </a:t>
            </a:r>
            <a:r>
              <a:rPr lang="ar-LB" sz="2000" dirty="0"/>
              <a:t>طرق وأساليب جديدة في الصناعة.</a:t>
            </a:r>
          </a:p>
          <a:p>
            <a:pPr>
              <a:lnSpc>
                <a:spcPct val="150000"/>
              </a:lnSpc>
            </a:pPr>
            <a:r>
              <a:rPr lang="ar-LB" sz="2000" dirty="0"/>
              <a:t>     كما وأن لهذا النوع من الاستقطاب محاذير منها: لا يؤدي الاستقطاب الخارجي الى </a:t>
            </a:r>
            <a:r>
              <a:rPr lang="ar-LB" sz="2000" dirty="0" err="1"/>
              <a:t>الإختيار</a:t>
            </a:r>
            <a:r>
              <a:rPr lang="ar-LB" sz="2000" dirty="0"/>
              <a:t> الأفضل، كما ويتسبب في خفض معنويات الحاليين من الموظفين، فضلاً عن الحاجة الى مدة أطول للتأقلم بالعمل الجديد واحتمالية وقوع أخطاء أو بطء في العمل.</a:t>
            </a:r>
          </a:p>
        </p:txBody>
      </p:sp>
    </p:spTree>
    <p:extLst>
      <p:ext uri="{BB962C8B-B14F-4D97-AF65-F5344CB8AC3E}">
        <p14:creationId xmlns:p14="http://schemas.microsoft.com/office/powerpoint/2010/main" val="22206653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29</TotalTime>
  <Words>438</Words>
  <Application>Microsoft Office PowerPoint</Application>
  <PresentationFormat>عرض على الشاشة (3:4)‏</PresentationFormat>
  <Paragraphs>26</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انقلاب</vt:lpstr>
      <vt:lpstr>سلسلة محاضرات إدارة الاعمال الفندقية قسم إدارة المؤسسات الفندقية</vt:lpstr>
      <vt:lpstr> أدارة الاعمال الفندقية </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أدارة الاعمال الفندقية</dc:title>
  <dc:creator>User</dc:creator>
  <cp:lastModifiedBy>User</cp:lastModifiedBy>
  <cp:revision>7</cp:revision>
  <dcterms:created xsi:type="dcterms:W3CDTF">2018-05-22T21:06:56Z</dcterms:created>
  <dcterms:modified xsi:type="dcterms:W3CDTF">2018-05-24T08:46:46Z</dcterms:modified>
</cp:coreProperties>
</file>