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8"/>
  </p:notes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B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964769F-F8A9-4BDF-955A-395D20C7DC95}" type="datetimeFigureOut">
              <a:rPr lang="ar-LB" smtClean="0"/>
              <a:t>10/09/1439</a:t>
            </a:fld>
            <a:endParaRPr lang="ar-LB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B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40FB18A-085C-4432-913F-BBD383DFB7F1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3720163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L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FB18A-085C-4432-913F-BBD383DFB7F1}" type="slidenum">
              <a:rPr lang="ar-LB" smtClean="0"/>
              <a:t>3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2271589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t>10/09/1439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LB" smtClean="0"/>
              <a:t>سلسلة </a:t>
            </a:r>
            <a:r>
              <a:rPr lang="ar-LB" smtClean="0"/>
              <a:t>محاضرات إدارة الاعمال الفندقية</a:t>
            </a:r>
            <a:br>
              <a:rPr lang="ar-LB" smtClean="0"/>
            </a:br>
            <a:r>
              <a:rPr lang="ar-LB" smtClean="0"/>
              <a:t>قسم إدارة المؤسسات الفندقية</a:t>
            </a:r>
            <a:endParaRPr lang="ar-LB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ar-LB" smtClean="0"/>
              <a:t>المرحلة الثانية</a:t>
            </a:r>
          </a:p>
          <a:p>
            <a:pPr algn="ctr"/>
            <a:r>
              <a:rPr lang="ar-LB" smtClean="0"/>
              <a:t>للعام الدراسي 2017-2018</a:t>
            </a:r>
          </a:p>
          <a:p>
            <a:pPr algn="ctr"/>
            <a:r>
              <a:rPr lang="ar-LB" smtClean="0"/>
              <a:t>م.م. ظافر عبيد فرج</a:t>
            </a:r>
            <a:endParaRPr lang="ar-LB" dirty="0"/>
          </a:p>
        </p:txBody>
      </p:sp>
    </p:spTree>
    <p:extLst>
      <p:ext uri="{BB962C8B-B14F-4D97-AF65-F5344CB8AC3E}">
        <p14:creationId xmlns:p14="http://schemas.microsoft.com/office/powerpoint/2010/main" val="345773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LB" dirty="0" smtClean="0"/>
              <a:t>إدارة الاعمال الفندقية</a:t>
            </a:r>
            <a:endParaRPr lang="ar-LB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59920" cy="47472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r">
              <a:lnSpc>
                <a:spcPct val="120000"/>
              </a:lnSpc>
            </a:pPr>
            <a:r>
              <a:rPr lang="ar-LB" sz="12800" b="1" dirty="0">
                <a:latin typeface="Simplified Arabic" pitchFamily="18" charset="-78"/>
                <a:cs typeface="Simplified Arabic" pitchFamily="18" charset="-78"/>
              </a:rPr>
              <a:t>إدارة المؤسسات </a:t>
            </a:r>
            <a:r>
              <a:rPr lang="ar-LB" sz="12800" b="1" dirty="0" smtClean="0">
                <a:latin typeface="Simplified Arabic" pitchFamily="18" charset="-78"/>
                <a:cs typeface="Simplified Arabic" pitchFamily="18" charset="-78"/>
              </a:rPr>
              <a:t>الفندقية:</a:t>
            </a:r>
            <a:endParaRPr lang="ar-LB" sz="12800" b="1" dirty="0">
              <a:latin typeface="Simplified Arabic" pitchFamily="18" charset="-78"/>
              <a:cs typeface="Simplified Arabic" pitchFamily="18" charset="-78"/>
            </a:endParaRPr>
          </a:p>
          <a:p>
            <a:pPr algn="r">
              <a:lnSpc>
                <a:spcPct val="120000"/>
              </a:lnSpc>
            </a:pPr>
            <a:endParaRPr lang="ar-LB" sz="9600" dirty="0">
              <a:latin typeface="Simplified Arabic" pitchFamily="18" charset="-78"/>
              <a:cs typeface="Simplified Arabic" pitchFamily="18" charset="-78"/>
            </a:endParaRPr>
          </a:p>
          <a:p>
            <a:pPr algn="r">
              <a:lnSpc>
                <a:spcPct val="120000"/>
              </a:lnSpc>
            </a:pPr>
            <a:r>
              <a:rPr lang="ar-LB" sz="9600" dirty="0">
                <a:latin typeface="Simplified Arabic" pitchFamily="18" charset="-78"/>
                <a:cs typeface="Simplified Arabic" pitchFamily="18" charset="-78"/>
              </a:rPr>
              <a:t>     تتباين الإدارات في المؤسسات الفندقية ونظام العمل فيها من فندق الى آخر، ولكن على الرغم من ذلك يوجد عدد من الإدارات التي يجب توفرها في كافة الفنادق وهي :</a:t>
            </a:r>
          </a:p>
          <a:p>
            <a:pPr algn="r">
              <a:lnSpc>
                <a:spcPct val="120000"/>
              </a:lnSpc>
            </a:pPr>
            <a:r>
              <a:rPr lang="ar-LB" sz="9600" dirty="0" smtClean="0">
                <a:latin typeface="Simplified Arabic" pitchFamily="18" charset="-78"/>
                <a:cs typeface="Simplified Arabic" pitchFamily="18" charset="-78"/>
              </a:rPr>
              <a:t>1. إدارة </a:t>
            </a:r>
            <a:r>
              <a:rPr lang="ar-LB" sz="9600" dirty="0">
                <a:latin typeface="Simplified Arabic" pitchFamily="18" charset="-78"/>
                <a:cs typeface="Simplified Arabic" pitchFamily="18" charset="-78"/>
              </a:rPr>
              <a:t>الغرف (المكاتب الأمامية والتدبير الفندقي).</a:t>
            </a:r>
          </a:p>
          <a:p>
            <a:pPr algn="r">
              <a:lnSpc>
                <a:spcPct val="120000"/>
              </a:lnSpc>
            </a:pPr>
            <a:r>
              <a:rPr lang="ar-LB" sz="9600" dirty="0" smtClean="0">
                <a:latin typeface="Simplified Arabic" pitchFamily="18" charset="-78"/>
                <a:cs typeface="Simplified Arabic" pitchFamily="18" charset="-78"/>
              </a:rPr>
              <a:t>2. إدارة </a:t>
            </a:r>
            <a:r>
              <a:rPr lang="ar-LB" sz="9600" dirty="0">
                <a:latin typeface="Simplified Arabic" pitchFamily="18" charset="-78"/>
                <a:cs typeface="Simplified Arabic" pitchFamily="18" charset="-78"/>
              </a:rPr>
              <a:t>الأغذية والمشروبات.</a:t>
            </a:r>
          </a:p>
          <a:p>
            <a:pPr algn="r">
              <a:lnSpc>
                <a:spcPct val="120000"/>
              </a:lnSpc>
            </a:pPr>
            <a:r>
              <a:rPr lang="ar-LB" sz="9600" dirty="0" smtClean="0">
                <a:latin typeface="Simplified Arabic" pitchFamily="18" charset="-78"/>
                <a:cs typeface="Simplified Arabic" pitchFamily="18" charset="-78"/>
              </a:rPr>
              <a:t>3. الإدارة </a:t>
            </a:r>
            <a:r>
              <a:rPr lang="ar-LB" sz="9600" dirty="0">
                <a:latin typeface="Simplified Arabic" pitchFamily="18" charset="-78"/>
                <a:cs typeface="Simplified Arabic" pitchFamily="18" charset="-78"/>
              </a:rPr>
              <a:t>المالية.</a:t>
            </a:r>
          </a:p>
          <a:p>
            <a:pPr algn="r">
              <a:lnSpc>
                <a:spcPct val="120000"/>
              </a:lnSpc>
            </a:pPr>
            <a:r>
              <a:rPr lang="ar-LB" sz="9600" dirty="0" smtClean="0">
                <a:latin typeface="Simplified Arabic" pitchFamily="18" charset="-78"/>
                <a:cs typeface="Simplified Arabic" pitchFamily="18" charset="-78"/>
              </a:rPr>
              <a:t>4. إدارة </a:t>
            </a:r>
            <a:r>
              <a:rPr lang="ar-LB" sz="9600" dirty="0">
                <a:latin typeface="Simplified Arabic" pitchFamily="18" charset="-78"/>
                <a:cs typeface="Simplified Arabic" pitchFamily="18" charset="-78"/>
              </a:rPr>
              <a:t>الأمن.</a:t>
            </a:r>
          </a:p>
          <a:p>
            <a:pPr algn="r">
              <a:lnSpc>
                <a:spcPct val="120000"/>
              </a:lnSpc>
            </a:pPr>
            <a:r>
              <a:rPr lang="ar-LB" sz="9600" dirty="0" smtClean="0">
                <a:latin typeface="Simplified Arabic" pitchFamily="18" charset="-78"/>
                <a:cs typeface="Simplified Arabic" pitchFamily="18" charset="-78"/>
              </a:rPr>
              <a:t>5. إدارة </a:t>
            </a:r>
            <a:r>
              <a:rPr lang="ar-LB" sz="9600" dirty="0">
                <a:latin typeface="Simplified Arabic" pitchFamily="18" charset="-78"/>
                <a:cs typeface="Simplified Arabic" pitchFamily="18" charset="-78"/>
              </a:rPr>
              <a:t>الصيانة</a:t>
            </a:r>
            <a:r>
              <a:rPr lang="ar-LB" sz="9600" dirty="0" smtClean="0">
                <a:latin typeface="Simplified Arabic" pitchFamily="18" charset="-78"/>
                <a:cs typeface="Simplified Arabic" pitchFamily="18" charset="-78"/>
              </a:rPr>
              <a:t>.</a:t>
            </a:r>
          </a:p>
          <a:p>
            <a:pPr algn="r">
              <a:lnSpc>
                <a:spcPct val="120000"/>
              </a:lnSpc>
            </a:pPr>
            <a:endParaRPr lang="ar-LB" sz="9600" dirty="0">
              <a:latin typeface="Simplified Arabic" pitchFamily="18" charset="-78"/>
              <a:cs typeface="Simplified Arabic" pitchFamily="18" charset="-78"/>
            </a:endParaRPr>
          </a:p>
          <a:p>
            <a:pPr algn="r"/>
            <a:endParaRPr lang="ar-LB" dirty="0"/>
          </a:p>
        </p:txBody>
      </p:sp>
    </p:spTree>
    <p:extLst>
      <p:ext uri="{BB962C8B-B14F-4D97-AF65-F5344CB8AC3E}">
        <p14:creationId xmlns:p14="http://schemas.microsoft.com/office/powerpoint/2010/main" val="216475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286000" y="692696"/>
            <a:ext cx="6102424" cy="415498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LB" sz="3200" b="1" dirty="0">
                <a:latin typeface="Simplified Arabic" pitchFamily="18" charset="-78"/>
                <a:cs typeface="Simplified Arabic" pitchFamily="18" charset="-78"/>
              </a:rPr>
              <a:t>أولاً : مفهوم الإدارة الفندقية:</a:t>
            </a:r>
          </a:p>
          <a:p>
            <a:pPr algn="just">
              <a:lnSpc>
                <a:spcPct val="150000"/>
              </a:lnSpc>
            </a:pPr>
            <a:r>
              <a:rPr lang="ar-LB" sz="2400" dirty="0">
                <a:latin typeface="Simplified Arabic" pitchFamily="18" charset="-78"/>
                <a:cs typeface="Simplified Arabic" pitchFamily="18" charset="-78"/>
              </a:rPr>
              <a:t>     تعمل الإدارة في المؤسسة الفندقية الى قيادة الأعمال داخل المؤسسة الفندقية بتميّز من خلال التكامل الإداري في </a:t>
            </a:r>
            <a:r>
              <a:rPr lang="ar-LB" sz="2400" dirty="0" err="1">
                <a:latin typeface="Simplified Arabic" pitchFamily="18" charset="-78"/>
                <a:cs typeface="Simplified Arabic" pitchFamily="18" charset="-78"/>
              </a:rPr>
              <a:t>الإستغلال</a:t>
            </a:r>
            <a:r>
              <a:rPr lang="ar-LB" sz="2400" dirty="0">
                <a:latin typeface="Simplified Arabic" pitchFamily="18" charset="-78"/>
                <a:cs typeface="Simplified Arabic" pitchFamily="18" charset="-78"/>
              </a:rPr>
              <a:t> الأمثل لموارد وإمكانيات المؤسسة، ولذا </a:t>
            </a:r>
            <a:r>
              <a:rPr lang="ar-LB" sz="2400" b="1" dirty="0">
                <a:latin typeface="Simplified Arabic" pitchFamily="18" charset="-78"/>
                <a:cs typeface="Simplified Arabic" pitchFamily="18" charset="-78"/>
              </a:rPr>
              <a:t>تمثل الإدارة الفندقية</a:t>
            </a:r>
            <a:r>
              <a:rPr lang="ar-LB" sz="2400" dirty="0">
                <a:latin typeface="Simplified Arabic" pitchFamily="18" charset="-78"/>
                <a:cs typeface="Simplified Arabic" pitchFamily="18" charset="-78"/>
              </a:rPr>
              <a:t> مجموعة الأنشطة المتميزة الموجهة نحو الاستخدام الكفء والفعال للموارد، لغرض تحقيق هدف ما، أو مجموعة من </a:t>
            </a:r>
            <a:r>
              <a:rPr lang="ar-LB" sz="2400" dirty="0" smtClean="0">
                <a:latin typeface="Simplified Arabic" pitchFamily="18" charset="-78"/>
                <a:cs typeface="Simplified Arabic" pitchFamily="18" charset="-78"/>
              </a:rPr>
              <a:t>الأهداف.</a:t>
            </a:r>
            <a:endParaRPr lang="ar-LB" sz="2400" dirty="0"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023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331640" y="620688"/>
            <a:ext cx="6768752" cy="5509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LB" sz="3200" b="1" dirty="0"/>
              <a:t>وفي ضوء ذلك، يشتمل تعريف الإدارة الفندقية على مجموعة مضامين هي:</a:t>
            </a:r>
          </a:p>
          <a:p>
            <a:pPr>
              <a:lnSpc>
                <a:spcPct val="150000"/>
              </a:lnSpc>
            </a:pPr>
            <a:r>
              <a:rPr lang="ar-LB" sz="2400" dirty="0"/>
              <a:t>1</a:t>
            </a:r>
            <a:r>
              <a:rPr lang="ar-LB" sz="2400" dirty="0" smtClean="0"/>
              <a:t>. إن </a:t>
            </a:r>
            <a:r>
              <a:rPr lang="ar-LB" sz="2400" dirty="0"/>
              <a:t>الإدارة الفندقية متضمنة لمجموعة من الأنشطة (التخطيط، التنظيم، التوجيه، الرقابة، وغيرها من الوظائف).</a:t>
            </a:r>
          </a:p>
          <a:p>
            <a:pPr>
              <a:lnSpc>
                <a:spcPct val="150000"/>
              </a:lnSpc>
            </a:pPr>
            <a:r>
              <a:rPr lang="ar-LB" sz="2400" dirty="0"/>
              <a:t>2</a:t>
            </a:r>
            <a:r>
              <a:rPr lang="ar-LB" sz="2400" dirty="0" smtClean="0"/>
              <a:t>. كفاءة </a:t>
            </a:r>
            <a:r>
              <a:rPr lang="ar-LB" sz="2400" dirty="0"/>
              <a:t>الإدارة الفندقية </a:t>
            </a:r>
            <a:r>
              <a:rPr lang="ar-LB" sz="2400" dirty="0" err="1"/>
              <a:t>للإستخدام</a:t>
            </a:r>
            <a:r>
              <a:rPr lang="ar-LB" sz="2400" dirty="0"/>
              <a:t> الأمثل للموارد والإمكانيات التي تمتلكها المؤسسة الفندقية.</a:t>
            </a:r>
          </a:p>
          <a:p>
            <a:pPr>
              <a:lnSpc>
                <a:spcPct val="150000"/>
              </a:lnSpc>
            </a:pPr>
            <a:r>
              <a:rPr lang="ar-LB" sz="2400" dirty="0"/>
              <a:t>3</a:t>
            </a:r>
            <a:r>
              <a:rPr lang="ar-LB" sz="2400" dirty="0" smtClean="0"/>
              <a:t>. الفعالية </a:t>
            </a:r>
            <a:r>
              <a:rPr lang="ar-LB" sz="2400" dirty="0"/>
              <a:t>المتميزة في استخدام تلك الموارد وفق تنسيق وتكامل أنشطة الفندق.</a:t>
            </a:r>
          </a:p>
          <a:p>
            <a:pPr>
              <a:lnSpc>
                <a:spcPct val="150000"/>
              </a:lnSpc>
            </a:pPr>
            <a:r>
              <a:rPr lang="ar-LB" sz="2400" dirty="0"/>
              <a:t>4</a:t>
            </a:r>
            <a:r>
              <a:rPr lang="ar-LB" sz="2400" dirty="0" smtClean="0"/>
              <a:t>. تتوحد </a:t>
            </a:r>
            <a:r>
              <a:rPr lang="ar-LB" sz="2400" dirty="0"/>
              <a:t>الأعمال الفندقية من أجل تحقيق هدف معين أو مجموعة من الأهداف.</a:t>
            </a:r>
            <a:r>
              <a:rPr lang="ar-L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818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59632" y="836712"/>
            <a:ext cx="7272808" cy="44627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LB" sz="3200" b="1" dirty="0" smtClean="0"/>
              <a:t>أهمية </a:t>
            </a:r>
            <a:r>
              <a:rPr lang="ar-LB" sz="3200" b="1" dirty="0"/>
              <a:t>الإدارة الفندقية:</a:t>
            </a:r>
          </a:p>
          <a:p>
            <a:pPr>
              <a:lnSpc>
                <a:spcPct val="150000"/>
              </a:lnSpc>
            </a:pPr>
            <a:r>
              <a:rPr lang="ar-LB" dirty="0"/>
              <a:t>  </a:t>
            </a:r>
            <a:r>
              <a:rPr lang="ar-LB" sz="2400" dirty="0"/>
              <a:t>تتمتع الإدارة المؤسسة الفندقية بأهمية بالغة في تحقيق الأهداف المخطط لها، ومن أهميتها ما يأتي:</a:t>
            </a:r>
          </a:p>
          <a:p>
            <a:pPr>
              <a:lnSpc>
                <a:spcPct val="150000"/>
              </a:lnSpc>
            </a:pPr>
            <a:r>
              <a:rPr lang="ar-LB" sz="2400" dirty="0"/>
              <a:t>1</a:t>
            </a:r>
            <a:r>
              <a:rPr lang="ar-LB" sz="2400" dirty="0" smtClean="0"/>
              <a:t>. </a:t>
            </a:r>
            <a:r>
              <a:rPr lang="ar-LB" sz="2400" dirty="0" err="1" smtClean="0"/>
              <a:t>لإستغلال</a:t>
            </a:r>
            <a:r>
              <a:rPr lang="ar-LB" sz="2400" dirty="0" smtClean="0"/>
              <a:t> </a:t>
            </a:r>
            <a:r>
              <a:rPr lang="ar-LB" sz="2400" dirty="0"/>
              <a:t>الأمثل لموارد المؤسسة الفندقية بكفاءة عالية وفاعلية، ما يسهم في إنجاح الخطة التنموية الاقتصادية </a:t>
            </a:r>
            <a:r>
              <a:rPr lang="ar-LB" sz="2400" dirty="0" err="1"/>
              <a:t>والإجتماعية</a:t>
            </a:r>
            <a:r>
              <a:rPr lang="ar-LB" sz="2400" dirty="0"/>
              <a:t>. </a:t>
            </a:r>
          </a:p>
          <a:p>
            <a:pPr>
              <a:lnSpc>
                <a:spcPct val="150000"/>
              </a:lnSpc>
            </a:pPr>
            <a:r>
              <a:rPr lang="ar-LB" sz="2400" dirty="0"/>
              <a:t>2</a:t>
            </a:r>
            <a:r>
              <a:rPr lang="ar-LB" sz="2400" dirty="0" smtClean="0"/>
              <a:t>. المسؤولة </a:t>
            </a:r>
            <a:r>
              <a:rPr lang="ar-LB" sz="2400" dirty="0"/>
              <a:t>عن نجاح الفندق في البقاء ضمن السوق التنافسي.</a:t>
            </a:r>
          </a:p>
          <a:p>
            <a:pPr>
              <a:lnSpc>
                <a:spcPct val="150000"/>
              </a:lnSpc>
            </a:pPr>
            <a:r>
              <a:rPr lang="ar-LB" sz="2400" dirty="0"/>
              <a:t>3</a:t>
            </a:r>
            <a:r>
              <a:rPr lang="ar-LB" sz="2400" dirty="0" smtClean="0"/>
              <a:t>. تحقيق </a:t>
            </a:r>
            <a:r>
              <a:rPr lang="ar-LB" sz="2400" dirty="0"/>
              <a:t>الجودة الشاملة في الخدمات المتنوعة والمتعددة للمؤسسة الفندقية التي تقدمها الى الضيوف</a:t>
            </a:r>
            <a:r>
              <a:rPr lang="ar-L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599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87624" y="548681"/>
            <a:ext cx="7200800" cy="61247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ar-LB" dirty="0" smtClean="0"/>
              <a:t>•</a:t>
            </a:r>
            <a:r>
              <a:rPr lang="ar-LB" sz="3200" b="1" dirty="0" smtClean="0"/>
              <a:t>أهداف </a:t>
            </a:r>
            <a:r>
              <a:rPr lang="ar-LB" sz="3200" b="1" dirty="0"/>
              <a:t>الإدارة الفندقية :   </a:t>
            </a:r>
          </a:p>
          <a:p>
            <a:pPr>
              <a:lnSpc>
                <a:spcPct val="150000"/>
              </a:lnSpc>
            </a:pPr>
            <a:r>
              <a:rPr lang="ar-LB" dirty="0"/>
              <a:t>   </a:t>
            </a:r>
            <a:r>
              <a:rPr lang="ar-LB" sz="2400" dirty="0"/>
              <a:t>أما أهداف الإدارة الفندقية تتمثل بتحقيق ما يأتي: </a:t>
            </a:r>
          </a:p>
          <a:p>
            <a:pPr>
              <a:lnSpc>
                <a:spcPct val="150000"/>
              </a:lnSpc>
            </a:pPr>
            <a:r>
              <a:rPr lang="ar-LB" sz="2400" dirty="0" smtClean="0"/>
              <a:t>1. </a:t>
            </a:r>
            <a:r>
              <a:rPr lang="ar-LB" sz="2400" dirty="0" err="1" smtClean="0"/>
              <a:t>إرتفاع</a:t>
            </a:r>
            <a:r>
              <a:rPr lang="ar-LB" sz="2400" dirty="0" smtClean="0"/>
              <a:t> </a:t>
            </a:r>
            <a:r>
              <a:rPr lang="ar-LB" sz="2400" dirty="0"/>
              <a:t>نسبة الإشغال الفندقي، ما يؤدي الى زيادة العوائد؛ أي الإيرادات الفندقية، وبالتالي تحقيق الأرباح.</a:t>
            </a:r>
          </a:p>
          <a:p>
            <a:pPr>
              <a:lnSpc>
                <a:spcPct val="150000"/>
              </a:lnSpc>
            </a:pPr>
            <a:r>
              <a:rPr lang="ar-LB" sz="2400" dirty="0"/>
              <a:t>2</a:t>
            </a:r>
            <a:r>
              <a:rPr lang="ar-LB" sz="2400" dirty="0" smtClean="0"/>
              <a:t>. الاستخدام </a:t>
            </a:r>
            <a:r>
              <a:rPr lang="ar-LB" sz="2400" dirty="0"/>
              <a:t>الأمثل للموارد لتحقيق الخدمة المتميزة والجودة في إنتاج تلك الخدمة.</a:t>
            </a:r>
          </a:p>
          <a:p>
            <a:pPr>
              <a:lnSpc>
                <a:spcPct val="150000"/>
              </a:lnSpc>
            </a:pPr>
            <a:r>
              <a:rPr lang="ar-LB" sz="2400" dirty="0"/>
              <a:t>3</a:t>
            </a:r>
            <a:r>
              <a:rPr lang="ar-LB" sz="2400" dirty="0" smtClean="0"/>
              <a:t>. رضى </a:t>
            </a:r>
            <a:r>
              <a:rPr lang="ar-LB" sz="2400" dirty="0"/>
              <a:t>الزبائن، ما يضمن عودتهم مرة أخرى الى الفندق.  </a:t>
            </a:r>
          </a:p>
          <a:p>
            <a:pPr>
              <a:lnSpc>
                <a:spcPct val="150000"/>
              </a:lnSpc>
            </a:pPr>
            <a:r>
              <a:rPr lang="ar-LB" sz="2400" dirty="0"/>
              <a:t>4</a:t>
            </a:r>
            <a:r>
              <a:rPr lang="ar-LB" sz="2400" dirty="0" smtClean="0"/>
              <a:t>. المحافظة </a:t>
            </a:r>
            <a:r>
              <a:rPr lang="ar-LB" sz="2400" dirty="0"/>
              <a:t>على نصيب المؤسسة الفندقية في السوق الفندقية، </a:t>
            </a:r>
            <a:r>
              <a:rPr lang="ar-LB" sz="2400" dirty="0" smtClean="0"/>
              <a:t>ووفقاً </a:t>
            </a:r>
            <a:r>
              <a:rPr lang="ar-LB" sz="2400" dirty="0"/>
              <a:t>لما تقدّم، تكون إدارة الفنادق عملية تنسيقية وتكاملية للأنشطة الفندقية. ويكون العضو التنظيمي المسؤول عن تكامل وتنسيق أعمال الآخرين هو مدير الفندق.</a:t>
            </a:r>
          </a:p>
        </p:txBody>
      </p:sp>
    </p:spTree>
    <p:extLst>
      <p:ext uri="{BB962C8B-B14F-4D97-AF65-F5344CB8AC3E}">
        <p14:creationId xmlns:p14="http://schemas.microsoft.com/office/powerpoint/2010/main" val="87281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387</Words>
  <Application>Microsoft Office PowerPoint</Application>
  <PresentationFormat>عرض على الشاشة (3:4)‏</PresentationFormat>
  <Paragraphs>32</Paragraphs>
  <Slides>6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انقلاب</vt:lpstr>
      <vt:lpstr>سلسلة محاضرات إدارة الاعمال الفندقية قسم إدارة المؤسسات الفندقية</vt:lpstr>
      <vt:lpstr>إدارة الاعمال الفندقية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إدارة الاعمال الفندقية</dc:title>
  <dc:creator>User</dc:creator>
  <cp:lastModifiedBy>User</cp:lastModifiedBy>
  <cp:revision>9</cp:revision>
  <dcterms:created xsi:type="dcterms:W3CDTF">2018-05-22T19:28:19Z</dcterms:created>
  <dcterms:modified xsi:type="dcterms:W3CDTF">2018-05-24T08:45:29Z</dcterms:modified>
</cp:coreProperties>
</file>