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1" r:id="rId2"/>
    <p:sldId id="256" r:id="rId3"/>
    <p:sldId id="257" r:id="rId4"/>
    <p:sldId id="258" r:id="rId5"/>
    <p:sldId id="259"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5" d="100"/>
          <a:sy n="75" d="100"/>
        </p:scale>
        <p:origin x="-1236"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t>10/09/1439</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LB" smtClean="0"/>
              <a:t>سلسلة </a:t>
            </a:r>
            <a:r>
              <a:rPr lang="ar-LB" dirty="0" smtClean="0"/>
              <a:t>محاضرات إدارة الاعمال الفندقية</a:t>
            </a:r>
            <a:br>
              <a:rPr lang="ar-LB" dirty="0" smtClean="0"/>
            </a:br>
            <a:r>
              <a:rPr lang="ar-LB" dirty="0" smtClean="0"/>
              <a:t>قسم إدارة المؤسسات الفندقية</a:t>
            </a:r>
            <a:endParaRPr lang="ar-LB" dirty="0"/>
          </a:p>
        </p:txBody>
      </p:sp>
      <p:sp>
        <p:nvSpPr>
          <p:cNvPr id="3" name="عنوان فرعي 2"/>
          <p:cNvSpPr>
            <a:spLocks noGrp="1"/>
          </p:cNvSpPr>
          <p:nvPr>
            <p:ph type="subTitle" idx="1"/>
          </p:nvPr>
        </p:nvSpPr>
        <p:spPr/>
        <p:txBody>
          <a:bodyPr/>
          <a:lstStyle/>
          <a:p>
            <a:pPr algn="ctr"/>
            <a:r>
              <a:rPr lang="ar-LB" smtClean="0"/>
              <a:t>المرحلة الثانية</a:t>
            </a:r>
          </a:p>
          <a:p>
            <a:pPr algn="ctr"/>
            <a:r>
              <a:rPr lang="ar-LB" dirty="0" smtClean="0"/>
              <a:t>للعام الدراسي 2017-2018</a:t>
            </a:r>
          </a:p>
          <a:p>
            <a:pPr algn="ctr"/>
            <a:r>
              <a:rPr lang="ar-LB" dirty="0" err="1" smtClean="0"/>
              <a:t>م.م</a:t>
            </a:r>
            <a:r>
              <a:rPr lang="ar-LB" dirty="0" smtClean="0"/>
              <a:t>. ظافر عبيد فرج</a:t>
            </a:r>
            <a:endParaRPr lang="ar-LB" dirty="0"/>
          </a:p>
        </p:txBody>
      </p:sp>
    </p:spTree>
    <p:extLst>
      <p:ext uri="{BB962C8B-B14F-4D97-AF65-F5344CB8AC3E}">
        <p14:creationId xmlns:p14="http://schemas.microsoft.com/office/powerpoint/2010/main" val="3457738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987824" y="620688"/>
            <a:ext cx="5470376" cy="1080120"/>
          </a:xfrm>
        </p:spPr>
        <p:txBody>
          <a:bodyPr>
            <a:normAutofit/>
          </a:bodyPr>
          <a:lstStyle/>
          <a:p>
            <a:r>
              <a:rPr lang="ar-LB" dirty="0" smtClean="0"/>
              <a:t>محاضرة إدارة اعمال فندقية</a:t>
            </a:r>
            <a:endParaRPr lang="ar-LB" dirty="0"/>
          </a:p>
        </p:txBody>
      </p:sp>
      <p:sp>
        <p:nvSpPr>
          <p:cNvPr id="3" name="عنوان فرعي 2"/>
          <p:cNvSpPr>
            <a:spLocks noGrp="1"/>
          </p:cNvSpPr>
          <p:nvPr>
            <p:ph type="subTitle" idx="1"/>
          </p:nvPr>
        </p:nvSpPr>
        <p:spPr>
          <a:xfrm>
            <a:off x="1259632" y="2132856"/>
            <a:ext cx="7560840" cy="4248472"/>
          </a:xfrm>
        </p:spPr>
        <p:style>
          <a:lnRef idx="1">
            <a:schemeClr val="accent4"/>
          </a:lnRef>
          <a:fillRef idx="2">
            <a:schemeClr val="accent4"/>
          </a:fillRef>
          <a:effectRef idx="1">
            <a:schemeClr val="accent4"/>
          </a:effectRef>
          <a:fontRef idx="minor">
            <a:schemeClr val="dk1"/>
          </a:fontRef>
        </p:style>
        <p:txBody>
          <a:bodyPr>
            <a:normAutofit fontScale="25000" lnSpcReduction="20000"/>
          </a:bodyPr>
          <a:lstStyle/>
          <a:p>
            <a:pPr algn="r">
              <a:lnSpc>
                <a:spcPct val="170000"/>
              </a:lnSpc>
            </a:pPr>
            <a:r>
              <a:rPr lang="ar-LB" sz="3800" b="1" dirty="0"/>
              <a:t>أ</a:t>
            </a:r>
            <a:r>
              <a:rPr lang="ar-LB" sz="6400" b="1" dirty="0"/>
              <a:t>نشطة المنظمة </a:t>
            </a:r>
            <a:r>
              <a:rPr lang="en-US" sz="6400" b="1" dirty="0"/>
              <a:t>Activities of the organization </a:t>
            </a:r>
            <a:r>
              <a:rPr lang="en-US" sz="6400" dirty="0"/>
              <a:t>:</a:t>
            </a:r>
          </a:p>
          <a:p>
            <a:pPr algn="r">
              <a:lnSpc>
                <a:spcPct val="170000"/>
              </a:lnSpc>
            </a:pPr>
            <a:r>
              <a:rPr lang="en-US" sz="7200" dirty="0"/>
              <a:t>   </a:t>
            </a:r>
            <a:r>
              <a:rPr lang="ar-LB" sz="7200" dirty="0"/>
              <a:t>تنقسم أنشطة المنظمة الى أنشطة أساسية، وأنشطة مساعدة. وهي كما يأتي:</a:t>
            </a:r>
          </a:p>
          <a:p>
            <a:pPr algn="r">
              <a:lnSpc>
                <a:spcPct val="170000"/>
              </a:lnSpc>
            </a:pPr>
            <a:r>
              <a:rPr lang="ar-LB" sz="7200" dirty="0"/>
              <a:t>(</a:t>
            </a:r>
            <a:r>
              <a:rPr lang="ar-LB" sz="7200" b="1" dirty="0"/>
              <a:t>1</a:t>
            </a:r>
            <a:r>
              <a:rPr lang="ar-LB" sz="7200" b="1" dirty="0" smtClean="0"/>
              <a:t>) </a:t>
            </a:r>
            <a:r>
              <a:rPr lang="ar-LB" sz="7200" b="1" dirty="0"/>
              <a:t>الأنشطة الأساسية للمنظمة : تشمل ما يأتي:</a:t>
            </a:r>
          </a:p>
          <a:p>
            <a:pPr algn="r">
              <a:lnSpc>
                <a:spcPct val="170000"/>
              </a:lnSpc>
            </a:pPr>
            <a:r>
              <a:rPr lang="ar-LB" sz="7200" b="1" dirty="0"/>
              <a:t>أ‌</a:t>
            </a:r>
            <a:r>
              <a:rPr lang="ar-LB" sz="7200" b="1" dirty="0" smtClean="0"/>
              <a:t>. إدارة </a:t>
            </a:r>
            <a:r>
              <a:rPr lang="ar-LB" sz="7200" b="1" dirty="0"/>
              <a:t>العمليات </a:t>
            </a:r>
            <a:r>
              <a:rPr lang="en-US" sz="7200" dirty="0"/>
              <a:t>Processes Management: </a:t>
            </a:r>
            <a:r>
              <a:rPr lang="ar-LB" sz="7200" dirty="0"/>
              <a:t>كان يطلق على هذا النشاط أو الإدارة في السابق </a:t>
            </a:r>
            <a:r>
              <a:rPr lang="ar-LB" sz="7200" dirty="0" err="1"/>
              <a:t>إسم</a:t>
            </a:r>
            <a:r>
              <a:rPr lang="ar-LB" sz="7200" dirty="0"/>
              <a:t> إدارة الإنتاج </a:t>
            </a:r>
            <a:r>
              <a:rPr lang="en-US" sz="7200" dirty="0"/>
              <a:t>Production Management </a:t>
            </a:r>
            <a:r>
              <a:rPr lang="ar-LB" sz="7200" dirty="0"/>
              <a:t>لمعناه الواسع بما في ذلك إدارة المشتريات والمخازن، غير أن إدارة العمليات هي التسمية المعاصرة، وتعني العمليات التي تقوم بها المنظمة لتحويل المدخلات (الموارد المتنوعة) الى مخرجات (السلع والخدمات) ذات القيمة التي تفوق قيمة المدخلات. ومن بين أهم التخصصات الفرعية داخل إدارة العمليات هي تخطيط الطاقة الإنتاجية </a:t>
            </a:r>
            <a:r>
              <a:rPr lang="ar-LB" sz="7200" dirty="0" err="1"/>
              <a:t>وإختيار</a:t>
            </a:r>
            <a:r>
              <a:rPr lang="ar-LB" sz="7200" dirty="0"/>
              <a:t> الموقع والترتيب والجدول والشراء والرقابة على المخزون والرقابة النوعية والجودة وغير ذلك من التخصصات.</a:t>
            </a:r>
          </a:p>
          <a:p>
            <a:endParaRPr lang="ar-LB" dirty="0"/>
          </a:p>
        </p:txBody>
      </p:sp>
    </p:spTree>
    <p:extLst>
      <p:ext uri="{BB962C8B-B14F-4D97-AF65-F5344CB8AC3E}">
        <p14:creationId xmlns:p14="http://schemas.microsoft.com/office/powerpoint/2010/main" val="3673225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79712" y="692697"/>
            <a:ext cx="6696744" cy="466281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ar-LB" b="1" dirty="0"/>
              <a:t>ب‌</a:t>
            </a:r>
            <a:r>
              <a:rPr lang="ar-LB" b="1" dirty="0" smtClean="0"/>
              <a:t>. إدارة </a:t>
            </a:r>
            <a:r>
              <a:rPr lang="ar-LB" b="1" dirty="0"/>
              <a:t>التسويق </a:t>
            </a:r>
            <a:r>
              <a:rPr lang="en-US" b="1" dirty="0"/>
              <a:t>Marketing Management: </a:t>
            </a:r>
            <a:r>
              <a:rPr lang="ar-LB" dirty="0"/>
              <a:t>تتضمن بيع منتوجات المنظمة من السلع والخدمات الى الزبائن وذلك بعد التعرف على رغباتهم واحتياجاتهم، والعمل على إشباعها بالكم والنوع وفي الزمان والمكان المناسبين، وعليه فإن نشاط التسويق يشمل المزيج التسويقي بما فيه من مزيج المنتوج والتسعير والترويج والتوزيع وبحوث التسويق. وسنأتي على بيانه في الفصل الخاص بالتسويق الفندقي.</a:t>
            </a:r>
          </a:p>
          <a:p>
            <a:pPr>
              <a:lnSpc>
                <a:spcPct val="150000"/>
              </a:lnSpc>
            </a:pPr>
            <a:r>
              <a:rPr lang="ar-LB" b="1" dirty="0"/>
              <a:t>ت‌</a:t>
            </a:r>
            <a:r>
              <a:rPr lang="ar-LB" b="1" dirty="0" smtClean="0"/>
              <a:t>. </a:t>
            </a:r>
            <a:r>
              <a:rPr lang="ar-LB" b="1" dirty="0"/>
              <a:t>الإدارة المالية </a:t>
            </a:r>
            <a:r>
              <a:rPr lang="en-US" b="1" dirty="0"/>
              <a:t>Financial Management: </a:t>
            </a:r>
            <a:r>
              <a:rPr lang="ar-LB" dirty="0"/>
              <a:t>تشمل إدارة مصادر واستخدامات الأموال في المنظمة لآجال مختلفة، بهدف تعظيم قيمة المنظمة وأداء </a:t>
            </a:r>
            <a:r>
              <a:rPr lang="ar-LB" dirty="0" smtClean="0"/>
              <a:t>المسؤوليات </a:t>
            </a:r>
            <a:r>
              <a:rPr lang="ar-LB" dirty="0"/>
              <a:t>الأخرى تجاه المجتمع. وهي تضم أنشطة فرعية أهمها التحليل والتخطيط والرقابة المالية وإدارة رأس المال العامل (الموجودات والمطلوبات المتداولة) ورأس المال الثابت (الموجودات الثابتة) ومصادر التمويل، والمفاضلة بين المخاطرة والمردود، وتحديد هيكل رأس المال وكلفته وغير ذلك من الأنشطة.</a:t>
            </a:r>
          </a:p>
        </p:txBody>
      </p:sp>
    </p:spTree>
    <p:extLst>
      <p:ext uri="{BB962C8B-B14F-4D97-AF65-F5344CB8AC3E}">
        <p14:creationId xmlns:p14="http://schemas.microsoft.com/office/powerpoint/2010/main" val="422810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476672"/>
            <a:ext cx="7632848" cy="604780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ar-LB" sz="2400" b="1" dirty="0"/>
              <a:t>ث‌</a:t>
            </a:r>
            <a:r>
              <a:rPr lang="ar-LB" sz="2400" b="1" dirty="0" smtClean="0"/>
              <a:t>. إدارة </a:t>
            </a:r>
            <a:r>
              <a:rPr lang="ar-LB" sz="2400" b="1" dirty="0"/>
              <a:t>الموارد البشرية </a:t>
            </a:r>
            <a:r>
              <a:rPr lang="en-US" sz="2400" dirty="0"/>
              <a:t>Human Resources Management: </a:t>
            </a:r>
            <a:r>
              <a:rPr lang="ar-LB" sz="2400" dirty="0"/>
              <a:t>هي </a:t>
            </a:r>
            <a:r>
              <a:rPr lang="ar-LB" sz="2400" dirty="0" err="1"/>
              <a:t>الإسم</a:t>
            </a:r>
            <a:r>
              <a:rPr lang="ar-LB" sz="2400" dirty="0"/>
              <a:t> الحديث البديل عن إدارة الأفراد أو العاملين. وهي تشمل تحليل ووصف الوظائف وتخطيط الموارد البشرية </a:t>
            </a:r>
            <a:r>
              <a:rPr lang="ar-LB" sz="2400" dirty="0" err="1"/>
              <a:t>وإختيار</a:t>
            </a:r>
            <a:r>
              <a:rPr lang="ar-LB" sz="2400" dirty="0"/>
              <a:t> الموارد البشرية، وتدريبها وتنميتها، فضلاً عن مكافأة الموارد البشرية، وتقييم </a:t>
            </a:r>
            <a:r>
              <a:rPr lang="ar-LB" sz="2400" dirty="0" smtClean="0"/>
              <a:t>أدائها. </a:t>
            </a:r>
          </a:p>
          <a:p>
            <a:pPr>
              <a:lnSpc>
                <a:spcPct val="150000"/>
              </a:lnSpc>
            </a:pPr>
            <a:r>
              <a:rPr lang="ar-LB" sz="2400" b="1" dirty="0" smtClean="0"/>
              <a:t>(2) الأنشطة </a:t>
            </a:r>
            <a:r>
              <a:rPr lang="ar-LB" sz="2400" b="1" dirty="0"/>
              <a:t>المساعدة للمنظمة :</a:t>
            </a:r>
          </a:p>
          <a:p>
            <a:pPr>
              <a:lnSpc>
                <a:spcPct val="150000"/>
              </a:lnSpc>
            </a:pPr>
            <a:r>
              <a:rPr lang="ar-LB" sz="2400" b="1" dirty="0"/>
              <a:t>أ‌</a:t>
            </a:r>
            <a:r>
              <a:rPr lang="ar-LB" sz="2400" b="1" dirty="0" smtClean="0"/>
              <a:t>. نشاط </a:t>
            </a:r>
            <a:r>
              <a:rPr lang="ar-LB" sz="2400" b="1" dirty="0"/>
              <a:t>الإدارة العليا: </a:t>
            </a:r>
            <a:r>
              <a:rPr lang="ar-LB" sz="2400" dirty="0"/>
              <a:t>هي إدارة فوقية تعمل على تنسيق أو تكامل كل نشاطات المؤسسة في وحدة واحدة هادفة مع ممارسة الوظائف </a:t>
            </a:r>
            <a:r>
              <a:rPr lang="ar-LB" sz="2400" dirty="0" smtClean="0"/>
              <a:t>الإدارية. </a:t>
            </a:r>
            <a:endParaRPr lang="ar-LB" sz="2400" dirty="0"/>
          </a:p>
          <a:p>
            <a:pPr>
              <a:lnSpc>
                <a:spcPct val="150000"/>
              </a:lnSpc>
            </a:pPr>
            <a:r>
              <a:rPr lang="ar-LB" sz="2400" b="1" dirty="0"/>
              <a:t>ب‌</a:t>
            </a:r>
            <a:r>
              <a:rPr lang="ar-LB" sz="2400" b="1" dirty="0" smtClean="0"/>
              <a:t>. البحوث </a:t>
            </a:r>
            <a:r>
              <a:rPr lang="ar-LB" sz="2400" b="1" dirty="0"/>
              <a:t>والتطوير </a:t>
            </a:r>
            <a:r>
              <a:rPr lang="en-US" sz="2400" dirty="0"/>
              <a:t>Research and Development: </a:t>
            </a:r>
            <a:r>
              <a:rPr lang="ar-LB" sz="2400" dirty="0"/>
              <a:t>يتضمن القيام بالبحوث التطبيقية الهادفة الى استيعاب التغيير </a:t>
            </a:r>
            <a:r>
              <a:rPr lang="ar-LB" sz="2400" dirty="0" err="1"/>
              <a:t>والإستجابة</a:t>
            </a:r>
            <a:r>
              <a:rPr lang="ar-LB" sz="2400" dirty="0"/>
              <a:t> له، بما في ذلك تطوير العمليات والتسويق والمالية والموارد البشرية، في إطار البيئة المتجددة.</a:t>
            </a:r>
          </a:p>
          <a:p>
            <a:pPr>
              <a:lnSpc>
                <a:spcPct val="150000"/>
              </a:lnSpc>
            </a:pPr>
            <a:endParaRPr lang="ar-LB" dirty="0"/>
          </a:p>
        </p:txBody>
      </p:sp>
    </p:spTree>
    <p:extLst>
      <p:ext uri="{BB962C8B-B14F-4D97-AF65-F5344CB8AC3E}">
        <p14:creationId xmlns:p14="http://schemas.microsoft.com/office/powerpoint/2010/main" val="595265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91680" y="1124744"/>
            <a:ext cx="6552728" cy="507831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ar-LB" sz="2400" b="1" dirty="0"/>
              <a:t>ت‌. العلاقات العامة </a:t>
            </a:r>
            <a:r>
              <a:rPr lang="en-US" sz="2400" b="1" dirty="0"/>
              <a:t>Public Relations: </a:t>
            </a:r>
            <a:r>
              <a:rPr lang="ar-LB" sz="2400" dirty="0"/>
              <a:t>هي نشاط يربط المنظمة بالمجتمع من خلال </a:t>
            </a:r>
            <a:r>
              <a:rPr lang="ar-LB" sz="2400" dirty="0" err="1"/>
              <a:t>الإستعلام</a:t>
            </a:r>
            <a:r>
              <a:rPr lang="ar-LB" sz="2400" dirty="0"/>
              <a:t> السليم عن حاجات البيئة وموقفها من مخرجات المنظمة (السلع والخدمات)، والإعلام الصحيح عن سياسات ونتاجات المنظمة وتوعية جمهور المنظمة بأفضل صيغ </a:t>
            </a:r>
            <a:r>
              <a:rPr lang="ar-LB" sz="2400" dirty="0" err="1"/>
              <a:t>الإستفادة</a:t>
            </a:r>
            <a:r>
              <a:rPr lang="ar-LB" sz="2400" dirty="0"/>
              <a:t> لتلك النتاجات.</a:t>
            </a:r>
          </a:p>
          <a:p>
            <a:pPr>
              <a:lnSpc>
                <a:spcPct val="150000"/>
              </a:lnSpc>
            </a:pPr>
            <a:r>
              <a:rPr lang="ar-LB" sz="2400" b="1" dirty="0"/>
              <a:t>ث‌. الخدمات المساعدة الأخرى: </a:t>
            </a:r>
            <a:r>
              <a:rPr lang="ar-LB" sz="2400" dirty="0"/>
              <a:t>وهي نشاطات (تأخذ شكل إدارات) مساعدة متنوعة مثل الشؤون القانونية، والمكتبية، وتقديم مجموعة من </a:t>
            </a:r>
            <a:r>
              <a:rPr lang="ar-LB" sz="2400" dirty="0" err="1"/>
              <a:t>الإستشارات</a:t>
            </a:r>
            <a:r>
              <a:rPr lang="ar-LB" sz="2400" dirty="0"/>
              <a:t> الى إدارة المنظمة. وتتحدد مجموعة هذه الخدمات بحسب حاجة المنظمة إليها وطبيعة عملها.</a:t>
            </a:r>
          </a:p>
        </p:txBody>
      </p:sp>
    </p:spTree>
    <p:extLst>
      <p:ext uri="{BB962C8B-B14F-4D97-AF65-F5344CB8AC3E}">
        <p14:creationId xmlns:p14="http://schemas.microsoft.com/office/powerpoint/2010/main" val="6436874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48</TotalTime>
  <Words>465</Words>
  <Application>Microsoft Office PowerPoint</Application>
  <PresentationFormat>عرض على الشاشة (3:4)‏</PresentationFormat>
  <Paragraphs>17</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انقلاب</vt:lpstr>
      <vt:lpstr>سلسلة محاضرات إدارة الاعمال الفندقية قسم إدارة المؤسسات الفندقية</vt:lpstr>
      <vt:lpstr>محاضرة إدارة اعمال فندقية</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إدارة اعمال فندقية</dc:title>
  <dc:creator>User</dc:creator>
  <cp:lastModifiedBy>User</cp:lastModifiedBy>
  <cp:revision>9</cp:revision>
  <dcterms:created xsi:type="dcterms:W3CDTF">2018-04-29T20:55:47Z</dcterms:created>
  <dcterms:modified xsi:type="dcterms:W3CDTF">2018-05-24T08:45:15Z</dcterms:modified>
</cp:coreProperties>
</file>