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notesMasterIdLst>
    <p:notesMasterId r:id="rId8"/>
  </p:notesMasterIdLst>
  <p:sldIdLst>
    <p:sldId id="264" r:id="rId2"/>
    <p:sldId id="256" r:id="rId3"/>
    <p:sldId id="257" r:id="rId4"/>
    <p:sldId id="258" r:id="rId5"/>
    <p:sldId id="259" r:id="rId6"/>
    <p:sldId id="260"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138"/>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B"/>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272BBD5-0174-4632-8E78-77AD1B232F03}" type="datetimeFigureOut">
              <a:rPr lang="ar-LB" smtClean="0"/>
              <a:t>10/09/1439</a:t>
            </a:fld>
            <a:endParaRPr lang="ar-LB"/>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B"/>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B"/>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B"/>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B80306B-2A89-4751-84EC-2BE8DCB43105}" type="slidenum">
              <a:rPr lang="ar-LB" smtClean="0"/>
              <a:t>‹#›</a:t>
            </a:fld>
            <a:endParaRPr lang="ar-LB"/>
          </a:p>
        </p:txBody>
      </p:sp>
    </p:spTree>
    <p:extLst>
      <p:ext uri="{BB962C8B-B14F-4D97-AF65-F5344CB8AC3E}">
        <p14:creationId xmlns:p14="http://schemas.microsoft.com/office/powerpoint/2010/main" val="329894936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ar-LB" dirty="0" smtClean="0"/>
              <a:t>ظافر</a:t>
            </a:r>
          </a:p>
          <a:p>
            <a:endParaRPr lang="ar-LB" dirty="0"/>
          </a:p>
        </p:txBody>
      </p:sp>
      <p:sp>
        <p:nvSpPr>
          <p:cNvPr id="4" name="عنصر نائب لرقم الشريحة 3"/>
          <p:cNvSpPr>
            <a:spLocks noGrp="1"/>
          </p:cNvSpPr>
          <p:nvPr>
            <p:ph type="sldNum" sz="quarter" idx="10"/>
          </p:nvPr>
        </p:nvSpPr>
        <p:spPr/>
        <p:txBody>
          <a:bodyPr/>
          <a:lstStyle/>
          <a:p>
            <a:fld id="{4B80306B-2A89-4751-84EC-2BE8DCB43105}" type="slidenum">
              <a:rPr lang="ar-LB" smtClean="0"/>
              <a:t>3</a:t>
            </a:fld>
            <a:endParaRPr lang="ar-LB"/>
          </a:p>
        </p:txBody>
      </p:sp>
    </p:spTree>
    <p:extLst>
      <p:ext uri="{BB962C8B-B14F-4D97-AF65-F5344CB8AC3E}">
        <p14:creationId xmlns:p14="http://schemas.microsoft.com/office/powerpoint/2010/main" val="830597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t>10/09/1439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t>10/09/1439</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LB" smtClean="0"/>
              <a:t>سلسلة </a:t>
            </a:r>
            <a:r>
              <a:rPr lang="ar-LB" smtClean="0"/>
              <a:t>محاضرات إدارة الاعمال الفندقية</a:t>
            </a:r>
            <a:br>
              <a:rPr lang="ar-LB" smtClean="0"/>
            </a:br>
            <a:r>
              <a:rPr lang="ar-LB" smtClean="0"/>
              <a:t>قسم إدارة المؤسسات الفندقية</a:t>
            </a:r>
            <a:endParaRPr lang="ar-LB" dirty="0"/>
          </a:p>
        </p:txBody>
      </p:sp>
      <p:sp>
        <p:nvSpPr>
          <p:cNvPr id="3" name="عنوان فرعي 2"/>
          <p:cNvSpPr>
            <a:spLocks noGrp="1"/>
          </p:cNvSpPr>
          <p:nvPr>
            <p:ph type="subTitle" idx="1"/>
          </p:nvPr>
        </p:nvSpPr>
        <p:spPr>
          <a:xfrm>
            <a:off x="1403648" y="2420888"/>
            <a:ext cx="7406640" cy="1752600"/>
          </a:xfrm>
        </p:spPr>
        <p:txBody>
          <a:bodyPr/>
          <a:lstStyle/>
          <a:p>
            <a:pPr algn="ctr"/>
            <a:r>
              <a:rPr lang="ar-LB" dirty="0" smtClean="0"/>
              <a:t>المرحلة الثانية</a:t>
            </a:r>
          </a:p>
          <a:p>
            <a:pPr algn="ctr"/>
            <a:r>
              <a:rPr lang="ar-LB" dirty="0" smtClean="0"/>
              <a:t>للعام الدراسي 2017-2018</a:t>
            </a:r>
          </a:p>
          <a:p>
            <a:pPr algn="ctr"/>
            <a:r>
              <a:rPr lang="ar-LB" dirty="0" err="1" smtClean="0"/>
              <a:t>م.م</a:t>
            </a:r>
            <a:r>
              <a:rPr lang="ar-LB" dirty="0" smtClean="0"/>
              <a:t>. ظافر عبيد فرج</a:t>
            </a:r>
            <a:endParaRPr lang="ar-LB" dirty="0"/>
          </a:p>
        </p:txBody>
      </p:sp>
    </p:spTree>
    <p:extLst>
      <p:ext uri="{BB962C8B-B14F-4D97-AF65-F5344CB8AC3E}">
        <p14:creationId xmlns:p14="http://schemas.microsoft.com/office/powerpoint/2010/main" val="3457738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solidFill>
            <a:schemeClr val="bg1"/>
          </a:solidFill>
        </p:spPr>
        <p:style>
          <a:lnRef idx="1">
            <a:schemeClr val="accent5"/>
          </a:lnRef>
          <a:fillRef idx="2">
            <a:schemeClr val="accent5"/>
          </a:fillRef>
          <a:effectRef idx="1">
            <a:schemeClr val="accent5"/>
          </a:effectRef>
          <a:fontRef idx="minor">
            <a:schemeClr val="dk1"/>
          </a:fontRef>
        </p:style>
        <p:txBody>
          <a:bodyPr>
            <a:normAutofit/>
          </a:bodyPr>
          <a:lstStyle/>
          <a:p>
            <a:pPr algn="r"/>
            <a:r>
              <a:rPr lang="ar-LB" dirty="0" smtClean="0"/>
              <a:t>محاضرة إدارة الاعمال </a:t>
            </a:r>
            <a:r>
              <a:rPr lang="ar-LB" dirty="0" smtClean="0"/>
              <a:t>الفندقية</a:t>
            </a:r>
            <a:br>
              <a:rPr lang="ar-LB" dirty="0" smtClean="0"/>
            </a:br>
            <a:endParaRPr lang="ar-LB" dirty="0"/>
          </a:p>
        </p:txBody>
      </p:sp>
      <p:sp>
        <p:nvSpPr>
          <p:cNvPr id="3" name="عنوان فرعي 2"/>
          <p:cNvSpPr>
            <a:spLocks noGrp="1"/>
          </p:cNvSpPr>
          <p:nvPr>
            <p:ph type="subTitle" idx="1"/>
          </p:nvPr>
        </p:nvSpPr>
        <p:spPr>
          <a:xfrm>
            <a:off x="1432560" y="1850064"/>
            <a:ext cx="7406640" cy="4387248"/>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pPr marL="342900" lvl="0" indent="-342900" algn="just">
              <a:lnSpc>
                <a:spcPct val="115000"/>
              </a:lnSpc>
              <a:buFont typeface="Symbol"/>
              <a:buChar char=""/>
            </a:pPr>
            <a:r>
              <a:rPr lang="ar-LB" b="1" dirty="0" smtClean="0">
                <a:latin typeface="Calibri"/>
                <a:ea typeface="Times New Roman"/>
                <a:cs typeface="Simplified Arabic"/>
              </a:rPr>
              <a:t>قبل الدخول بتوضيح الادارة الفندقية والاعمال الفندقية يجب ان نوضح الادارة والمنظمة وأعمالها وانشطتها.</a:t>
            </a:r>
          </a:p>
          <a:p>
            <a:pPr marL="342900" lvl="0" indent="-342900" algn="just">
              <a:lnSpc>
                <a:spcPct val="115000"/>
              </a:lnSpc>
              <a:buFont typeface="Symbol"/>
              <a:buChar char=""/>
            </a:pPr>
            <a:r>
              <a:rPr lang="ar-IQ" sz="3200" b="1" dirty="0" smtClean="0">
                <a:latin typeface="Calibri"/>
                <a:ea typeface="Times New Roman"/>
                <a:cs typeface="Simplified Arabic"/>
              </a:rPr>
              <a:t>الإدارة</a:t>
            </a:r>
            <a:r>
              <a:rPr lang="ar-IQ" sz="3600" dirty="0" smtClean="0">
                <a:latin typeface="Calibri"/>
                <a:ea typeface="Times New Roman"/>
                <a:cs typeface="Simplified Arabic"/>
              </a:rPr>
              <a:t> </a:t>
            </a:r>
            <a:r>
              <a:rPr lang="en-US" sz="2400" dirty="0" smtClean="0">
                <a:latin typeface="Times New Roman"/>
                <a:ea typeface="Times New Roman"/>
                <a:cs typeface="Arial"/>
              </a:rPr>
              <a:t>Management</a:t>
            </a:r>
            <a:r>
              <a:rPr lang="ar-IQ" sz="3200" dirty="0" smtClean="0">
                <a:latin typeface="Calibri"/>
                <a:ea typeface="Times New Roman"/>
                <a:cs typeface="Simplified Arabic"/>
              </a:rPr>
              <a:t> : </a:t>
            </a:r>
            <a:endParaRPr lang="en-US" sz="2000" dirty="0" smtClean="0">
              <a:latin typeface="Calibri"/>
              <a:ea typeface="Times New Roman"/>
              <a:cs typeface="Arial"/>
            </a:endParaRPr>
          </a:p>
          <a:p>
            <a:pPr algn="just">
              <a:lnSpc>
                <a:spcPct val="150000"/>
              </a:lnSpc>
            </a:pPr>
            <a:r>
              <a:rPr lang="ar-SA" sz="2800" dirty="0" smtClean="0">
                <a:latin typeface="Arial"/>
                <a:ea typeface="Times New Roman"/>
                <a:cs typeface="Simplified Arabic"/>
              </a:rPr>
              <a:t>      </a:t>
            </a:r>
            <a:r>
              <a:rPr lang="ar-SA" sz="2000" dirty="0" smtClean="0">
                <a:latin typeface="Arial"/>
                <a:ea typeface="Times New Roman"/>
                <a:cs typeface="Simplified Arabic"/>
              </a:rPr>
              <a:t>كيف تحقق الأشياء من خلال الآخرين؟ تلك هي الادارة التي تقوم بتنسيق الجهود الجماعية والفردية لتحقيق أهداف محددة. والإدارة أيضاً تمثل (</a:t>
            </a:r>
            <a:r>
              <a:rPr lang="ar-SA" sz="2000" b="1" dirty="0" smtClean="0">
                <a:latin typeface="Arial"/>
                <a:ea typeface="Times New Roman"/>
                <a:cs typeface="Simplified Arabic"/>
              </a:rPr>
              <a:t>عملية التخطيط </a:t>
            </a:r>
            <a:r>
              <a:rPr lang="ar-SA" sz="2000" b="1" dirty="0" err="1" smtClean="0">
                <a:latin typeface="Arial"/>
                <a:ea typeface="Times New Roman"/>
                <a:cs typeface="Simplified Arabic"/>
              </a:rPr>
              <a:t>وإتخاذ</a:t>
            </a:r>
            <a:r>
              <a:rPr lang="ar-SA" sz="2000" b="1" dirty="0" smtClean="0">
                <a:latin typeface="Arial"/>
                <a:ea typeface="Times New Roman"/>
                <a:cs typeface="Simplified Arabic"/>
              </a:rPr>
              <a:t> القرار والتنظيم والقيادة والتحفيز والرقابة التي</a:t>
            </a:r>
            <a:r>
              <a:rPr lang="ar-IQ" sz="2000" b="1" dirty="0" smtClean="0">
                <a:latin typeface="Calibri"/>
                <a:ea typeface="Times New Roman"/>
                <a:cs typeface="Simplified Arabic"/>
              </a:rPr>
              <a:t> تمارس من أجل حصول المنظمة على الموارد البشرية والمادية والمالية والمعلوماتية ومزجها وتوحيدها وتحويلها الى مخرجات بكفاءة لغرض تحقيق أهدافها والتكيف مع بيئتها (الفاعلية)</a:t>
            </a:r>
            <a:r>
              <a:rPr lang="ar-IQ" sz="2000" dirty="0" smtClean="0">
                <a:latin typeface="Calibri"/>
                <a:ea typeface="Times New Roman"/>
                <a:cs typeface="Simplified Arabic"/>
              </a:rPr>
              <a:t>)، أي للوصول إلى أفضل النتائج بأقصر الطرق وأقل التكاليف</a:t>
            </a:r>
            <a:r>
              <a:rPr lang="en-US" sz="2800" dirty="0" smtClean="0">
                <a:latin typeface="Calibri"/>
                <a:ea typeface="Times New Roman"/>
                <a:cs typeface="Simplified Arabic"/>
              </a:rPr>
              <a:t>.</a:t>
            </a:r>
            <a:r>
              <a:rPr lang="en-US" sz="2800" dirty="0" smtClean="0">
                <a:latin typeface="Simplified Arabic"/>
                <a:ea typeface="Times New Roman"/>
              </a:rPr>
              <a:t> </a:t>
            </a:r>
            <a:endParaRPr lang="ar-LB" sz="2800" dirty="0" smtClean="0">
              <a:latin typeface="Simplified Arabic"/>
              <a:ea typeface="Times New Roman"/>
            </a:endParaRPr>
          </a:p>
          <a:p>
            <a:pPr algn="just"/>
            <a:endParaRPr lang="ar-LB" sz="2800" dirty="0" smtClean="0">
              <a:latin typeface="Simplified Arabic"/>
            </a:endParaRPr>
          </a:p>
          <a:p>
            <a:pPr algn="just"/>
            <a:endParaRPr lang="ar-LB" sz="2800" dirty="0" smtClean="0">
              <a:latin typeface="Simplified Arabic"/>
            </a:endParaRPr>
          </a:p>
          <a:p>
            <a:pPr algn="just"/>
            <a:endParaRPr lang="ar-LB" sz="2800" dirty="0" smtClean="0">
              <a:latin typeface="Simplified Arabic"/>
            </a:endParaRPr>
          </a:p>
          <a:p>
            <a:pPr algn="just"/>
            <a:endParaRPr lang="ar-LB" sz="2800" dirty="0" smtClean="0">
              <a:latin typeface="Simplified Arabic"/>
            </a:endParaRPr>
          </a:p>
          <a:p>
            <a:pPr algn="just"/>
            <a:endParaRPr lang="ar-LB" sz="2800" dirty="0" smtClean="0">
              <a:latin typeface="Simplified Arabic"/>
            </a:endParaRPr>
          </a:p>
          <a:p>
            <a:pPr algn="just"/>
            <a:endParaRPr lang="ar-LB" sz="2800" dirty="0" smtClean="0">
              <a:latin typeface="Simplified Arabic"/>
            </a:endParaRPr>
          </a:p>
          <a:p>
            <a:pPr algn="just"/>
            <a:endParaRPr lang="ar-LB" dirty="0"/>
          </a:p>
        </p:txBody>
      </p:sp>
    </p:spTree>
    <p:extLst>
      <p:ext uri="{BB962C8B-B14F-4D97-AF65-F5344CB8AC3E}">
        <p14:creationId xmlns:p14="http://schemas.microsoft.com/office/powerpoint/2010/main" val="1256589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692696"/>
            <a:ext cx="7632848" cy="341632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indent="228600" algn="just">
              <a:lnSpc>
                <a:spcPct val="150000"/>
              </a:lnSpc>
            </a:pPr>
            <a:r>
              <a:rPr lang="ar-IQ" b="1" dirty="0">
                <a:latin typeface="Calibri"/>
                <a:ea typeface="Times New Roman"/>
              </a:rPr>
              <a:t>أهمية الإدارة</a:t>
            </a:r>
            <a:r>
              <a:rPr lang="ar-IQ" dirty="0">
                <a:latin typeface="Calibri"/>
                <a:ea typeface="Times New Roman"/>
              </a:rPr>
              <a:t> </a:t>
            </a:r>
            <a:r>
              <a:rPr lang="en-US" dirty="0">
                <a:latin typeface="Times New Roman"/>
                <a:ea typeface="Times New Roman"/>
              </a:rPr>
              <a:t>Importance of management</a:t>
            </a:r>
            <a:r>
              <a:rPr lang="en-US" dirty="0">
                <a:latin typeface="Simplified Arabic"/>
                <a:ea typeface="Calibri"/>
              </a:rPr>
              <a:t> </a:t>
            </a:r>
            <a:r>
              <a:rPr lang="ar-IQ" dirty="0">
                <a:latin typeface="Calibri"/>
                <a:ea typeface="Times New Roman"/>
              </a:rPr>
              <a:t>: </a:t>
            </a:r>
            <a:endParaRPr lang="en-US" dirty="0">
              <a:latin typeface="Calibri"/>
              <a:ea typeface="Times New Roman"/>
            </a:endParaRPr>
          </a:p>
          <a:p>
            <a:pPr indent="228600" algn="just">
              <a:lnSpc>
                <a:spcPct val="150000"/>
              </a:lnSpc>
            </a:pPr>
            <a:r>
              <a:rPr lang="ar-IQ" dirty="0">
                <a:latin typeface="Calibri"/>
                <a:ea typeface="Times New Roman"/>
              </a:rPr>
              <a:t>    تعمل الإدارة على دفع الوحدات الاقتصادية في المنظمة نحو تحقيق الأهداف، عن طريق تحديد النشاطات التي تقوم الموارد البشرية بإنجازها. ويمكن أن تتلخص أهمية الإدارة بما يلي :</a:t>
            </a:r>
            <a:endParaRPr lang="en-US" dirty="0">
              <a:latin typeface="Calibri"/>
              <a:ea typeface="Times New Roman"/>
            </a:endParaRPr>
          </a:p>
          <a:p>
            <a:pPr marL="342900" lvl="0" indent="-342900" algn="just">
              <a:lnSpc>
                <a:spcPct val="150000"/>
              </a:lnSpc>
              <a:buFont typeface="+mj-lt"/>
              <a:buAutoNum type="arabicPeriod"/>
              <a:tabLst>
                <a:tab pos="179705" algn="l"/>
              </a:tabLst>
            </a:pPr>
            <a:r>
              <a:rPr lang="ar-IQ" dirty="0">
                <a:latin typeface="Calibri"/>
                <a:ea typeface="Times New Roman"/>
              </a:rPr>
              <a:t>الإدارة مسؤولة عن نجاح المنظمات داخل </a:t>
            </a:r>
            <a:r>
              <a:rPr lang="ar-IQ" dirty="0" err="1">
                <a:latin typeface="Calibri"/>
                <a:ea typeface="Times New Roman"/>
              </a:rPr>
              <a:t>اﻟﻤﺠتمع</a:t>
            </a:r>
            <a:r>
              <a:rPr lang="ar-IQ" dirty="0">
                <a:latin typeface="Calibri"/>
                <a:ea typeface="Times New Roman"/>
              </a:rPr>
              <a:t>.</a:t>
            </a:r>
            <a:endParaRPr lang="en-US" dirty="0">
              <a:latin typeface="Calibri"/>
              <a:ea typeface="Times New Roman"/>
            </a:endParaRPr>
          </a:p>
          <a:p>
            <a:pPr marL="342900" lvl="0" indent="-342900" algn="just">
              <a:lnSpc>
                <a:spcPct val="150000"/>
              </a:lnSpc>
              <a:buFont typeface="+mj-lt"/>
              <a:buAutoNum type="arabicPeriod"/>
              <a:tabLst>
                <a:tab pos="179705" algn="l"/>
              </a:tabLst>
            </a:pPr>
            <a:r>
              <a:rPr lang="ar-IQ" dirty="0">
                <a:latin typeface="Calibri"/>
                <a:ea typeface="Times New Roman"/>
              </a:rPr>
              <a:t>نجاح المشروعات المختلفة في جميع الأنشطة الاقتصادية والزراعية والصناعية والخدماتية.</a:t>
            </a:r>
            <a:endParaRPr lang="en-US" dirty="0">
              <a:latin typeface="Calibri"/>
              <a:ea typeface="Times New Roman"/>
            </a:endParaRPr>
          </a:p>
          <a:p>
            <a:pPr marL="342900" lvl="0" indent="-342900" algn="just">
              <a:lnSpc>
                <a:spcPct val="150000"/>
              </a:lnSpc>
              <a:buFont typeface="+mj-lt"/>
              <a:buAutoNum type="arabicPeriod"/>
              <a:tabLst>
                <a:tab pos="179705" algn="l"/>
              </a:tabLst>
            </a:pPr>
            <a:r>
              <a:rPr lang="ar-IQ" dirty="0" err="1">
                <a:latin typeface="Calibri"/>
                <a:ea typeface="Times New Roman"/>
              </a:rPr>
              <a:t>الإستغلال</a:t>
            </a:r>
            <a:r>
              <a:rPr lang="ar-IQ" dirty="0">
                <a:latin typeface="Calibri"/>
                <a:ea typeface="Times New Roman"/>
              </a:rPr>
              <a:t> الأمثل للموارد (البشرية والمادية والمالية والمعلوماتية) بكفاءة عالية وفاعلية، لإنجاح خطة التنمية    الاقتصادية </a:t>
            </a:r>
            <a:r>
              <a:rPr lang="ar-IQ" dirty="0" err="1">
                <a:latin typeface="Calibri"/>
                <a:ea typeface="Times New Roman"/>
              </a:rPr>
              <a:t>والإجتماعية</a:t>
            </a:r>
            <a:r>
              <a:rPr lang="ar-IQ" dirty="0">
                <a:latin typeface="Calibri"/>
                <a:ea typeface="Times New Roman"/>
              </a:rPr>
              <a:t> وتحقيقها لأهدافها.</a:t>
            </a:r>
            <a:endParaRPr lang="en-US" dirty="0">
              <a:latin typeface="Calibri"/>
              <a:ea typeface="Times New Roman"/>
            </a:endParaRPr>
          </a:p>
          <a:p>
            <a:pPr marL="342900" lvl="0" indent="-342900" algn="just">
              <a:lnSpc>
                <a:spcPct val="150000"/>
              </a:lnSpc>
              <a:buFont typeface="+mj-lt"/>
              <a:buAutoNum type="arabicPeriod"/>
              <a:tabLst>
                <a:tab pos="179705" algn="l"/>
              </a:tabLst>
            </a:pPr>
            <a:r>
              <a:rPr lang="ar-IQ" dirty="0">
                <a:latin typeface="Calibri"/>
                <a:ea typeface="Times New Roman"/>
              </a:rPr>
              <a:t>زيادة حجم المبيعات ما يؤدي الى تزايد مدخلات العملية الإنتاجية والأفراد العاملين.</a:t>
            </a:r>
            <a:endParaRPr lang="en-US" dirty="0">
              <a:effectLst/>
              <a:latin typeface="Calibri"/>
              <a:ea typeface="Times New Roman"/>
            </a:endParaRPr>
          </a:p>
        </p:txBody>
      </p:sp>
      <p:sp>
        <p:nvSpPr>
          <p:cNvPr id="3" name="مستطيل 2"/>
          <p:cNvSpPr/>
          <p:nvPr/>
        </p:nvSpPr>
        <p:spPr>
          <a:xfrm>
            <a:off x="1763688" y="4064260"/>
            <a:ext cx="6840760" cy="207749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indent="228600" algn="just">
              <a:lnSpc>
                <a:spcPct val="150000"/>
              </a:lnSpc>
            </a:pPr>
            <a:r>
              <a:rPr lang="ar-SA" sz="2000" b="1" dirty="0" smtClean="0">
                <a:latin typeface="Arial"/>
                <a:ea typeface="Times New Roman"/>
                <a:cs typeface="Simplified Arabic"/>
              </a:rPr>
              <a:t>مستويات </a:t>
            </a:r>
            <a:r>
              <a:rPr lang="ar-SA" sz="2000" b="1" dirty="0">
                <a:latin typeface="Arial"/>
                <a:ea typeface="Times New Roman"/>
                <a:cs typeface="Simplified Arabic"/>
              </a:rPr>
              <a:t>الإدارة :</a:t>
            </a:r>
            <a:endParaRPr lang="en-US" sz="1400" dirty="0">
              <a:latin typeface="Calibri"/>
              <a:ea typeface="Times New Roman"/>
              <a:cs typeface="Arial"/>
            </a:endParaRPr>
          </a:p>
          <a:p>
            <a:pPr>
              <a:lnSpc>
                <a:spcPct val="150000"/>
              </a:lnSpc>
            </a:pPr>
            <a:r>
              <a:rPr lang="ar-SA" dirty="0">
                <a:latin typeface="Calibri"/>
                <a:ea typeface="Times New Roman"/>
                <a:cs typeface="Simplified Arabic"/>
              </a:rPr>
              <a:t>      </a:t>
            </a:r>
            <a:r>
              <a:rPr lang="ar-SA" dirty="0">
                <a:latin typeface="Tahoma"/>
                <a:ea typeface="Calibri"/>
                <a:cs typeface="Simplified Arabic"/>
              </a:rPr>
              <a:t>تقسم في الغالب – أية </a:t>
            </a:r>
            <a:r>
              <a:rPr lang="ar-IQ" dirty="0">
                <a:latin typeface="Tahoma"/>
                <a:ea typeface="Calibri"/>
                <a:cs typeface="Simplified Arabic"/>
              </a:rPr>
              <a:t>منظمة أو </a:t>
            </a:r>
            <a:r>
              <a:rPr lang="ar-LB" dirty="0" smtClean="0">
                <a:solidFill>
                  <a:schemeClr val="tx1"/>
                </a:solidFill>
                <a:latin typeface="Tahoma"/>
                <a:ea typeface="Calibri"/>
                <a:cs typeface="Simplified Arabic"/>
              </a:rPr>
              <a:t>مؤسسة </a:t>
            </a:r>
            <a:r>
              <a:rPr lang="ar-IQ" dirty="0" smtClean="0">
                <a:latin typeface="Tahoma"/>
                <a:ea typeface="Calibri"/>
                <a:cs typeface="Simplified Arabic"/>
              </a:rPr>
              <a:t>أو </a:t>
            </a:r>
            <a:r>
              <a:rPr lang="ar-IQ" dirty="0">
                <a:latin typeface="Tahoma"/>
                <a:ea typeface="Calibri"/>
                <a:cs typeface="Simplified Arabic"/>
              </a:rPr>
              <a:t>منشأة -</a:t>
            </a:r>
            <a:r>
              <a:rPr lang="en-US" dirty="0">
                <a:latin typeface="Tahoma"/>
                <a:ea typeface="Calibri"/>
                <a:cs typeface="Simplified Arabic"/>
              </a:rPr>
              <a:t> </a:t>
            </a:r>
            <a:r>
              <a:rPr lang="ar-SA" dirty="0">
                <a:latin typeface="Tahoma"/>
                <a:ea typeface="Calibri"/>
                <a:cs typeface="Simplified Arabic"/>
              </a:rPr>
              <a:t>إلى ثلاثة مستويات إدارية لكل منها طبيعتها. ويقصد بذلك طريقة توزيع الإداريين فيها، وغالباً ما يظهر التقسيم الإداري للمستويات في المؤسسة في نهاية مرحلة</a:t>
            </a:r>
            <a:r>
              <a:rPr lang="en-US" dirty="0">
                <a:latin typeface="Tahoma"/>
                <a:ea typeface="Calibri"/>
                <a:cs typeface="Simplified Arabic"/>
              </a:rPr>
              <a:t> </a:t>
            </a:r>
            <a:r>
              <a:rPr lang="ar-LB" dirty="0" smtClean="0">
                <a:solidFill>
                  <a:schemeClr val="tx1"/>
                </a:solidFill>
                <a:latin typeface="Tahoma"/>
                <a:ea typeface="Calibri"/>
                <a:cs typeface="Simplified Arabic"/>
              </a:rPr>
              <a:t>التنظيم</a:t>
            </a:r>
            <a:r>
              <a:rPr lang="en-US" dirty="0">
                <a:latin typeface="Tahoma"/>
                <a:ea typeface="Calibri"/>
                <a:cs typeface="Simplified Arabic"/>
              </a:rPr>
              <a:t> </a:t>
            </a:r>
            <a:r>
              <a:rPr lang="ar-SA" dirty="0" smtClean="0">
                <a:latin typeface="Tahoma"/>
                <a:ea typeface="Calibri"/>
                <a:cs typeface="Simplified Arabic"/>
              </a:rPr>
              <a:t>وهي</a:t>
            </a:r>
            <a:r>
              <a:rPr lang="ar-LB" dirty="0" smtClean="0">
                <a:latin typeface="Tahoma"/>
                <a:ea typeface="Calibri"/>
                <a:cs typeface="Simplified Arabic"/>
              </a:rPr>
              <a:t>:</a:t>
            </a:r>
          </a:p>
          <a:p>
            <a:endParaRPr lang="ar-LB" dirty="0"/>
          </a:p>
        </p:txBody>
      </p:sp>
    </p:spTree>
    <p:extLst>
      <p:ext uri="{BB962C8B-B14F-4D97-AF65-F5344CB8AC3E}">
        <p14:creationId xmlns:p14="http://schemas.microsoft.com/office/powerpoint/2010/main" val="2381185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404664"/>
            <a:ext cx="7128792" cy="255069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342900" lvl="0" indent="-342900" algn="just">
              <a:lnSpc>
                <a:spcPct val="150000"/>
              </a:lnSpc>
              <a:buFont typeface="+mj-lt"/>
              <a:buAutoNum type="arabicPeriod"/>
              <a:tabLst>
                <a:tab pos="359410" algn="l"/>
              </a:tabLst>
            </a:pPr>
            <a:r>
              <a:rPr lang="ar-SA" dirty="0">
                <a:solidFill>
                  <a:schemeClr val="tx1"/>
                </a:solidFill>
                <a:latin typeface="Tahoma"/>
                <a:ea typeface="Calibri"/>
                <a:cs typeface="Simplified Arabic"/>
              </a:rPr>
              <a:t>الإدارة العليا</a:t>
            </a:r>
            <a:r>
              <a:rPr lang="en-US" sz="1400" dirty="0">
                <a:solidFill>
                  <a:schemeClr val="tx1"/>
                </a:solidFill>
                <a:latin typeface="Arial"/>
                <a:ea typeface="Times New Roman"/>
                <a:cs typeface="Arial"/>
              </a:rPr>
              <a:t> </a:t>
            </a:r>
            <a:r>
              <a:rPr lang="en-US" dirty="0">
                <a:solidFill>
                  <a:schemeClr val="tx1"/>
                </a:solidFill>
                <a:latin typeface="Tahoma"/>
                <a:ea typeface="Calibri"/>
                <a:cs typeface="Simplified Arabic"/>
              </a:rPr>
              <a:t> </a:t>
            </a:r>
            <a:r>
              <a:rPr lang="en-US" sz="1600" dirty="0">
                <a:solidFill>
                  <a:schemeClr val="tx1"/>
                </a:solidFill>
                <a:latin typeface="Times New Roman"/>
                <a:ea typeface="Calibri"/>
                <a:cs typeface="Arial"/>
              </a:rPr>
              <a:t>Management, </a:t>
            </a:r>
            <a:r>
              <a:rPr lang="en-US" sz="1600" dirty="0" smtClean="0">
                <a:solidFill>
                  <a:schemeClr val="tx1"/>
                </a:solidFill>
                <a:latin typeface="Times New Roman"/>
                <a:ea typeface="Calibri"/>
                <a:cs typeface="Arial"/>
              </a:rPr>
              <a:t>Top </a:t>
            </a:r>
            <a:r>
              <a:rPr lang="ar-IQ" dirty="0" smtClean="0">
                <a:solidFill>
                  <a:schemeClr val="tx1"/>
                </a:solidFill>
                <a:latin typeface="Tahoma"/>
                <a:ea typeface="Calibri"/>
                <a:cs typeface="Simplified Arabic"/>
              </a:rPr>
              <a:t>: </a:t>
            </a:r>
            <a:r>
              <a:rPr lang="ar-SA" dirty="0">
                <a:solidFill>
                  <a:schemeClr val="tx1"/>
                </a:solidFill>
                <a:latin typeface="Tahoma"/>
                <a:ea typeface="Calibri"/>
                <a:cs typeface="Simplified Arabic"/>
              </a:rPr>
              <a:t>ويمثلها في الغالب</a:t>
            </a:r>
            <a:r>
              <a:rPr lang="en-US" dirty="0">
                <a:solidFill>
                  <a:schemeClr val="tx1"/>
                </a:solidFill>
                <a:latin typeface="Tahoma"/>
                <a:ea typeface="Calibri"/>
                <a:cs typeface="Simplified Arabic"/>
              </a:rPr>
              <a:t> </a:t>
            </a:r>
            <a:r>
              <a:rPr lang="ar-SA" dirty="0">
                <a:solidFill>
                  <a:schemeClr val="tx1"/>
                </a:solidFill>
                <a:latin typeface="Tahoma"/>
                <a:ea typeface="Calibri"/>
                <a:cs typeface="Simplified Arabic"/>
              </a:rPr>
              <a:t>المدير العام</a:t>
            </a:r>
            <a:r>
              <a:rPr lang="en-US" dirty="0">
                <a:solidFill>
                  <a:schemeClr val="tx1"/>
                </a:solidFill>
                <a:latin typeface="Tahoma"/>
                <a:ea typeface="Calibri"/>
                <a:cs typeface="Simplified Arabic"/>
              </a:rPr>
              <a:t> </a:t>
            </a:r>
            <a:r>
              <a:rPr lang="ar-SA" dirty="0">
                <a:solidFill>
                  <a:schemeClr val="tx1"/>
                </a:solidFill>
                <a:latin typeface="Tahoma"/>
                <a:ea typeface="Calibri"/>
                <a:cs typeface="Simplified Arabic"/>
              </a:rPr>
              <a:t>أو</a:t>
            </a:r>
            <a:r>
              <a:rPr lang="en-US" dirty="0">
                <a:solidFill>
                  <a:schemeClr val="tx1"/>
                </a:solidFill>
                <a:latin typeface="Tahoma"/>
                <a:ea typeface="Calibri"/>
                <a:cs typeface="Simplified Arabic"/>
              </a:rPr>
              <a:t> </a:t>
            </a:r>
            <a:r>
              <a:rPr lang="ar-SA" dirty="0">
                <a:solidFill>
                  <a:schemeClr val="tx1"/>
                </a:solidFill>
                <a:latin typeface="Tahoma"/>
                <a:ea typeface="Calibri"/>
                <a:cs typeface="Simplified Arabic"/>
              </a:rPr>
              <a:t>رئيس مجلس الإدارة</a:t>
            </a:r>
            <a:r>
              <a:rPr lang="ar-IQ" dirty="0">
                <a:solidFill>
                  <a:schemeClr val="tx1"/>
                </a:solidFill>
                <a:latin typeface="Tahoma"/>
                <a:ea typeface="Calibri"/>
                <a:cs typeface="Simplified Arabic"/>
              </a:rPr>
              <a:t>.</a:t>
            </a:r>
            <a:r>
              <a:rPr lang="ar-SA" dirty="0">
                <a:solidFill>
                  <a:schemeClr val="tx1"/>
                </a:solidFill>
                <a:latin typeface="Tahoma"/>
                <a:ea typeface="Calibri"/>
                <a:cs typeface="Simplified Arabic"/>
              </a:rPr>
              <a:t> فهي هيئة عليا من المديرين يقومون </a:t>
            </a:r>
            <a:r>
              <a:rPr lang="ar-IQ" dirty="0">
                <a:solidFill>
                  <a:schemeClr val="tx1"/>
                </a:solidFill>
                <a:latin typeface="Tahoma"/>
                <a:ea typeface="Calibri"/>
                <a:cs typeface="Simplified Arabic"/>
              </a:rPr>
              <a:t>غالباً</a:t>
            </a:r>
            <a:r>
              <a:rPr lang="ar-SA" dirty="0">
                <a:solidFill>
                  <a:schemeClr val="tx1"/>
                </a:solidFill>
                <a:latin typeface="Tahoma"/>
                <a:ea typeface="Calibri"/>
                <a:cs typeface="Simplified Arabic"/>
              </a:rPr>
              <a:t> </a:t>
            </a:r>
            <a:r>
              <a:rPr lang="ar-SA" dirty="0" err="1">
                <a:solidFill>
                  <a:schemeClr val="tx1"/>
                </a:solidFill>
                <a:latin typeface="Tahoma"/>
                <a:ea typeface="Calibri"/>
                <a:cs typeface="Simplified Arabic"/>
              </a:rPr>
              <a:t>بإتخاذ</a:t>
            </a:r>
            <a:r>
              <a:rPr lang="ar-SA" dirty="0">
                <a:solidFill>
                  <a:schemeClr val="tx1"/>
                </a:solidFill>
                <a:latin typeface="Tahoma"/>
                <a:ea typeface="Calibri"/>
                <a:cs typeface="Simplified Arabic"/>
              </a:rPr>
              <a:t> القرارات وإصدار الأوامر ذات التأثير المباشر وغير المباشر على كافة المستويات في المشروع. معنى ذلك أنهم مجموعة صغيرة من الإداريين تتحمل مسؤولية إدارة المنظمة ككل، ويطلق على هذه المجموعة عدة مسميات مثل: الرئيس، نائب الرئيس، الرئيس الإداري. ومهام مديري الإدارة العليا هي وضع أهداف المنظمة، ورسم الخطط الاستراتيجية، والسياسات التشغيلية.</a:t>
            </a:r>
            <a:endParaRPr lang="en-US" sz="1400" dirty="0">
              <a:solidFill>
                <a:schemeClr val="tx1"/>
              </a:solidFill>
              <a:effectLst/>
              <a:latin typeface="Calibri"/>
              <a:ea typeface="Times New Roman"/>
              <a:cs typeface="Arial"/>
            </a:endParaRPr>
          </a:p>
        </p:txBody>
      </p:sp>
      <p:sp>
        <p:nvSpPr>
          <p:cNvPr id="3" name="مستطيل 2"/>
          <p:cNvSpPr/>
          <p:nvPr/>
        </p:nvSpPr>
        <p:spPr>
          <a:xfrm>
            <a:off x="1547664" y="2955362"/>
            <a:ext cx="6912768" cy="216982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800100" lvl="1" indent="-342900" algn="just">
              <a:lnSpc>
                <a:spcPct val="150000"/>
              </a:lnSpc>
              <a:buFont typeface="+mj-lt"/>
              <a:buAutoNum type="arabicPeriod"/>
              <a:tabLst>
                <a:tab pos="359410" algn="l"/>
              </a:tabLst>
            </a:pPr>
            <a:r>
              <a:rPr lang="ar-SA" dirty="0">
                <a:latin typeface="Tahoma"/>
                <a:ea typeface="Calibri"/>
                <a:cs typeface="Simplified Arabic"/>
              </a:rPr>
              <a:t>الإدارة الوسطى</a:t>
            </a:r>
            <a:r>
              <a:rPr lang="en-US" dirty="0">
                <a:latin typeface="Simplified Arabic"/>
                <a:ea typeface="Calibri"/>
                <a:cs typeface="Arial"/>
              </a:rPr>
              <a:t> </a:t>
            </a:r>
            <a:r>
              <a:rPr lang="en-US" sz="1600" dirty="0">
                <a:latin typeface="Times New Roman"/>
                <a:ea typeface="Calibri"/>
                <a:cs typeface="Arial"/>
              </a:rPr>
              <a:t>Management, Middle</a:t>
            </a:r>
            <a:r>
              <a:rPr lang="ar-IQ" dirty="0">
                <a:latin typeface="Tahoma"/>
                <a:ea typeface="Calibri"/>
                <a:cs typeface="Simplified Arabic"/>
              </a:rPr>
              <a:t>:</a:t>
            </a:r>
            <a:r>
              <a:rPr lang="en-US" dirty="0">
                <a:latin typeface="Tahoma"/>
                <a:ea typeface="Calibri"/>
                <a:cs typeface="Simplified Arabic"/>
              </a:rPr>
              <a:t> </a:t>
            </a:r>
            <a:r>
              <a:rPr lang="ar-IQ" dirty="0">
                <a:latin typeface="Tahoma"/>
                <a:ea typeface="Calibri"/>
                <a:cs typeface="Simplified Arabic"/>
              </a:rPr>
              <a:t>وهي هيئة من المديرين </a:t>
            </a:r>
            <a:r>
              <a:rPr lang="ar-SA" dirty="0">
                <a:latin typeface="Tahoma"/>
                <a:ea typeface="Calibri"/>
                <a:cs typeface="Simplified Arabic"/>
              </a:rPr>
              <a:t>التنفيذيين</a:t>
            </a:r>
            <a:r>
              <a:rPr lang="ar-IQ" dirty="0">
                <a:latin typeface="Tahoma"/>
                <a:ea typeface="Calibri"/>
                <a:cs typeface="Simplified Arabic"/>
              </a:rPr>
              <a:t>، </a:t>
            </a:r>
            <a:r>
              <a:rPr lang="ar-SA" dirty="0">
                <a:latin typeface="Tahoma"/>
                <a:ea typeface="Calibri"/>
                <a:cs typeface="Simplified Arabic"/>
              </a:rPr>
              <a:t>ويمثلها</a:t>
            </a:r>
            <a:r>
              <a:rPr lang="en-US" dirty="0">
                <a:latin typeface="Tahoma"/>
                <a:ea typeface="Calibri"/>
                <a:cs typeface="Simplified Arabic"/>
              </a:rPr>
              <a:t> </a:t>
            </a:r>
            <a:r>
              <a:rPr lang="ar-SA" dirty="0">
                <a:latin typeface="Tahoma"/>
                <a:ea typeface="Calibri"/>
                <a:cs typeface="Simplified Arabic"/>
              </a:rPr>
              <a:t>مدراء</a:t>
            </a:r>
            <a:r>
              <a:rPr lang="en-US" dirty="0">
                <a:latin typeface="Tahoma"/>
                <a:ea typeface="Calibri"/>
                <a:cs typeface="Simplified Arabic"/>
              </a:rPr>
              <a:t> </a:t>
            </a:r>
            <a:r>
              <a:rPr lang="ar-SA" dirty="0">
                <a:latin typeface="Tahoma"/>
                <a:ea typeface="Calibri"/>
                <a:cs typeface="Simplified Arabic"/>
              </a:rPr>
              <a:t>الأقسام. ويطلق عليهم مسميات مثل: مدير مصنع، مدير عمليات، ورئيس قطاع معين. ومهام مديري الإدارة الوسطى هي تنفيذ الخطط والسياسات الموضوعة من الإدارة العليا، كما أنهم مسؤولون عن تنسيق ومتابعة ورقابة عمل مديري الإشراف في المستوى الثالث.</a:t>
            </a:r>
            <a:endParaRPr lang="en-US" sz="1400" dirty="0">
              <a:effectLst/>
              <a:latin typeface="Calibri"/>
              <a:ea typeface="Times New Roman"/>
              <a:cs typeface="Arial"/>
            </a:endParaRPr>
          </a:p>
        </p:txBody>
      </p:sp>
    </p:spTree>
    <p:extLst>
      <p:ext uri="{BB962C8B-B14F-4D97-AF65-F5344CB8AC3E}">
        <p14:creationId xmlns:p14="http://schemas.microsoft.com/office/powerpoint/2010/main" val="1397869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19672" y="1028343"/>
            <a:ext cx="6840760" cy="466281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dirty="0"/>
              <a:t>3</a:t>
            </a:r>
            <a:r>
              <a:rPr lang="ar-LB" b="1" dirty="0" smtClean="0"/>
              <a:t>. الإدارة </a:t>
            </a:r>
            <a:r>
              <a:rPr lang="ar-LB" b="1" dirty="0"/>
              <a:t>المباشرة  </a:t>
            </a:r>
            <a:r>
              <a:rPr lang="en-US" dirty="0"/>
              <a:t>Management, Departmental: </a:t>
            </a:r>
            <a:r>
              <a:rPr lang="ar-LB" dirty="0"/>
              <a:t>وتسمى أيضاً بالإدارة التشغيلية أو الإدارة </a:t>
            </a:r>
            <a:r>
              <a:rPr lang="ar-LB" dirty="0" err="1"/>
              <a:t>الإشرافية</a:t>
            </a:r>
            <a:r>
              <a:rPr lang="ar-LB" dirty="0"/>
              <a:t>، المديرون في هذا المستوى يقومون بالإشراف على العاملين في إداراتهم وعلى عمال التشغيل وتنسيق أنشطتهم، ويطلق عليهم مسميات مثل: مشرف، مدير مكتب، مسؤول.</a:t>
            </a:r>
          </a:p>
          <a:p>
            <a:pPr>
              <a:lnSpc>
                <a:spcPct val="150000"/>
              </a:lnSpc>
            </a:pPr>
            <a:r>
              <a:rPr lang="ar-LB" dirty="0"/>
              <a:t>      وتحت رعاية هؤلاء يعمل الموظفون والعاملون. وتتطلب طرق الإدارة السليمة تواصل بين تلك المستويات، فالإدارات العليا تهتم بالتخطيط والتوجيه، وتتطلب الإدارات التحتية التواصل مع العاملين لرفع كفاءاتهم وتدريبهم المتواصل، وتحفيزهم على العمل بمهارة، وتشجيعهم على أن يبدوا آرائهم من أجل تحسين الإنتاج أو تحسين عملية الإنتاج. وينطبق ذلك على أي إدارة في القطاع العام أو القطاع الخاص. ويستفيد المدير من آراء العاملين سواء من خلال الحوار في ندوات دورية أو </a:t>
            </a:r>
            <a:r>
              <a:rPr lang="ar-LB" dirty="0" err="1"/>
              <a:t>إقتراحات</a:t>
            </a:r>
            <a:r>
              <a:rPr lang="ar-LB" dirty="0"/>
              <a:t> مكتوبة من العاملين، وبعد دراستها يمكن أن تصاغ في خطوات عملية يلتزم بها الجميع. </a:t>
            </a:r>
          </a:p>
        </p:txBody>
      </p:sp>
    </p:spTree>
    <p:extLst>
      <p:ext uri="{BB962C8B-B14F-4D97-AF65-F5344CB8AC3E}">
        <p14:creationId xmlns:p14="http://schemas.microsoft.com/office/powerpoint/2010/main" val="40179291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مجموعة 21"/>
          <p:cNvGrpSpPr>
            <a:grpSpLocks/>
          </p:cNvGrpSpPr>
          <p:nvPr/>
        </p:nvGrpSpPr>
        <p:grpSpPr bwMode="auto">
          <a:xfrm>
            <a:off x="1525267" y="476672"/>
            <a:ext cx="6870374" cy="6264696"/>
            <a:chOff x="0" y="0"/>
            <a:chExt cx="4387158" cy="1828800"/>
          </a:xfrm>
        </p:grpSpPr>
        <p:sp>
          <p:nvSpPr>
            <p:cNvPr id="3" name="مستطيل 20"/>
            <p:cNvSpPr>
              <a:spLocks noChangeArrowheads="1"/>
            </p:cNvSpPr>
            <p:nvPr/>
          </p:nvSpPr>
          <p:spPr bwMode="auto">
            <a:xfrm>
              <a:off x="0" y="0"/>
              <a:ext cx="4387158" cy="1828800"/>
            </a:xfrm>
            <a:prstGeom prst="rect">
              <a:avLst/>
            </a:prstGeom>
            <a:solidFill>
              <a:srgbClr val="FFFFFF"/>
            </a:solidFill>
            <a:ln w="3175" algn="ctr">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ar-LB"/>
            </a:p>
          </p:txBody>
        </p:sp>
        <p:sp>
          <p:nvSpPr>
            <p:cNvPr id="6" name="WordArt 12"/>
            <p:cNvSpPr txBox="1">
              <a:spLocks noChangeArrowheads="1" noChangeShapeType="1"/>
            </p:cNvSpPr>
            <p:nvPr/>
          </p:nvSpPr>
          <p:spPr bwMode="auto">
            <a:xfrm>
              <a:off x="2359361" y="399393"/>
              <a:ext cx="1931224" cy="107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1" eaLnBrk="1" fontAlgn="base" latinLnBrk="0" hangingPunct="1">
                <a:lnSpc>
                  <a:spcPct val="100000"/>
                </a:lnSpc>
                <a:spcBef>
                  <a:spcPts val="500"/>
                </a:spcBef>
                <a:spcAft>
                  <a:spcPts val="500"/>
                </a:spcAft>
                <a:buClrTx/>
                <a:buSzTx/>
                <a:buFontTx/>
                <a:buNone/>
                <a:tabLst/>
              </a:pPr>
              <a:endParaRPr kumimoji="0" lang="ar-LB"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2" name="مستطيل 11"/>
          <p:cNvSpPr/>
          <p:nvPr/>
        </p:nvSpPr>
        <p:spPr>
          <a:xfrm>
            <a:off x="1691680" y="1028343"/>
            <a:ext cx="6552726" cy="507831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nSpc>
                <a:spcPct val="150000"/>
              </a:lnSpc>
            </a:pPr>
            <a:r>
              <a:rPr lang="ar-LB" b="1" dirty="0"/>
              <a:t>مجالات الإدارة </a:t>
            </a:r>
            <a:r>
              <a:rPr lang="en-US" b="1" dirty="0"/>
              <a:t>Fields Management </a:t>
            </a:r>
            <a:r>
              <a:rPr lang="en-US" dirty="0"/>
              <a:t>:</a:t>
            </a:r>
          </a:p>
          <a:p>
            <a:pPr>
              <a:lnSpc>
                <a:spcPct val="150000"/>
              </a:lnSpc>
            </a:pPr>
            <a:r>
              <a:rPr lang="en-US" dirty="0"/>
              <a:t>    </a:t>
            </a:r>
            <a:r>
              <a:rPr lang="ar-LB" dirty="0"/>
              <a:t>هناك مجالات متعددة تطبق فيها الإدارة، فمثلاً؛ إدارة المستشفيات: هي الإدارة التي تطبق في المستشفيات، وإدارة تسمى إدارة الفنادق وهي الإدارة التي تطبق في الفنادق. وهكذا نلاحظ إن الإدارة تكتسب </a:t>
            </a:r>
            <a:r>
              <a:rPr lang="ar-LB" dirty="0" err="1"/>
              <a:t>إسم</a:t>
            </a:r>
            <a:r>
              <a:rPr lang="ar-LB" dirty="0"/>
              <a:t> المجال الذي تطبق فيه. وينعكس هذا التنوع في مجالات </a:t>
            </a:r>
            <a:r>
              <a:rPr lang="ar-LB" dirty="0" err="1"/>
              <a:t>إستخدام</a:t>
            </a:r>
            <a:r>
              <a:rPr lang="ar-LB" dirty="0"/>
              <a:t> الإدارة الى إيجاد صلة </a:t>
            </a:r>
            <a:r>
              <a:rPr lang="ar-LB" dirty="0" err="1"/>
              <a:t>إرتباطية</a:t>
            </a:r>
            <a:r>
              <a:rPr lang="ar-LB" dirty="0"/>
              <a:t> للإدارة بكثير من العلوم الأخرى والتي من أهمها:</a:t>
            </a:r>
          </a:p>
          <a:p>
            <a:pPr>
              <a:lnSpc>
                <a:spcPct val="150000"/>
              </a:lnSpc>
            </a:pPr>
            <a:r>
              <a:rPr lang="ar-LB" dirty="0"/>
              <a:t>      إدارة العلاقات العامة، إدارة الجودة، إدارة </a:t>
            </a:r>
            <a:r>
              <a:rPr lang="ar-LB" dirty="0" err="1"/>
              <a:t>الإتصال</a:t>
            </a:r>
            <a:r>
              <a:rPr lang="ar-LB" dirty="0"/>
              <a:t>، إدارة الأزمات، إدارة التغيير، إدارة الأنظمة، إدارة التسويق، إدارة التفاعل البشري، إدارة التكاليف، إدارة التكامل، إدارة التوتر، إدارة التوقعات، إدارة العمليات، إدارة العملية، إدارة القيمة المكتسبة، إدارة المحددات، إدارة المخاطر، إدارة الريادة، إدارة المشاريع، إدارة الموارد البشرية، إدارة المعرفة، إدارة المنتجات، إدارة المنشآت، إدارة المهارات، إدارة المواهب، إدارة الوقت، إدارة سلسلة الإمداد، إدارة علاقات الزبائن، إدارة نظم المعلومات وإدارة المستشفيات.</a:t>
            </a:r>
          </a:p>
        </p:txBody>
      </p:sp>
    </p:spTree>
    <p:extLst>
      <p:ext uri="{BB962C8B-B14F-4D97-AF65-F5344CB8AC3E}">
        <p14:creationId xmlns:p14="http://schemas.microsoft.com/office/powerpoint/2010/main" val="35661631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92</TotalTime>
  <Words>532</Words>
  <Application>Microsoft Office PowerPoint</Application>
  <PresentationFormat>عرض على الشاشة (3:4)‏</PresentationFormat>
  <Paragraphs>30</Paragraphs>
  <Slides>6</Slides>
  <Notes>1</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انقلاب</vt:lpstr>
      <vt:lpstr>سلسلة محاضرات إدارة الاعمال الفندقية قسم إدارة المؤسسات الفندقية</vt:lpstr>
      <vt:lpstr>محاضرة إدارة الاعمال الفندقية </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إدارة المشتريات والمخازن</dc:title>
  <dc:creator>User</dc:creator>
  <cp:lastModifiedBy>User</cp:lastModifiedBy>
  <cp:revision>13</cp:revision>
  <dcterms:created xsi:type="dcterms:W3CDTF">2018-04-23T21:08:00Z</dcterms:created>
  <dcterms:modified xsi:type="dcterms:W3CDTF">2018-05-24T08:43:57Z</dcterms:modified>
</cp:coreProperties>
</file>