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avi" ContentType="video/avi"/>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6" r:id="rId2"/>
    <p:sldId id="257" r:id="rId3"/>
    <p:sldId id="258" r:id="rId4"/>
    <p:sldId id="259" r:id="rId5"/>
    <p:sldId id="260" r:id="rId6"/>
    <p:sldId id="261" r:id="rId7"/>
    <p:sldId id="262" r:id="rId8"/>
    <p:sldId id="276" r:id="rId9"/>
    <p:sldId id="278" r:id="rId10"/>
    <p:sldId id="277" r:id="rId11"/>
    <p:sldId id="263" r:id="rId12"/>
    <p:sldId id="275" r:id="rId13"/>
    <p:sldId id="264" r:id="rId14"/>
    <p:sldId id="265" r:id="rId15"/>
    <p:sldId id="266" r:id="rId16"/>
    <p:sldId id="267" r:id="rId17"/>
    <p:sldId id="268" r:id="rId18"/>
    <p:sldId id="269" r:id="rId19"/>
    <p:sldId id="270" r:id="rId20"/>
    <p:sldId id="279" r:id="rId21"/>
    <p:sldId id="280" r:id="rId22"/>
    <p:sldId id="271" r:id="rId23"/>
    <p:sldId id="272" r:id="rId24"/>
    <p:sldId id="273" r:id="rId25"/>
    <p:sldId id="274" r:id="rId26"/>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varScale="1">
        <p:scale>
          <a:sx n="66" d="100"/>
          <a:sy n="66" d="100"/>
        </p:scale>
        <p:origin x="-1494" y="-11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27/12/1438</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27/12/1438</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27/12/1438</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27/12/1438</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27/12/1438</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27/12/1438</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1B8ABB09-4A1D-463E-8065-109CC2B7EFAA}" type="datetimeFigureOut">
              <a:rPr lang="ar-SA" smtClean="0"/>
              <a:pPr/>
              <a:t>27/12/1438</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1B8ABB09-4A1D-463E-8065-109CC2B7EFAA}" type="datetimeFigureOut">
              <a:rPr lang="ar-SA" smtClean="0"/>
              <a:pPr/>
              <a:t>27/12/1438</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B8ABB09-4A1D-463E-8065-109CC2B7EFAA}" type="datetimeFigureOut">
              <a:rPr lang="ar-SA" smtClean="0"/>
              <a:pPr/>
              <a:t>27/12/1438</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27/12/1438</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27/12/1438</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B8ABB09-4A1D-463E-8065-109CC2B7EFAA}" type="datetimeFigureOut">
              <a:rPr lang="ar-SA" smtClean="0"/>
              <a:pPr/>
              <a:t>27/12/1438</a:t>
            </a:fld>
            <a:endParaRPr lang="ar-SA"/>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0B34F065-1154-456A-91E3-76DE8E75E17B}" type="slidenum">
              <a:rPr lang="ar-SA" smtClean="0"/>
              <a:pPr/>
              <a:t>‹#›</a:t>
            </a:fld>
            <a:endParaRPr lang="ar-S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avi"/><Relationship Id="rId1" Type="http://schemas.microsoft.com/office/2007/relationships/media" Target="../media/media2.avi"/><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avi"/><Relationship Id="rId1" Type="http://schemas.microsoft.com/office/2007/relationships/media" Target="../media/media3.avi"/><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avi"/><Relationship Id="rId1" Type="http://schemas.microsoft.com/office/2007/relationships/media" Target="../media/media1.avi"/><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3212976"/>
            <a:ext cx="7772400" cy="1296144"/>
          </a:xfrm>
        </p:spPr>
        <p:txBody>
          <a:bodyPr>
            <a:normAutofit/>
          </a:bodyPr>
          <a:lstStyle/>
          <a:p>
            <a:r>
              <a:rPr lang="en-US" sz="6600" b="1" dirty="0" smtClean="0"/>
              <a:t>Nature of Radiation </a:t>
            </a:r>
            <a:endParaRPr lang="ar-IQ" sz="6600" dirty="0"/>
          </a:p>
        </p:txBody>
      </p:sp>
      <p:sp>
        <p:nvSpPr>
          <p:cNvPr id="3" name="عنوان فرعي 2"/>
          <p:cNvSpPr>
            <a:spLocks noGrp="1"/>
          </p:cNvSpPr>
          <p:nvPr>
            <p:ph type="subTitle" idx="1"/>
          </p:nvPr>
        </p:nvSpPr>
        <p:spPr>
          <a:xfrm>
            <a:off x="1331640" y="4797152"/>
            <a:ext cx="6400800" cy="1752600"/>
          </a:xfrm>
        </p:spPr>
        <p:txBody>
          <a:bodyPr/>
          <a:lstStyle/>
          <a:p>
            <a:endParaRPr lang="ar-IQ"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IQ"/>
          </a:p>
        </p:txBody>
      </p:sp>
      <p:sp>
        <p:nvSpPr>
          <p:cNvPr id="3" name="عنصر نائب للمحتوى 2"/>
          <p:cNvSpPr>
            <a:spLocks noGrp="1"/>
          </p:cNvSpPr>
          <p:nvPr>
            <p:ph idx="1"/>
          </p:nvPr>
        </p:nvSpPr>
        <p:spPr/>
        <p:txBody>
          <a:bodyPr/>
          <a:lstStyle/>
          <a:p>
            <a:endParaRPr lang="ar-IQ"/>
          </a:p>
        </p:txBody>
      </p:sp>
      <p:pic>
        <p:nvPicPr>
          <p:cNvPr id="2050" name="Picture 2" descr="Image result for IONIZA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332656"/>
            <a:ext cx="8352928" cy="64087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336660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IQ"/>
          </a:p>
        </p:txBody>
      </p:sp>
      <p:sp>
        <p:nvSpPr>
          <p:cNvPr id="3" name="عنصر نائب للمحتوى 2"/>
          <p:cNvSpPr>
            <a:spLocks noGrp="1"/>
          </p:cNvSpPr>
          <p:nvPr>
            <p:ph idx="1"/>
          </p:nvPr>
        </p:nvSpPr>
        <p:spPr>
          <a:xfrm>
            <a:off x="457200" y="332656"/>
            <a:ext cx="8229600" cy="5793507"/>
          </a:xfrm>
        </p:spPr>
        <p:txBody>
          <a:bodyPr>
            <a:normAutofit/>
          </a:bodyPr>
          <a:lstStyle/>
          <a:p>
            <a:pPr algn="l" rtl="0"/>
            <a:r>
              <a:rPr lang="en-US" sz="3600" dirty="0" smtClean="0"/>
              <a:t>The binding energy of an electron is related to the atomic number of the atom and the orbital type. Large atomic number elements (high  Z ) have more protons in their nucleus and thus bind electrons in any give orbital more tightly than do smaller- Z  elements. Within a given atom, electrons in the inner orbitals are more tightly bound than the more  distant  outer  orbitals</a:t>
            </a:r>
            <a:endParaRPr lang="ar-IQ" sz="36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IQ"/>
          </a:p>
        </p:txBody>
      </p:sp>
      <p:pic>
        <p:nvPicPr>
          <p:cNvPr id="4" name="عنصر نائب للمحتوى 3" descr="images6.jpeg"/>
          <p:cNvPicPr>
            <a:picLocks noGrp="1" noChangeAspect="1"/>
          </p:cNvPicPr>
          <p:nvPr>
            <p:ph idx="1"/>
          </p:nvPr>
        </p:nvPicPr>
        <p:blipFill>
          <a:blip r:embed="rId2" cstate="print"/>
          <a:stretch>
            <a:fillRect/>
          </a:stretch>
        </p:blipFill>
        <p:spPr>
          <a:xfrm>
            <a:off x="395537" y="404664"/>
            <a:ext cx="8064896" cy="5688632"/>
          </a:xfr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IQ"/>
          </a:p>
        </p:txBody>
      </p:sp>
      <p:sp>
        <p:nvSpPr>
          <p:cNvPr id="3" name="عنصر نائب للمحتوى 2"/>
          <p:cNvSpPr>
            <a:spLocks noGrp="1"/>
          </p:cNvSpPr>
          <p:nvPr>
            <p:ph idx="1"/>
          </p:nvPr>
        </p:nvSpPr>
        <p:spPr>
          <a:xfrm>
            <a:off x="457200" y="404664"/>
            <a:ext cx="8229600" cy="5721499"/>
          </a:xfrm>
        </p:spPr>
        <p:txBody>
          <a:bodyPr>
            <a:normAutofit/>
          </a:bodyPr>
          <a:lstStyle/>
          <a:p>
            <a:pPr algn="l" rtl="0"/>
            <a:r>
              <a:rPr lang="en-US" sz="3600" dirty="0" smtClean="0"/>
              <a:t>Tightly  bound  electrons  require  the energy  of  x  rays  or  high-energy  particles  to  remove  them,  whereas loosely  bound  electrons  can  be  displaced  by  ultraviolet  radiation. However,  nonionizing radiations , such as visible light, infrared, and microwave radiation, and radio waves do not have sufficient energy to remove bound electrons from their orbitals.</a:t>
            </a:r>
            <a:endParaRPr lang="ar-IQ" sz="36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395536" y="0"/>
            <a:ext cx="8229600" cy="5373216"/>
          </a:xfrm>
        </p:spPr>
        <p:txBody>
          <a:bodyPr>
            <a:normAutofit/>
          </a:bodyPr>
          <a:lstStyle/>
          <a:p>
            <a:r>
              <a:rPr lang="en-US" sz="4800" b="1" dirty="0" smtClean="0">
                <a:solidFill>
                  <a:srgbClr val="FF0000"/>
                </a:solidFill>
              </a:rPr>
              <a:t>Radiation</a:t>
            </a:r>
            <a:r>
              <a:rPr lang="en-US" sz="4800" b="1" dirty="0" smtClean="0"/>
              <a:t>: is the transmission of energy through space and matter. It may occur in two forms: </a:t>
            </a:r>
            <a:r>
              <a:rPr lang="en-US" sz="4800" b="1" u="sng" dirty="0" smtClean="0"/>
              <a:t>particulate</a:t>
            </a:r>
            <a:r>
              <a:rPr lang="en-US" sz="4800" b="1" dirty="0" smtClean="0"/>
              <a:t> and </a:t>
            </a:r>
            <a:r>
              <a:rPr lang="en-US" sz="4800" b="1" u="sng" dirty="0" smtClean="0"/>
              <a:t>electromagnetic</a:t>
            </a:r>
            <a:r>
              <a:rPr lang="en-US" sz="4800" b="1" dirty="0" smtClean="0"/>
              <a:t>.</a:t>
            </a:r>
            <a:br>
              <a:rPr lang="en-US" sz="4800" b="1" dirty="0" smtClean="0"/>
            </a:br>
            <a:endParaRPr lang="ar-IQ" sz="4800" b="1" dirty="0"/>
          </a:p>
        </p:txBody>
      </p:sp>
      <p:sp>
        <p:nvSpPr>
          <p:cNvPr id="3" name="عنصر نائب للمحتوى 2"/>
          <p:cNvSpPr>
            <a:spLocks noGrp="1"/>
          </p:cNvSpPr>
          <p:nvPr>
            <p:ph idx="1"/>
          </p:nvPr>
        </p:nvSpPr>
        <p:spPr>
          <a:xfrm>
            <a:off x="457200" y="2492896"/>
            <a:ext cx="8229600" cy="3960440"/>
          </a:xfrm>
        </p:spPr>
        <p:txBody>
          <a:bodyPr/>
          <a:lstStyle/>
          <a:p>
            <a:endParaRPr lang="ar-IQ"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dirty="0" smtClean="0"/>
              <a:t>RADIOACTIVITY</a:t>
            </a:r>
            <a:endParaRPr lang="ar-IQ" dirty="0"/>
          </a:p>
        </p:txBody>
      </p:sp>
      <p:sp>
        <p:nvSpPr>
          <p:cNvPr id="3" name="عنصر نائب للمحتوى 2"/>
          <p:cNvSpPr>
            <a:spLocks noGrp="1"/>
          </p:cNvSpPr>
          <p:nvPr>
            <p:ph idx="1"/>
          </p:nvPr>
        </p:nvSpPr>
        <p:spPr/>
        <p:txBody>
          <a:bodyPr/>
          <a:lstStyle/>
          <a:p>
            <a:pPr algn="l" rtl="0"/>
            <a:r>
              <a:rPr lang="en-US" dirty="0" smtClean="0"/>
              <a:t>Small atoms have  equal numbers of protons and neutrons, whereas larger atoms tend to have more neutrons than protons. This makes them unstable and they may break up, releasing   α   or   β   particles or   γ   rays. This process is called  radioactivity. a   Particles are helium nuclei consisting of two protons and two neutrons. They result from the radioactive decay of many large atomic number elements</a:t>
            </a:r>
            <a:endParaRPr lang="ar-IQ"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IQ"/>
          </a:p>
        </p:txBody>
      </p:sp>
      <p:sp>
        <p:nvSpPr>
          <p:cNvPr id="3" name="عنصر نائب للمحتوى 2"/>
          <p:cNvSpPr>
            <a:spLocks noGrp="1"/>
          </p:cNvSpPr>
          <p:nvPr>
            <p:ph idx="1"/>
          </p:nvPr>
        </p:nvSpPr>
        <p:spPr>
          <a:xfrm>
            <a:off x="457200" y="404664"/>
            <a:ext cx="8229600" cy="5721499"/>
          </a:xfrm>
        </p:spPr>
        <p:txBody>
          <a:bodyPr>
            <a:normAutofit/>
          </a:bodyPr>
          <a:lstStyle/>
          <a:p>
            <a:pPr algn="l" rtl="0"/>
            <a:r>
              <a:rPr lang="en-US" sz="3600" dirty="0" smtClean="0"/>
              <a:t>Because of their double positive charge and heavy mass, α   particles densely ionize matter through which they pass.   Accordingly, they quickly give up their energy and penetrate only a few micrometers of body tissue. (An ordinary sheet of paper absorbs them.) After stopping,  α   particles acquire two electrons and become neutral helium atoms.</a:t>
            </a:r>
            <a:endParaRPr lang="ar-IQ" sz="36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IQ"/>
          </a:p>
        </p:txBody>
      </p:sp>
      <p:sp>
        <p:nvSpPr>
          <p:cNvPr id="3" name="عنصر نائب للمحتوى 2"/>
          <p:cNvSpPr>
            <a:spLocks noGrp="1"/>
          </p:cNvSpPr>
          <p:nvPr>
            <p:ph idx="1"/>
          </p:nvPr>
        </p:nvSpPr>
        <p:spPr>
          <a:xfrm>
            <a:off x="457200" y="260648"/>
            <a:ext cx="8229600" cy="5865515"/>
          </a:xfrm>
        </p:spPr>
        <p:txBody>
          <a:bodyPr>
            <a:normAutofit fontScale="92500" lnSpcReduction="10000"/>
          </a:bodyPr>
          <a:lstStyle/>
          <a:p>
            <a:pPr algn="l" rtl="0"/>
            <a:r>
              <a:rPr lang="en-US" dirty="0" smtClean="0"/>
              <a:t>When  a  neutron  in  a  radioactive  nucleus  decays,  it  produces  a proton, a   β   particle.   β   Particles are otherwise identical to  electrons.  High-speed    β    particles  are  not  densely  ionizing;  thus, they are able to penetrate matter to a greater depth than   α   particles can, up to a maximum of 1.5 cm in tissue. This deeper penetration occurs because   β   particles are smaller and lighter and carry a single negative charge; therefore they have a much lower probability of interacting with matter than do   α   particles.   β   Particles are used in radiation therapy for treatment of some skin cancers.</a:t>
            </a:r>
            <a:endParaRPr lang="ar-IQ"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IQ"/>
          </a:p>
        </p:txBody>
      </p:sp>
      <p:pic>
        <p:nvPicPr>
          <p:cNvPr id="4" name="عنصر نائب للمحتوى 3" descr="default.jpeg"/>
          <p:cNvPicPr>
            <a:picLocks noGrp="1" noChangeAspect="1"/>
          </p:cNvPicPr>
          <p:nvPr>
            <p:ph idx="1"/>
          </p:nvPr>
        </p:nvPicPr>
        <p:blipFill>
          <a:blip r:embed="rId2" cstate="print"/>
          <a:stretch>
            <a:fillRect/>
          </a:stretch>
        </p:blipFill>
        <p:spPr>
          <a:xfrm>
            <a:off x="683568" y="332656"/>
            <a:ext cx="8064896" cy="5904656"/>
          </a:xfr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IQ"/>
          </a:p>
        </p:txBody>
      </p:sp>
      <p:sp>
        <p:nvSpPr>
          <p:cNvPr id="3" name="عنصر نائب للمحتوى 2"/>
          <p:cNvSpPr>
            <a:spLocks noGrp="1"/>
          </p:cNvSpPr>
          <p:nvPr>
            <p:ph idx="1"/>
          </p:nvPr>
        </p:nvSpPr>
        <p:spPr>
          <a:xfrm>
            <a:off x="457200" y="260648"/>
            <a:ext cx="8229600" cy="5865515"/>
          </a:xfrm>
        </p:spPr>
        <p:txBody>
          <a:bodyPr>
            <a:noAutofit/>
          </a:bodyPr>
          <a:lstStyle/>
          <a:p>
            <a:pPr algn="l" rtl="0"/>
            <a:r>
              <a:rPr lang="en-US" sz="3600" dirty="0" smtClean="0"/>
              <a:t>The third type of radioactivity is   γ   decay.   γ   Rays are photons, a form of electromagnetic radiation. They result as part of a decay  chain  where  a  massive  nucleus  produced  by  ﬁssion  converts from an excited state to a lower-level ground state. They typically have greater energy than do x rays. X rays, in contrast, are produced extranuclearly  from  the  interaction  of  electrons  with  large  atomic nuclei in x-ray machines.</a:t>
            </a:r>
            <a:endParaRPr lang="ar-IQ" sz="36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a:bodyPr>
          <a:lstStyle/>
          <a:p>
            <a:r>
              <a:rPr lang="en-US" sz="6600" b="1" dirty="0" smtClean="0"/>
              <a:t>Introduction</a:t>
            </a:r>
            <a:endParaRPr lang="ar-IQ" dirty="0"/>
          </a:p>
        </p:txBody>
      </p:sp>
      <p:sp>
        <p:nvSpPr>
          <p:cNvPr id="3" name="عنصر نائب للمحتوى 2"/>
          <p:cNvSpPr>
            <a:spLocks noGrp="1"/>
          </p:cNvSpPr>
          <p:nvPr>
            <p:ph idx="1"/>
          </p:nvPr>
        </p:nvSpPr>
        <p:spPr>
          <a:xfrm>
            <a:off x="457200" y="1412776"/>
            <a:ext cx="8229600" cy="4968552"/>
          </a:xfrm>
        </p:spPr>
        <p:txBody>
          <a:bodyPr>
            <a:noAutofit/>
          </a:bodyPr>
          <a:lstStyle/>
          <a:p>
            <a:pPr algn="l" rtl="0"/>
            <a:r>
              <a:rPr lang="en-US" sz="3600" dirty="0" smtClean="0"/>
              <a:t>The  use  of X-rays  is  an  integral  part  of clinical dentistry, with some form  of radiographic examination necessary on the  majority  of patients. As a result,  radiographs  are  often  referred  to  as  the clinician's main diagnostic aid. The  range  of knowledge of dental  radiography and radiology can be divided conveniently into  four main  sections:</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IQ"/>
          </a:p>
        </p:txBody>
      </p:sp>
      <p:pic>
        <p:nvPicPr>
          <p:cNvPr id="4" name="What is Alpha Radiation- - Radioactivity - The Fuse School.avi">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539552" y="476672"/>
            <a:ext cx="8045450" cy="5616624"/>
          </a:xfrm>
        </p:spPr>
      </p:pic>
    </p:spTree>
    <p:extLst>
      <p:ext uri="{BB962C8B-B14F-4D97-AF65-F5344CB8AC3E}">
        <p14:creationId xmlns:p14="http://schemas.microsoft.com/office/powerpoint/2010/main" val="3453103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007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IQ"/>
          </a:p>
        </p:txBody>
      </p:sp>
      <p:sp>
        <p:nvSpPr>
          <p:cNvPr id="3" name="عنصر نائب للمحتوى 2"/>
          <p:cNvSpPr>
            <a:spLocks noGrp="1"/>
          </p:cNvSpPr>
          <p:nvPr>
            <p:ph idx="1"/>
          </p:nvPr>
        </p:nvSpPr>
        <p:spPr/>
        <p:txBody>
          <a:bodyPr/>
          <a:lstStyle/>
          <a:p>
            <a:endParaRPr lang="ar-IQ"/>
          </a:p>
        </p:txBody>
      </p:sp>
      <p:pic>
        <p:nvPicPr>
          <p:cNvPr id="4" name="What is Alpha Radiation- - Radioactivity - The Fuse School(xvid).avi">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539552" y="404664"/>
            <a:ext cx="7992888" cy="5544616"/>
          </a:xfrm>
          <a:prstGeom prst="rect">
            <a:avLst/>
          </a:prstGeom>
        </p:spPr>
      </p:pic>
    </p:spTree>
    <p:extLst>
      <p:ext uri="{BB962C8B-B14F-4D97-AF65-F5344CB8AC3E}">
        <p14:creationId xmlns:p14="http://schemas.microsoft.com/office/powerpoint/2010/main" val="2164799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504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a:bodyPr>
          <a:lstStyle/>
          <a:p>
            <a:r>
              <a:rPr lang="en-US" dirty="0" smtClean="0"/>
              <a:t>ELECTROMAGNETIC RADIATION</a:t>
            </a:r>
            <a:endParaRPr lang="ar-IQ" dirty="0"/>
          </a:p>
        </p:txBody>
      </p:sp>
      <p:sp>
        <p:nvSpPr>
          <p:cNvPr id="3" name="عنصر نائب للمحتوى 2"/>
          <p:cNvSpPr>
            <a:spLocks noGrp="1"/>
          </p:cNvSpPr>
          <p:nvPr>
            <p:ph idx="1"/>
          </p:nvPr>
        </p:nvSpPr>
        <p:spPr/>
        <p:txBody>
          <a:bodyPr/>
          <a:lstStyle/>
          <a:p>
            <a:pPr algn="l" rtl="0"/>
            <a:r>
              <a:rPr lang="en-US" dirty="0" smtClean="0"/>
              <a:t>Electromagnetic radiation is the movement of energy through space as a combination of electric and magnetic ﬁelds. It is generated when the velocity of an electrically charged particle is altered.   γ   Rays, x rays, ultraviolet rays, visible light, infrared radiation (heat), microwaves, and radio waves are all examples of electromagnetic radiation.</a:t>
            </a:r>
            <a:endParaRPr lang="ar-IQ"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IQ"/>
          </a:p>
        </p:txBody>
      </p:sp>
      <p:sp>
        <p:nvSpPr>
          <p:cNvPr id="3" name="عنصر نائب للمحتوى 2"/>
          <p:cNvSpPr>
            <a:spLocks noGrp="1"/>
          </p:cNvSpPr>
          <p:nvPr>
            <p:ph idx="1"/>
          </p:nvPr>
        </p:nvSpPr>
        <p:spPr>
          <a:xfrm>
            <a:off x="457200" y="260648"/>
            <a:ext cx="8229600" cy="5865515"/>
          </a:xfrm>
        </p:spPr>
        <p:txBody>
          <a:bodyPr>
            <a:normAutofit lnSpcReduction="10000"/>
          </a:bodyPr>
          <a:lstStyle/>
          <a:p>
            <a:pPr algn="l" rtl="0"/>
            <a:r>
              <a:rPr lang="en-US" dirty="0" smtClean="0"/>
              <a:t>The quantum theory of radiation has been successful in correlating  experimental  data  on  the  interaction  of  radiation  with atoms, the photoelectric effect, and the production of x rays. The wave theory of electromagnetic radiation maintains that radiation is propagated in the form of waves, not unlike the waves resulting from a disturbance in water. Such waves consist of electric and magnetic ﬁelds oriented in planes at right angles to one another that oscillate perpendicular  to  the  direction  of  motion.</a:t>
            </a:r>
            <a:endParaRPr lang="ar-IQ"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IQ"/>
          </a:p>
        </p:txBody>
      </p:sp>
      <p:sp>
        <p:nvSpPr>
          <p:cNvPr id="3" name="عنصر نائب للمحتوى 2"/>
          <p:cNvSpPr>
            <a:spLocks noGrp="1"/>
          </p:cNvSpPr>
          <p:nvPr>
            <p:ph idx="1"/>
          </p:nvPr>
        </p:nvSpPr>
        <p:spPr>
          <a:xfrm>
            <a:off x="457200" y="404664"/>
            <a:ext cx="8229600" cy="5721499"/>
          </a:xfrm>
        </p:spPr>
        <p:txBody>
          <a:bodyPr/>
          <a:lstStyle/>
          <a:p>
            <a:pPr algn="l" rtl="0"/>
            <a:r>
              <a:rPr lang="en-US" dirty="0" smtClean="0"/>
              <a:t>High-energy photons such as x rays and   γ   rays are typically characterized  by  their  energy  (electron  volts),  medium-energy  photons (e.g., visible light and ultraviolet waves) by their wavelength (nanometers), and low-energy photons (e.g., AM and FM radio waves) by their frequency (KHz and MHz).   </a:t>
            </a:r>
          </a:p>
          <a:p>
            <a:pPr algn="l" rtl="0"/>
            <a:endParaRPr lang="ar-IQ"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IQ"/>
          </a:p>
        </p:txBody>
      </p:sp>
      <p:pic>
        <p:nvPicPr>
          <p:cNvPr id="4" name="عنصر نائب للمحتوى 3" descr="images3.jpeg"/>
          <p:cNvPicPr>
            <a:picLocks noGrp="1" noChangeAspect="1"/>
          </p:cNvPicPr>
          <p:nvPr>
            <p:ph idx="1"/>
          </p:nvPr>
        </p:nvPicPr>
        <p:blipFill>
          <a:blip r:embed="rId2" cstate="print"/>
          <a:stretch>
            <a:fillRect/>
          </a:stretch>
        </p:blipFill>
        <p:spPr>
          <a:xfrm>
            <a:off x="467545" y="260648"/>
            <a:ext cx="8136904" cy="6048671"/>
          </a:xfr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dirty="0" smtClean="0"/>
              <a:t> </a:t>
            </a:r>
            <a:endParaRPr lang="ar-IQ" dirty="0"/>
          </a:p>
        </p:txBody>
      </p:sp>
      <p:sp>
        <p:nvSpPr>
          <p:cNvPr id="3" name="عنصر نائب للمحتوى 2"/>
          <p:cNvSpPr>
            <a:spLocks noGrp="1"/>
          </p:cNvSpPr>
          <p:nvPr>
            <p:ph idx="1"/>
          </p:nvPr>
        </p:nvSpPr>
        <p:spPr>
          <a:xfrm>
            <a:off x="457200" y="260648"/>
            <a:ext cx="8229600" cy="6048672"/>
          </a:xfrm>
        </p:spPr>
        <p:txBody>
          <a:bodyPr>
            <a:normAutofit fontScale="92500" lnSpcReduction="20000"/>
          </a:bodyPr>
          <a:lstStyle/>
          <a:p>
            <a:pPr algn="l" rtl="0"/>
            <a:r>
              <a:rPr lang="en-US" sz="3900" dirty="0" smtClean="0"/>
              <a:t>•  Basic physics and equipment — the production of X-rays, their properties and interactions which result in the formation of the radiographic image. </a:t>
            </a:r>
          </a:p>
          <a:p>
            <a:pPr algn="l" rtl="0"/>
            <a:r>
              <a:rPr lang="en-US" sz="3900" dirty="0" smtClean="0"/>
              <a:t>•  Radiation protection — the protection of patients and  dental  staff  from  the  harmful effects  of X-rays.</a:t>
            </a:r>
          </a:p>
          <a:p>
            <a:pPr algn="l" rtl="0"/>
            <a:r>
              <a:rPr lang="en-US" sz="3900" dirty="0" smtClean="0"/>
              <a:t>•  Radiography  — the techniques  involved in producing the various radiographic images.</a:t>
            </a:r>
          </a:p>
          <a:p>
            <a:pPr algn="l" rtl="0"/>
            <a:r>
              <a:rPr lang="en-US" sz="3900" dirty="0" smtClean="0"/>
              <a:t>•  Radiology — the interpretation  of these radiographic images.</a:t>
            </a:r>
          </a:p>
          <a:p>
            <a:pPr algn="l"/>
            <a:endParaRPr lang="ar-IQ"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IQ"/>
          </a:p>
        </p:txBody>
      </p:sp>
      <p:pic>
        <p:nvPicPr>
          <p:cNvPr id="3" name="مسرحية الزعيم عادل امام ـ نسخة كاملة ـ جودة عالية.avi">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323528" y="188640"/>
            <a:ext cx="8640959" cy="6264696"/>
          </a:xfrm>
          <a:prstGeom prst="rect">
            <a:avLst/>
          </a:prstGeom>
        </p:spPr>
      </p:pic>
      <p:sp>
        <p:nvSpPr>
          <p:cNvPr id="5" name="عنصر نائب للمحتوى 4"/>
          <p:cNvSpPr>
            <a:spLocks noGrp="1"/>
          </p:cNvSpPr>
          <p:nvPr>
            <p:ph idx="1"/>
          </p:nvPr>
        </p:nvSpPr>
        <p:spPr/>
        <p:txBody>
          <a:bodyPr/>
          <a:lstStyle/>
          <a:p>
            <a:endParaRPr lang="ar-IQ"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4058"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7" fill="hold" display="0">
                  <p:stCondLst>
                    <p:cond delay="indefinite"/>
                  </p:stCondLst>
                </p:cTn>
                <p:tgtEl>
                  <p:spTgt spid="3"/>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5000" b="-5000"/>
          </a:stretch>
        </a:blipFill>
        <a:effectLst/>
      </p:bgPr>
    </p:bg>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IQ" dirty="0"/>
          </a:p>
        </p:txBody>
      </p:sp>
      <p:sp>
        <p:nvSpPr>
          <p:cNvPr id="3" name="عنصر نائب للمحتوى 2"/>
          <p:cNvSpPr>
            <a:spLocks noGrp="1"/>
          </p:cNvSpPr>
          <p:nvPr>
            <p:ph idx="1"/>
          </p:nvPr>
        </p:nvSpPr>
        <p:spPr>
          <a:xfrm>
            <a:off x="457200" y="260648"/>
            <a:ext cx="8229600" cy="5865515"/>
          </a:xfrm>
        </p:spPr>
        <p:txBody>
          <a:bodyPr/>
          <a:lstStyle/>
          <a:p>
            <a:pPr marL="514350" indent="-514350" algn="l" rtl="0">
              <a:buFont typeface="+mj-lt"/>
              <a:buAutoNum type="arabicPeriod"/>
            </a:pPr>
            <a:r>
              <a:rPr lang="en-US" sz="4000" b="1" dirty="0" smtClean="0"/>
              <a:t>electrostatic  attraction</a:t>
            </a:r>
          </a:p>
          <a:p>
            <a:pPr marL="514350" indent="-514350" algn="l" rtl="0">
              <a:buFont typeface="+mj-lt"/>
              <a:buAutoNum type="arabicPeriod"/>
            </a:pPr>
            <a:r>
              <a:rPr lang="en-US" sz="4000" b="1" dirty="0" smtClean="0"/>
              <a:t>electron binding energy of the electron (or  ionization energy ) and it speciﬁc for each orbital of  each  element. </a:t>
            </a:r>
          </a:p>
          <a:p>
            <a:pPr marL="514350" indent="-514350" algn="l" rtl="0">
              <a:buFont typeface="+mj-lt"/>
              <a:buAutoNum type="arabicPeriod"/>
            </a:pPr>
            <a:endParaRPr lang="en-US" dirty="0" smtClean="0"/>
          </a:p>
          <a:p>
            <a:pPr marL="514350" indent="-514350" algn="l" rtl="0">
              <a:buFont typeface="+mj-lt"/>
              <a:buAutoNum type="arabicPeriod"/>
            </a:pPr>
            <a:endParaRPr lang="ar-IQ"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IQ"/>
          </a:p>
        </p:txBody>
      </p:sp>
      <p:sp>
        <p:nvSpPr>
          <p:cNvPr id="3" name="عنصر نائب للمحتوى 2"/>
          <p:cNvSpPr>
            <a:spLocks noGrp="1"/>
          </p:cNvSpPr>
          <p:nvPr>
            <p:ph idx="1"/>
          </p:nvPr>
        </p:nvSpPr>
        <p:spPr>
          <a:xfrm>
            <a:off x="457200" y="332656"/>
            <a:ext cx="8229600" cy="5793507"/>
          </a:xfrm>
        </p:spPr>
        <p:txBody>
          <a:bodyPr>
            <a:normAutofit/>
          </a:bodyPr>
          <a:lstStyle/>
          <a:p>
            <a:pPr algn="l" rtl="0"/>
            <a:r>
              <a:rPr lang="en-US" sz="3600" b="1" dirty="0" smtClean="0"/>
              <a:t>For  an  electron  to  move  from  a  speciﬁc orbital to another orbital farther from the nucleus, energy must be supplied  in  an  amount  equal  to  the  difference  in  binding  energies between the two orbitals. In contrast, in moving an electron from an outer orbital to one closer to the nucleus, energy is lost and given up in the form of electromagnetic radiation.</a:t>
            </a:r>
            <a:endParaRPr lang="ar-IQ" sz="3600" b="1"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a:bodyPr>
          <a:lstStyle/>
          <a:p>
            <a:r>
              <a:rPr lang="en-US" b="1" dirty="0" smtClean="0"/>
              <a:t>IONIZATION:</a:t>
            </a:r>
            <a:endParaRPr lang="ar-IQ" dirty="0"/>
          </a:p>
        </p:txBody>
      </p:sp>
      <p:sp>
        <p:nvSpPr>
          <p:cNvPr id="3" name="عنصر نائب للمحتوى 2"/>
          <p:cNvSpPr>
            <a:spLocks noGrp="1"/>
          </p:cNvSpPr>
          <p:nvPr>
            <p:ph idx="1"/>
          </p:nvPr>
        </p:nvSpPr>
        <p:spPr/>
        <p:txBody>
          <a:bodyPr>
            <a:normAutofit lnSpcReduction="10000"/>
          </a:bodyPr>
          <a:lstStyle/>
          <a:p>
            <a:pPr algn="l" rtl="0"/>
            <a:r>
              <a:rPr lang="en-US" dirty="0" smtClean="0"/>
              <a:t>When the number of electrons in an atom is equal to the number of protons in its nucleus, the atom is electrically neutral. If such an atom loses  an  electron,  the  nucleus  becomes  a  positive  ion  and  the  free electron a negative ion. This process of forming an ion pair is termed  ionization.  To ionize an atom requires sufficient energy to overcome the  electrostatic  force  binding  the  electrons  to  the  nucleus.</a:t>
            </a:r>
            <a:endParaRPr lang="ar-IQ"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IQ"/>
          </a:p>
        </p:txBody>
      </p:sp>
      <p:sp>
        <p:nvSpPr>
          <p:cNvPr id="3" name="عنصر نائب للمحتوى 2"/>
          <p:cNvSpPr>
            <a:spLocks noGrp="1"/>
          </p:cNvSpPr>
          <p:nvPr>
            <p:ph idx="1"/>
          </p:nvPr>
        </p:nvSpPr>
        <p:spPr/>
        <p:txBody>
          <a:bodyPr/>
          <a:lstStyle/>
          <a:p>
            <a:endParaRPr lang="ar-IQ"/>
          </a:p>
        </p:txBody>
      </p:sp>
      <p:pic>
        <p:nvPicPr>
          <p:cNvPr id="1026" name="Picture 2" descr="Image result for IONIZA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489559"/>
            <a:ext cx="8280920" cy="57477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365113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IQ"/>
          </a:p>
        </p:txBody>
      </p:sp>
      <p:sp>
        <p:nvSpPr>
          <p:cNvPr id="3" name="عنصر نائب للمحتوى 2"/>
          <p:cNvSpPr>
            <a:spLocks noGrp="1"/>
          </p:cNvSpPr>
          <p:nvPr>
            <p:ph idx="1"/>
          </p:nvPr>
        </p:nvSpPr>
        <p:spPr/>
        <p:txBody>
          <a:bodyPr/>
          <a:lstStyle/>
          <a:p>
            <a:endParaRPr lang="ar-IQ"/>
          </a:p>
        </p:txBody>
      </p:sp>
      <p:pic>
        <p:nvPicPr>
          <p:cNvPr id="3074" name="Picture 2" descr="Image result for neutron ato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692696"/>
            <a:ext cx="7560840" cy="55446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5895248"/>
      </p:ext>
    </p:extLst>
  </p:cSld>
  <p:clrMapOvr>
    <a:masterClrMapping/>
  </p:clrMapOvr>
  <p:timing>
    <p:tnLst>
      <p:par>
        <p:cTn id="1" dur="indefinite" restart="never" nodeType="tmRoot"/>
      </p:par>
    </p:tn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10143</TotalTime>
  <Words>975</Words>
  <Application>Microsoft Office PowerPoint</Application>
  <PresentationFormat>عرض على الشاشة (3:4)‏</PresentationFormat>
  <Paragraphs>25</Paragraphs>
  <Slides>25</Slides>
  <Notes>0</Notes>
  <HiddenSlides>0</HiddenSlides>
  <MMClips>3</MMClips>
  <ScaleCrop>false</ScaleCrop>
  <HeadingPairs>
    <vt:vector size="4" baseType="variant">
      <vt:variant>
        <vt:lpstr>نسق</vt:lpstr>
      </vt:variant>
      <vt:variant>
        <vt:i4>1</vt:i4>
      </vt:variant>
      <vt:variant>
        <vt:lpstr>عناوين الشرائح</vt:lpstr>
      </vt:variant>
      <vt:variant>
        <vt:i4>25</vt:i4>
      </vt:variant>
    </vt:vector>
  </HeadingPairs>
  <TitlesOfParts>
    <vt:vector size="26" baseType="lpstr">
      <vt:lpstr>سمة Office</vt:lpstr>
      <vt:lpstr>Nature of Radiation </vt:lpstr>
      <vt:lpstr>Introduction</vt:lpstr>
      <vt:lpstr> </vt:lpstr>
      <vt:lpstr>عرض تقديمي في PowerPoint</vt:lpstr>
      <vt:lpstr>عرض تقديمي في PowerPoint</vt:lpstr>
      <vt:lpstr>عرض تقديمي في PowerPoint</vt:lpstr>
      <vt:lpstr>IONIZATION:</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Radiation: is the transmission of energy through space and matter. It may occur in two forms: particulate and electromagnetic. </vt:lpstr>
      <vt:lpstr>RADIOACTIVITY</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ELECTROMAGNETIC RADIATION</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Nature of Radiation </dc:title>
  <dc:creator>dental</dc:creator>
  <cp:lastModifiedBy>TheGoldenGuide</cp:lastModifiedBy>
  <cp:revision>15</cp:revision>
  <dcterms:created xsi:type="dcterms:W3CDTF">2013-09-16T06:31:32Z</dcterms:created>
  <dcterms:modified xsi:type="dcterms:W3CDTF">2017-09-18T09:03:51Z</dcterms:modified>
</cp:coreProperties>
</file>