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02" r:id="rId1"/>
  </p:sldMasterIdLst>
  <p:notesMasterIdLst>
    <p:notesMasterId r:id="rId9"/>
  </p:notesMasterIdLst>
  <p:handoutMasterIdLst>
    <p:handoutMasterId r:id="rId10"/>
  </p:handoutMasterIdLst>
  <p:sldIdLst>
    <p:sldId id="272" r:id="rId2"/>
    <p:sldId id="273" r:id="rId3"/>
    <p:sldId id="274" r:id="rId4"/>
    <p:sldId id="295" r:id="rId5"/>
    <p:sldId id="279" r:id="rId6"/>
    <p:sldId id="297" r:id="rId7"/>
    <p:sldId id="30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4660"/>
  </p:normalViewPr>
  <p:slideViewPr>
    <p:cSldViewPr>
      <p:cViewPr varScale="1">
        <p:scale>
          <a:sx n="67" d="100"/>
          <a:sy n="67" d="100"/>
        </p:scale>
        <p:origin x="144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anose="020B0604020202020204" pitchFamily="34" charset="0"/>
              </a:defRPr>
            </a:lvl1pPr>
          </a:lstStyle>
          <a:p>
            <a:fld id="{67ED5EDA-1212-4FA4-965E-981EB25C992F}" type="datetimeFigureOut">
              <a:rPr lang="en-US" altLang="en-US"/>
              <a:pPr/>
              <a:t>11/15/2017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anose="020B0604020202020204" pitchFamily="34" charset="0"/>
              </a:defRPr>
            </a:lvl1pPr>
          </a:lstStyle>
          <a:p>
            <a:fld id="{82B0CF3B-902A-4792-851A-1B4C3BD7F1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20725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anose="020B0604020202020204" pitchFamily="34" charset="0"/>
              </a:defRPr>
            </a:lvl1pPr>
          </a:lstStyle>
          <a:p>
            <a:fld id="{956C137B-6174-4021-87FF-B172EA7DE5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99976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04FEAD-BDE1-47B6-9DB3-252B8A9F2A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8303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5BC876-B556-4B13-86E9-20F2D580B0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37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70B40-2FCB-47E1-A6BE-BF90800F31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9501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E5F3A-8B61-4A90-9CF9-56F6C3F0CF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54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652906-93E7-4B1C-85D1-AA7C60665B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9458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686FF-279C-4847-BB8D-9F2B657080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65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823B3-F805-43CF-ABC0-B78EAE88C9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5293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46BF5-DCFE-47BD-90F6-A93F20D38A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7145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BE7CAA-3AAF-4B00-9BCE-4A262CF729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4361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1FB582-6274-44AF-9EE9-FD2DB4A7E5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2572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4EA63E-D29A-4933-B208-8C19A3B327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6683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ADBD814-1C32-4C39-9E2B-5132D3B1382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5" r:id="rId1"/>
    <p:sldLayoutId id="2147484415" r:id="rId2"/>
    <p:sldLayoutId id="2147484416" r:id="rId3"/>
    <p:sldLayoutId id="2147484417" r:id="rId4"/>
    <p:sldLayoutId id="2147484418" r:id="rId5"/>
    <p:sldLayoutId id="2147484419" r:id="rId6"/>
    <p:sldLayoutId id="2147484420" r:id="rId7"/>
    <p:sldLayoutId id="2147484421" r:id="rId8"/>
    <p:sldLayoutId id="2147484422" r:id="rId9"/>
    <p:sldLayoutId id="2147484423" r:id="rId10"/>
    <p:sldLayoutId id="2147484424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781800" cy="7318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rgbClr val="FFC000"/>
                </a:solidFill>
                <a:latin typeface="Arial" charset="0"/>
                <a:ea typeface="+mj-ea"/>
              </a:rPr>
              <a:t>Directional Terms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0" y="914400"/>
            <a:ext cx="5470525" cy="5943600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  <a:buFont typeface="Calisto MT" panose="02040603050505030304" pitchFamily="18" charset="0"/>
              <a:buChar char="•"/>
            </a:pPr>
            <a:r>
              <a:rPr lang="en-US" altLang="en-US" sz="2600" b="1" u="sng">
                <a:solidFill>
                  <a:srgbClr val="92D050"/>
                </a:solidFill>
                <a:latin typeface="Arial" panose="020B0604020202020204" pitchFamily="34" charset="0"/>
              </a:rPr>
              <a:t>Left and right</a:t>
            </a:r>
            <a:r>
              <a:rPr lang="en-US" altLang="en-US" sz="2600" b="1" u="sng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600">
                <a:solidFill>
                  <a:schemeClr val="bg1"/>
                </a:solidFill>
                <a:latin typeface="Arial" panose="020B0604020202020204" pitchFamily="34" charset="0"/>
              </a:rPr>
              <a:t>refer to the ANIMAL</a:t>
            </a:r>
            <a:r>
              <a:rPr lang="ja-JP" altLang="en-US" sz="2600">
                <a:solidFill>
                  <a:schemeClr val="bg1"/>
                </a:solidFill>
                <a:latin typeface="Arial" panose="020B0604020202020204" pitchFamily="34" charset="0"/>
              </a:rPr>
              <a:t>’</a:t>
            </a:r>
            <a:r>
              <a:rPr lang="en-US" altLang="ja-JP" sz="2600">
                <a:solidFill>
                  <a:schemeClr val="bg1"/>
                </a:solidFill>
                <a:latin typeface="Arial" panose="020B0604020202020204" pitchFamily="34" charset="0"/>
              </a:rPr>
              <a:t>s left and right.</a:t>
            </a:r>
          </a:p>
          <a:p>
            <a:pPr>
              <a:lnSpc>
                <a:spcPct val="70000"/>
              </a:lnSpc>
              <a:buFont typeface="Calisto MT" panose="02040603050505030304" pitchFamily="18" charset="0"/>
              <a:buChar char="•"/>
            </a:pPr>
            <a:endParaRPr lang="en-US" altLang="en-US" sz="26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lnSpc>
                <a:spcPct val="70000"/>
              </a:lnSpc>
              <a:buFont typeface="Calisto MT" panose="02040603050505030304" pitchFamily="18" charset="0"/>
              <a:buChar char="•"/>
            </a:pPr>
            <a:r>
              <a:rPr lang="en-US" altLang="en-US" sz="2600" b="1" u="sng">
                <a:solidFill>
                  <a:srgbClr val="92D050"/>
                </a:solidFill>
                <a:latin typeface="Arial" panose="020B0604020202020204" pitchFamily="34" charset="0"/>
              </a:rPr>
              <a:t>Cranial and caudal</a:t>
            </a:r>
            <a:r>
              <a:rPr lang="en-US" altLang="en-US" sz="2600">
                <a:solidFill>
                  <a:schemeClr val="bg1"/>
                </a:solidFill>
                <a:latin typeface="Arial" panose="020B0604020202020204" pitchFamily="34" charset="0"/>
              </a:rPr>
              <a:t> refer to the two ends of the animal as it stands on four legs. </a:t>
            </a:r>
          </a:p>
          <a:p>
            <a:pPr lvl="1">
              <a:lnSpc>
                <a:spcPct val="70000"/>
              </a:lnSpc>
              <a:buFont typeface="Calisto MT" panose="02040603050505030304" pitchFamily="18" charset="0"/>
              <a:buChar char="•"/>
            </a:pPr>
            <a:r>
              <a:rPr lang="en-US" altLang="en-US" sz="2600">
                <a:solidFill>
                  <a:schemeClr val="bg1"/>
                </a:solidFill>
                <a:latin typeface="Arial" panose="020B0604020202020204" pitchFamily="34" charset="0"/>
              </a:rPr>
              <a:t>cranial = toward the head </a:t>
            </a:r>
          </a:p>
          <a:p>
            <a:pPr lvl="1">
              <a:lnSpc>
                <a:spcPct val="70000"/>
              </a:lnSpc>
              <a:buFont typeface="Calisto MT" panose="02040603050505030304" pitchFamily="18" charset="0"/>
              <a:buChar char="•"/>
            </a:pPr>
            <a:r>
              <a:rPr lang="en-US" altLang="en-US" sz="2600">
                <a:solidFill>
                  <a:schemeClr val="bg1"/>
                </a:solidFill>
                <a:latin typeface="Arial" panose="020B0604020202020204" pitchFamily="34" charset="0"/>
              </a:rPr>
              <a:t>caudal = toward the tail</a:t>
            </a:r>
          </a:p>
          <a:p>
            <a:pPr lvl="1">
              <a:lnSpc>
                <a:spcPct val="70000"/>
              </a:lnSpc>
              <a:buFont typeface="Calisto MT" panose="02040603050505030304" pitchFamily="18" charset="0"/>
              <a:buChar char="•"/>
            </a:pPr>
            <a:r>
              <a:rPr lang="en-US" altLang="en-US" sz="260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</a:p>
          <a:p>
            <a:pPr>
              <a:lnSpc>
                <a:spcPct val="70000"/>
              </a:lnSpc>
              <a:buFont typeface="Calisto MT" panose="02040603050505030304" pitchFamily="18" charset="0"/>
              <a:buChar char="•"/>
            </a:pPr>
            <a:r>
              <a:rPr lang="en-US" altLang="en-US" sz="2600" b="1" u="sng">
                <a:solidFill>
                  <a:srgbClr val="92D050"/>
                </a:solidFill>
                <a:latin typeface="Arial" panose="020B0604020202020204" pitchFamily="34" charset="0"/>
              </a:rPr>
              <a:t>Rostral</a:t>
            </a:r>
            <a:r>
              <a:rPr lang="en-US" altLang="en-US" sz="2600">
                <a:solidFill>
                  <a:schemeClr val="bg1"/>
                </a:solidFill>
                <a:latin typeface="Arial" panose="020B0604020202020204" pitchFamily="34" charset="0"/>
              </a:rPr>
              <a:t> means towards the tip of the nose and only describes positions or directions on the head.</a:t>
            </a:r>
          </a:p>
          <a:p>
            <a:pPr>
              <a:lnSpc>
                <a:spcPct val="70000"/>
              </a:lnSpc>
              <a:buFont typeface="Calisto MT" panose="02040603050505030304" pitchFamily="18" charset="0"/>
              <a:buChar char="•"/>
            </a:pPr>
            <a:endParaRPr lang="en-US" altLang="en-US" sz="2600" b="1" u="sng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lnSpc>
                <a:spcPct val="70000"/>
              </a:lnSpc>
              <a:buFont typeface="Calisto MT" panose="02040603050505030304" pitchFamily="18" charset="0"/>
              <a:buChar char="•"/>
            </a:pPr>
            <a:r>
              <a:rPr lang="en-US" altLang="en-US" sz="2600" b="1" u="sng">
                <a:solidFill>
                  <a:srgbClr val="92D050"/>
                </a:solidFill>
                <a:latin typeface="Arial" panose="020B0604020202020204" pitchFamily="34" charset="0"/>
              </a:rPr>
              <a:t>Dorsal and ventral</a:t>
            </a:r>
            <a:r>
              <a:rPr lang="en-US" altLang="en-US" sz="2600">
                <a:solidFill>
                  <a:schemeClr val="bg1"/>
                </a:solidFill>
                <a:latin typeface="Arial" panose="020B0604020202020204" pitchFamily="34" charset="0"/>
              </a:rPr>
              <a:t> refer to “up and down” or towards the back and towards the belly. </a:t>
            </a:r>
          </a:p>
        </p:txBody>
      </p:sp>
      <p:pic>
        <p:nvPicPr>
          <p:cNvPr id="16387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189413"/>
            <a:ext cx="384175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850" y="76200"/>
            <a:ext cx="247015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mb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6316663" cy="792163"/>
          </a:xfrm>
        </p:spPr>
        <p:txBody>
          <a:bodyPr/>
          <a:lstStyle/>
          <a:p>
            <a:r>
              <a:rPr lang="en-US" altLang="en-US" b="1">
                <a:solidFill>
                  <a:srgbClr val="92D050"/>
                </a:solidFill>
                <a:latin typeface="Arial" panose="020B0604020202020204" pitchFamily="34" charset="0"/>
              </a:rPr>
              <a:t>Directional Terms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0" y="1219200"/>
            <a:ext cx="5867400" cy="5638800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Calisto MT" pitchFamily="18" charset="0"/>
              <a:buChar char="•"/>
              <a:defRPr/>
            </a:pPr>
            <a:r>
              <a:rPr lang="en-US" b="1" u="sng" dirty="0">
                <a:solidFill>
                  <a:srgbClr val="00B050"/>
                </a:solidFill>
                <a:latin typeface="Arial" charset="0"/>
                <a:ea typeface="+mn-ea"/>
              </a:rPr>
              <a:t>Medial and lateral 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+mn-ea"/>
              </a:rPr>
              <a:t>refer to positions relative to the median plane</a:t>
            </a:r>
          </a:p>
          <a:p>
            <a:pPr lvl="1" fontAlgn="auto">
              <a:spcAft>
                <a:spcPts val="0"/>
              </a:spcAft>
              <a:buFont typeface="Calisto MT" pitchFamily="18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Arial" charset="0"/>
                <a:ea typeface="+mn-ea"/>
              </a:rPr>
              <a:t>medial = toward the midline</a:t>
            </a:r>
          </a:p>
          <a:p>
            <a:pPr lvl="1" fontAlgn="auto">
              <a:spcAft>
                <a:spcPts val="0"/>
              </a:spcAft>
              <a:buFont typeface="Calisto MT" pitchFamily="18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Arial" charset="0"/>
                <a:ea typeface="+mn-ea"/>
              </a:rPr>
              <a:t>lateral = away from the midline</a:t>
            </a:r>
          </a:p>
          <a:p>
            <a:pPr lvl="1" fontAlgn="auto">
              <a:spcAft>
                <a:spcPts val="0"/>
              </a:spcAft>
              <a:buFont typeface="Calisto MT" pitchFamily="18" charset="0"/>
              <a:buChar char="•"/>
              <a:defRPr/>
            </a:pPr>
            <a:endParaRPr lang="en-US" dirty="0">
              <a:solidFill>
                <a:schemeClr val="bg1"/>
              </a:solidFill>
              <a:latin typeface="Arial" charset="0"/>
              <a:ea typeface="+mn-ea"/>
            </a:endParaRPr>
          </a:p>
          <a:p>
            <a:pPr fontAlgn="auto">
              <a:spcAft>
                <a:spcPts val="0"/>
              </a:spcAft>
              <a:buFont typeface="Calisto MT" pitchFamily="18" charset="0"/>
              <a:buChar char="•"/>
              <a:defRPr/>
            </a:pPr>
            <a:r>
              <a:rPr lang="en-US" b="1" u="sng" dirty="0">
                <a:solidFill>
                  <a:srgbClr val="00B050"/>
                </a:solidFill>
                <a:latin typeface="Arial" charset="0"/>
                <a:ea typeface="+mn-ea"/>
              </a:rPr>
              <a:t>Deep and Superficial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+mn-ea"/>
              </a:rPr>
              <a:t> refer to the position of something relative to the center or surface of the body. 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Calisto MT" pitchFamily="18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Arial" charset="0"/>
                <a:ea typeface="+mn-ea"/>
              </a:rPr>
              <a:t>deep = toward the center of the body (internal)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Calisto MT" pitchFamily="18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Arial" charset="0"/>
                <a:ea typeface="+mn-ea"/>
              </a:rPr>
              <a:t>superficial = toward the surface of the body or a body part (external). </a:t>
            </a:r>
          </a:p>
          <a:p>
            <a:pPr lvl="1"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Calisto MT" pitchFamily="18" charset="0"/>
              <a:buChar char="•"/>
              <a:defRPr/>
            </a:pPr>
            <a:endParaRPr lang="en-US" b="1" u="sng" dirty="0">
              <a:solidFill>
                <a:srgbClr val="00B050"/>
              </a:solidFill>
              <a:latin typeface="Arial" charset="0"/>
              <a:ea typeface="+mn-ea"/>
            </a:endParaRPr>
          </a:p>
          <a:p>
            <a:pPr fontAlgn="auto">
              <a:spcAft>
                <a:spcPts val="0"/>
              </a:spcAft>
              <a:buFont typeface="Calisto MT" pitchFamily="18" charset="0"/>
              <a:buChar char="•"/>
              <a:defRPr/>
            </a:pPr>
            <a:r>
              <a:rPr lang="en-US" b="1" u="sng" dirty="0">
                <a:solidFill>
                  <a:srgbClr val="00B050"/>
                </a:solidFill>
                <a:latin typeface="Arial" charset="0"/>
                <a:ea typeface="+mn-ea"/>
              </a:rPr>
              <a:t>Proximal and distal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+mn-ea"/>
              </a:rPr>
              <a:t> describe positions only on extremities relative to other parts of the body. </a:t>
            </a:r>
          </a:p>
          <a:p>
            <a:pPr lvl="1" fontAlgn="auto">
              <a:spcAft>
                <a:spcPts val="0"/>
              </a:spcAft>
              <a:buFont typeface="Calisto MT" pitchFamily="18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Arial" charset="0"/>
                <a:ea typeface="+mn-ea"/>
              </a:rPr>
              <a:t>proximal = toward the body</a:t>
            </a:r>
          </a:p>
          <a:p>
            <a:pPr lvl="1" fontAlgn="auto">
              <a:spcAft>
                <a:spcPts val="0"/>
              </a:spcAft>
              <a:buFont typeface="Calisto MT" pitchFamily="18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Arial" charset="0"/>
                <a:ea typeface="+mn-ea"/>
              </a:rPr>
              <a:t>distal = away from the body</a:t>
            </a:r>
          </a:p>
          <a:p>
            <a:pPr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Calisto MT" pitchFamily="18" charset="0"/>
              <a:buChar char="•"/>
              <a:defRPr/>
            </a:pPr>
            <a:endParaRPr lang="en-US" dirty="0">
              <a:latin typeface="Arial" charset="0"/>
              <a:ea typeface="+mn-ea"/>
            </a:endParaRPr>
          </a:p>
          <a:p>
            <a:pPr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Calisto MT" pitchFamily="18" charset="0"/>
              <a:buChar char="•"/>
              <a:defRPr/>
            </a:pPr>
            <a:endParaRPr lang="en-US" dirty="0">
              <a:latin typeface="Arial" charset="0"/>
              <a:ea typeface="+mn-ea"/>
            </a:endParaRPr>
          </a:p>
          <a:p>
            <a:pPr fontAlgn="auto">
              <a:spcAft>
                <a:spcPts val="0"/>
              </a:spcAft>
              <a:buClr>
                <a:schemeClr val="bg2">
                  <a:lumMod val="60000"/>
                  <a:lumOff val="40000"/>
                </a:schemeClr>
              </a:buClr>
              <a:buFont typeface="Calisto MT" pitchFamily="18" charset="0"/>
              <a:buChar char="•"/>
              <a:defRPr/>
            </a:pPr>
            <a:endParaRPr lang="en-US" dirty="0">
              <a:latin typeface="Arial" charset="0"/>
              <a:ea typeface="+mn-ea"/>
            </a:endParaRPr>
          </a:p>
        </p:txBody>
      </p:sp>
      <p:pic>
        <p:nvPicPr>
          <p:cNvPr id="1741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270" y="1106740"/>
            <a:ext cx="3251200" cy="541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382000" cy="6985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Arial" charset="0"/>
                <a:ea typeface="+mj-ea"/>
              </a:rPr>
              <a:t>Directional terms of the limbs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Calisto MT" panose="02040603050505030304" pitchFamily="18" charset="0"/>
              <a:buChar char="•"/>
            </a:pPr>
            <a:r>
              <a:rPr lang="en-US" altLang="en-US" sz="2500">
                <a:solidFill>
                  <a:srgbClr val="FFFF00"/>
                </a:solidFill>
                <a:latin typeface="Arial" panose="020B0604020202020204" pitchFamily="34" charset="0"/>
              </a:rPr>
              <a:t>Based on whether one is referring to the distal or proximal portion of the limb and whether it is the front or hind limb.</a:t>
            </a:r>
          </a:p>
          <a:p>
            <a:pPr>
              <a:lnSpc>
                <a:spcPct val="80000"/>
              </a:lnSpc>
              <a:buFont typeface="Calisto MT" panose="02040603050505030304" pitchFamily="18" charset="0"/>
              <a:buChar char="•"/>
            </a:pPr>
            <a:endParaRPr lang="en-US" altLang="en-US" sz="25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lvl="1">
              <a:lnSpc>
                <a:spcPct val="80000"/>
              </a:lnSpc>
              <a:buFont typeface="Calisto MT" panose="02040603050505030304" pitchFamily="18" charset="0"/>
              <a:buChar char="•"/>
            </a:pPr>
            <a:r>
              <a:rPr lang="en-US" altLang="en-US" sz="2200" u="sng">
                <a:solidFill>
                  <a:srgbClr val="92D050"/>
                </a:solidFill>
                <a:latin typeface="Arial" panose="020B0604020202020204" pitchFamily="34" charset="0"/>
              </a:rPr>
              <a:t>The proximal/distal</a:t>
            </a:r>
            <a:r>
              <a:rPr lang="en-US" altLang="en-US" sz="2200">
                <a:solidFill>
                  <a:schemeClr val="bg1"/>
                </a:solidFill>
                <a:latin typeface="Arial" panose="020B0604020202020204" pitchFamily="34" charset="0"/>
              </a:rPr>
              <a:t> dividing line for the front leg is the carpus (wrist) and for the rear leg it is the tarsus (ankle).</a:t>
            </a:r>
          </a:p>
          <a:p>
            <a:pPr lvl="1">
              <a:lnSpc>
                <a:spcPct val="80000"/>
              </a:lnSpc>
              <a:buFont typeface="Calisto MT" panose="02040603050505030304" pitchFamily="18" charset="0"/>
              <a:buChar char="•"/>
            </a:pPr>
            <a:endParaRPr lang="en-US" altLang="en-US" sz="2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lvl="1">
              <a:lnSpc>
                <a:spcPct val="80000"/>
              </a:lnSpc>
              <a:buFont typeface="Calisto MT" panose="02040603050505030304" pitchFamily="18" charset="0"/>
              <a:buChar char="•"/>
            </a:pPr>
            <a:r>
              <a:rPr lang="en-US" altLang="en-US" sz="2200" u="sng">
                <a:solidFill>
                  <a:srgbClr val="92D050"/>
                </a:solidFill>
                <a:latin typeface="Arial" panose="020B0604020202020204" pitchFamily="34" charset="0"/>
              </a:rPr>
              <a:t>The front surface of both the front and hind limbs</a:t>
            </a:r>
            <a:r>
              <a:rPr lang="en-US" altLang="en-US" sz="2200">
                <a:solidFill>
                  <a:schemeClr val="bg1"/>
                </a:solidFill>
                <a:latin typeface="Arial" panose="020B0604020202020204" pitchFamily="34" charset="0"/>
              </a:rPr>
              <a:t> is termed “cranial” proximal to the carpus and “dorsal” distal to the carpus.</a:t>
            </a:r>
          </a:p>
          <a:p>
            <a:pPr lvl="1">
              <a:lnSpc>
                <a:spcPct val="80000"/>
              </a:lnSpc>
              <a:buFont typeface="Calisto MT" panose="02040603050505030304" pitchFamily="18" charset="0"/>
              <a:buChar char="•"/>
            </a:pPr>
            <a:endParaRPr lang="en-US" altLang="en-US" sz="2200" u="sng">
              <a:solidFill>
                <a:srgbClr val="92D050"/>
              </a:solidFill>
              <a:latin typeface="Arial" panose="020B0604020202020204" pitchFamily="34" charset="0"/>
            </a:endParaRPr>
          </a:p>
          <a:p>
            <a:pPr lvl="1">
              <a:lnSpc>
                <a:spcPct val="80000"/>
              </a:lnSpc>
              <a:buFont typeface="Calisto MT" panose="02040603050505030304" pitchFamily="18" charset="0"/>
              <a:buChar char="•"/>
            </a:pPr>
            <a:r>
              <a:rPr lang="en-US" altLang="en-US" sz="2200" u="sng">
                <a:solidFill>
                  <a:srgbClr val="92D050"/>
                </a:solidFill>
                <a:latin typeface="Arial" panose="020B0604020202020204" pitchFamily="34" charset="0"/>
              </a:rPr>
              <a:t>The back surface of both the front and hind limbs</a:t>
            </a:r>
            <a:r>
              <a:rPr lang="en-US" altLang="en-US" sz="2200">
                <a:solidFill>
                  <a:schemeClr val="bg1"/>
                </a:solidFill>
                <a:latin typeface="Arial" panose="020B0604020202020204" pitchFamily="34" charset="0"/>
              </a:rPr>
              <a:t> that is proximal to the carpus/tarsus is called the caudal surface.</a:t>
            </a:r>
          </a:p>
          <a:p>
            <a:pPr lvl="1">
              <a:lnSpc>
                <a:spcPct val="80000"/>
              </a:lnSpc>
              <a:buFont typeface="Calisto MT" panose="02040603050505030304" pitchFamily="18" charset="0"/>
              <a:buChar char="•"/>
            </a:pPr>
            <a:endParaRPr lang="en-US" altLang="en-US" sz="2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lvl="1">
              <a:lnSpc>
                <a:spcPct val="80000"/>
              </a:lnSpc>
              <a:buFont typeface="Calisto MT" panose="02040603050505030304" pitchFamily="18" charset="0"/>
              <a:buChar char="•"/>
            </a:pPr>
            <a:r>
              <a:rPr lang="en-US" altLang="en-US" sz="2200" u="sng">
                <a:solidFill>
                  <a:srgbClr val="92D050"/>
                </a:solidFill>
                <a:latin typeface="Arial" panose="020B0604020202020204" pitchFamily="34" charset="0"/>
              </a:rPr>
              <a:t>The back surface of the front leg distal to the carpus</a:t>
            </a:r>
            <a:r>
              <a:rPr lang="en-US" altLang="en-US" sz="2200">
                <a:solidFill>
                  <a:schemeClr val="bg1"/>
                </a:solidFill>
                <a:latin typeface="Arial" panose="020B0604020202020204" pitchFamily="34" charset="0"/>
              </a:rPr>
              <a:t> is called the palmar surface. </a:t>
            </a:r>
          </a:p>
          <a:p>
            <a:pPr lvl="1">
              <a:lnSpc>
                <a:spcPct val="80000"/>
              </a:lnSpc>
              <a:buFont typeface="Calisto MT" panose="02040603050505030304" pitchFamily="18" charset="0"/>
              <a:buChar char="•"/>
            </a:pPr>
            <a:endParaRPr lang="en-US" altLang="en-US" sz="22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lvl="1">
              <a:lnSpc>
                <a:spcPct val="80000"/>
              </a:lnSpc>
              <a:buFont typeface="Calisto MT" panose="02040603050505030304" pitchFamily="18" charset="0"/>
              <a:buChar char="•"/>
            </a:pPr>
            <a:r>
              <a:rPr lang="en-US" altLang="en-US" sz="2200" u="sng">
                <a:solidFill>
                  <a:srgbClr val="92D050"/>
                </a:solidFill>
                <a:latin typeface="Arial" panose="020B0604020202020204" pitchFamily="34" charset="0"/>
              </a:rPr>
              <a:t>The back surface of the back leg distal to the tarsus</a:t>
            </a:r>
            <a:r>
              <a:rPr lang="en-US" altLang="en-US" sz="2200">
                <a:solidFill>
                  <a:schemeClr val="bg1"/>
                </a:solidFill>
                <a:latin typeface="Arial" panose="020B0604020202020204" pitchFamily="34" charset="0"/>
              </a:rPr>
              <a:t> is called the plantar surface.</a:t>
            </a:r>
          </a:p>
          <a:p>
            <a:pPr>
              <a:lnSpc>
                <a:spcPct val="80000"/>
              </a:lnSpc>
              <a:buFont typeface="Calisto MT" panose="02040603050505030304" pitchFamily="18" charset="0"/>
              <a:buChar char="•"/>
            </a:pPr>
            <a:endParaRPr lang="en-US" altLang="en-US" sz="250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Calisto MT" panose="02040603050505030304" pitchFamily="18" charset="0"/>
              <a:buChar char="•"/>
            </a:pPr>
            <a:endParaRPr lang="en-US" altLang="en-US" sz="250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382000" cy="6985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rgbClr val="FFC000"/>
                </a:solidFill>
                <a:latin typeface="Arial" charset="0"/>
                <a:ea typeface="+mj-ea"/>
              </a:rPr>
              <a:t>Directional terms of the limbs</a:t>
            </a:r>
          </a:p>
        </p:txBody>
      </p:sp>
      <p:pic>
        <p:nvPicPr>
          <p:cNvPr id="19458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93775"/>
            <a:ext cx="6858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 descr="Dog Pa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648200"/>
            <a:ext cx="28956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200400" y="6216650"/>
            <a:ext cx="2406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Palmar </a:t>
            </a:r>
            <a:r>
              <a:rPr lang="en-US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surface (Fore</a:t>
            </a:r>
            <a:r>
              <a:rPr lang="en-US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)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Plantar surface (hind)</a:t>
            </a: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 flipH="1" flipV="1">
            <a:off x="1905000" y="5715000"/>
            <a:ext cx="1981200" cy="45720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9462" name="Picture 4" descr="dog_pa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645025"/>
            <a:ext cx="2667000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041775" y="4944268"/>
            <a:ext cx="167322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Dorsal surface</a:t>
            </a:r>
            <a:endParaRPr lang="en-US" dirty="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5715000" y="5334000"/>
            <a:ext cx="1447800" cy="45720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75689"/>
            <a:ext cx="8686800" cy="655638"/>
          </a:xfrm>
        </p:spPr>
        <p:txBody>
          <a:bodyPr>
            <a:normAutofit fontScale="90000"/>
          </a:bodyPr>
          <a:lstStyle/>
          <a:p>
            <a:r>
              <a:rPr lang="en-US" altLang="en-US" sz="4000" b="1">
                <a:solidFill>
                  <a:srgbClr val="FFC000"/>
                </a:solidFill>
                <a:latin typeface="Arial" panose="020B0604020202020204" pitchFamily="34" charset="0"/>
              </a:rPr>
              <a:t>General Plan of the Animal’s Body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0" y="1367561"/>
            <a:ext cx="9144000" cy="4394559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Calisto MT" panose="02040603050505030304" pitchFamily="18" charset="0"/>
              <a:buChar char="•"/>
            </a:pPr>
            <a:r>
              <a:rPr lang="en-US" altLang="en-US" sz="2800" b="1" u="sng">
                <a:solidFill>
                  <a:srgbClr val="92D050"/>
                </a:solidFill>
                <a:latin typeface="Arial" panose="020B0604020202020204" pitchFamily="34" charset="0"/>
              </a:rPr>
              <a:t>Bilateral symmetry</a:t>
            </a:r>
            <a:r>
              <a:rPr lang="en-US" altLang="en-US" sz="2800">
                <a:solidFill>
                  <a:schemeClr val="bg1"/>
                </a:solidFill>
                <a:latin typeface="Arial" panose="020B0604020202020204" pitchFamily="34" charset="0"/>
              </a:rPr>
              <a:t> is the idea that left and right halves of animal</a:t>
            </a:r>
            <a:r>
              <a:rPr lang="ja-JP" altLang="en-US" sz="2800">
                <a:solidFill>
                  <a:schemeClr val="bg1"/>
                </a:solidFill>
                <a:latin typeface="Arial" panose="020B0604020202020204" pitchFamily="34" charset="0"/>
              </a:rPr>
              <a:t>’</a:t>
            </a:r>
            <a:r>
              <a:rPr lang="en-US" altLang="ja-JP" sz="2800">
                <a:solidFill>
                  <a:schemeClr val="bg1"/>
                </a:solidFill>
                <a:latin typeface="Arial" panose="020B0604020202020204" pitchFamily="34" charset="0"/>
              </a:rPr>
              <a:t>s body are essentially mirror images of one another. </a:t>
            </a:r>
          </a:p>
          <a:p>
            <a:pPr lvl="1">
              <a:lnSpc>
                <a:spcPct val="80000"/>
              </a:lnSpc>
              <a:buFont typeface="Calisto MT" panose="02040603050505030304" pitchFamily="18" charset="0"/>
              <a:buChar char="•"/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kidneys, lungs, arms</a:t>
            </a:r>
          </a:p>
          <a:p>
            <a:pPr>
              <a:lnSpc>
                <a:spcPct val="80000"/>
              </a:lnSpc>
              <a:buFont typeface="Calisto MT" panose="02040603050505030304" pitchFamily="18" charset="0"/>
              <a:buChar char="•"/>
            </a:pPr>
            <a:r>
              <a:rPr lang="en-US" altLang="en-US" sz="2800" b="1" u="sng">
                <a:solidFill>
                  <a:srgbClr val="92D050"/>
                </a:solidFill>
                <a:latin typeface="Arial" panose="020B0604020202020204" pitchFamily="34" charset="0"/>
              </a:rPr>
              <a:t>Single structures</a:t>
            </a:r>
            <a:r>
              <a:rPr lang="en-US" altLang="en-US" sz="2800">
                <a:solidFill>
                  <a:schemeClr val="bg1"/>
                </a:solidFill>
                <a:latin typeface="Arial" panose="020B0604020202020204" pitchFamily="34" charset="0"/>
              </a:rPr>
              <a:t> in the body are generally found near the median plane.</a:t>
            </a:r>
          </a:p>
          <a:p>
            <a:pPr lvl="1">
              <a:lnSpc>
                <a:spcPct val="80000"/>
              </a:lnSpc>
              <a:buFont typeface="Calisto MT" panose="02040603050505030304" pitchFamily="18" charset="0"/>
              <a:buChar char="•"/>
            </a:pPr>
            <a:r>
              <a:rPr lang="en-US" altLang="en-US">
                <a:solidFill>
                  <a:schemeClr val="bg1"/>
                </a:solidFill>
                <a:latin typeface="Arial" panose="020B0604020202020204" pitchFamily="34" charset="0"/>
              </a:rPr>
              <a:t>brain, heart, GI tract</a:t>
            </a:r>
          </a:p>
          <a:p>
            <a:pPr lvl="1">
              <a:lnSpc>
                <a:spcPct val="80000"/>
              </a:lnSpc>
              <a:buClr>
                <a:srgbClr val="F5F4ED"/>
              </a:buClr>
              <a:buFont typeface="Calisto MT" panose="02040603050505030304" pitchFamily="18" charset="0"/>
              <a:buChar char="•"/>
            </a:pPr>
            <a:endParaRPr lang="en-US" altLang="en-US">
              <a:latin typeface="Arial" panose="020B0604020202020204" pitchFamily="34" charset="0"/>
            </a:endParaRPr>
          </a:p>
          <a:p>
            <a:pPr lvl="1">
              <a:lnSpc>
                <a:spcPct val="80000"/>
              </a:lnSpc>
              <a:buClr>
                <a:srgbClr val="F5F4ED"/>
              </a:buClr>
              <a:buFontTx/>
              <a:buNone/>
            </a:pPr>
            <a:endParaRPr lang="en-US" altLang="en-US">
              <a:latin typeface="Arial" panose="020B0604020202020204" pitchFamily="34" charset="0"/>
            </a:endParaRPr>
          </a:p>
          <a:p>
            <a:pPr lvl="1">
              <a:lnSpc>
                <a:spcPct val="80000"/>
              </a:lnSpc>
              <a:buClr>
                <a:srgbClr val="F5F4ED"/>
              </a:buClr>
              <a:buFont typeface="Calisto MT" panose="02040603050505030304" pitchFamily="18" charset="0"/>
              <a:buChar char="•"/>
            </a:pP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130342"/>
            <a:ext cx="5324475" cy="5664115"/>
          </a:xfrm>
          <a:prstGeom prst="rect">
            <a:avLst/>
          </a:prstGeom>
        </p:spPr>
        <p:txBody>
          <a:bodyPr>
            <a:spAutoFit/>
          </a:bodyPr>
          <a:lstStyle>
            <a:lvl1pPr marL="282575" indent="-28257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60425" indent="-28257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indent="-3365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2000"/>
              </a:spcBef>
              <a:buFont typeface="Calisto MT" panose="02040603050505030304" pitchFamily="18" charset="0"/>
              <a:buChar char="•"/>
            </a:pPr>
            <a:r>
              <a:rPr lang="en-US" altLang="en-US" b="1" u="sng">
                <a:solidFill>
                  <a:srgbClr val="92D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Body Cavities: animals have two main cavities (spaces).</a:t>
            </a:r>
          </a:p>
          <a:p>
            <a:pPr eaLnBrk="1" hangingPunct="1">
              <a:lnSpc>
                <a:spcPct val="80000"/>
              </a:lnSpc>
              <a:spcBef>
                <a:spcPts val="2000"/>
              </a:spcBef>
              <a:buFont typeface="Calibri" panose="020F0502020204030204" pitchFamily="34" charset="0"/>
              <a:buAutoNum type="arabicPeriod"/>
            </a:pPr>
            <a:r>
              <a:rPr lang="en-US" altLang="en-US" sz="2200" u="sng">
                <a:solidFill>
                  <a:srgbClr val="92D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dorsal body cavity</a:t>
            </a:r>
            <a:r>
              <a:rPr lang="en-US" altLang="en-US" sz="22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contains the brain and spinal cord (CNS)</a:t>
            </a:r>
          </a:p>
          <a:p>
            <a:pPr lvl="2" eaLnBrk="1" hangingPunct="1">
              <a:lnSpc>
                <a:spcPct val="80000"/>
              </a:lnSpc>
              <a:spcBef>
                <a:spcPts val="600"/>
              </a:spcBef>
              <a:buClr>
                <a:srgbClr val="858585"/>
              </a:buClr>
              <a:buFont typeface="Calisto MT" panose="02040603050505030304" pitchFamily="18" charset="0"/>
              <a:buChar char="•"/>
            </a:pPr>
            <a:r>
              <a:rPr lang="en-US" altLang="en-US" sz="2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spherical cranial cavity (cranium)</a:t>
            </a:r>
          </a:p>
          <a:p>
            <a:pPr lvl="2" eaLnBrk="1" hangingPunct="1">
              <a:lnSpc>
                <a:spcPct val="80000"/>
              </a:lnSpc>
              <a:spcBef>
                <a:spcPts val="600"/>
              </a:spcBef>
              <a:buClr>
                <a:srgbClr val="858585"/>
              </a:buClr>
              <a:buFont typeface="Calisto MT" panose="02040603050505030304" pitchFamily="18" charset="0"/>
              <a:buChar char="•"/>
            </a:pPr>
            <a:r>
              <a:rPr lang="en-US" altLang="en-US" sz="2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long, narrow spinal cavity (spinal canal)</a:t>
            </a:r>
          </a:p>
          <a:p>
            <a:pPr lvl="2" eaLnBrk="1" hangingPunct="1">
              <a:lnSpc>
                <a:spcPct val="80000"/>
              </a:lnSpc>
              <a:spcBef>
                <a:spcPts val="600"/>
              </a:spcBef>
              <a:buClr>
                <a:srgbClr val="858585"/>
              </a:buClr>
              <a:buFont typeface="Calisto MT" panose="02040603050505030304" pitchFamily="18" charset="0"/>
              <a:buChar char="•"/>
            </a:pPr>
            <a:endParaRPr lang="en-US" altLang="en-US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Clr>
                <a:srgbClr val="858585"/>
              </a:buClr>
              <a:buFont typeface="Calibri" panose="020F0502020204030204" pitchFamily="34" charset="0"/>
              <a:buAutoNum type="arabicPeriod"/>
            </a:pPr>
            <a:r>
              <a:rPr lang="en-US" altLang="en-US" sz="2200" b="1" u="sng">
                <a:solidFill>
                  <a:srgbClr val="92D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ventral body cavity </a:t>
            </a:r>
            <a:r>
              <a:rPr lang="en-US" altLang="en-US" sz="22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is much         larger than the dorsal one and contains most of the soft organs (viscera) of the body.</a:t>
            </a:r>
          </a:p>
          <a:p>
            <a:pPr lvl="2" eaLnBrk="1" hangingPunct="1">
              <a:lnSpc>
                <a:spcPct val="80000"/>
              </a:lnSpc>
              <a:spcBef>
                <a:spcPts val="600"/>
              </a:spcBef>
              <a:buClr>
                <a:srgbClr val="858585"/>
              </a:buClr>
              <a:buFont typeface="Calisto MT" panose="02040603050505030304" pitchFamily="18" charset="0"/>
              <a:buChar char="•"/>
            </a:pPr>
            <a:r>
              <a:rPr lang="en-US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divided by the diaphragm into:</a:t>
            </a:r>
          </a:p>
          <a:p>
            <a:pPr lvl="3" eaLnBrk="1" hangingPunct="1">
              <a:lnSpc>
                <a:spcPct val="80000"/>
              </a:lnSpc>
              <a:spcBef>
                <a:spcPts val="600"/>
              </a:spcBef>
              <a:buClr>
                <a:srgbClr val="858585"/>
              </a:buClr>
              <a:buFont typeface="Calisto MT" panose="02040603050505030304" pitchFamily="18" charset="0"/>
              <a:buChar char="•"/>
            </a:pPr>
            <a:r>
              <a:rPr lang="en-US" altLang="en-US" sz="18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cranial</a:t>
            </a:r>
            <a:r>
              <a:rPr lang="en-US" alt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thoracic cavity (thorax), which is covered by pleura</a:t>
            </a:r>
          </a:p>
          <a:p>
            <a:pPr lvl="3" eaLnBrk="1" hangingPunct="1">
              <a:lnSpc>
                <a:spcPct val="80000"/>
              </a:lnSpc>
              <a:spcBef>
                <a:spcPts val="600"/>
              </a:spcBef>
              <a:buClr>
                <a:srgbClr val="858585"/>
              </a:buClr>
              <a:buFont typeface="Calisto MT" panose="02040603050505030304" pitchFamily="18" charset="0"/>
              <a:buChar char="•"/>
            </a:pPr>
            <a:r>
              <a:rPr lang="en-US" altLang="en-US" sz="18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caudal</a:t>
            </a:r>
            <a:r>
              <a:rPr lang="en-US" altLang="en-US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abdominal cavity (abdomen), which is covered by peritoneum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81000" y="0"/>
            <a:ext cx="8686800" cy="6556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en-US" sz="4300" b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General Plan of the Animal’s Body</a:t>
            </a:r>
          </a:p>
        </p:txBody>
      </p:sp>
      <p:pic>
        <p:nvPicPr>
          <p:cNvPr id="23555" name="Picture 6" descr="001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888" y="1447800"/>
            <a:ext cx="406717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4">
            <a:extLst>
              <a:ext uri="{FF2B5EF4-FFF2-40B4-BE49-F238E27FC236}">
                <a16:creationId xmlns="" xmlns:a16="http://schemas.microsoft.com/office/drawing/2014/main" id="{F70BE2C3-FC21-4746-A70F-BDC2FC4BCA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42" y="682120"/>
            <a:ext cx="7745653" cy="5815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074055"/>
      </p:ext>
    </p:extLst>
  </p:cSld>
  <p:clrMapOvr>
    <a:masterClrMapping/>
  </p:clrMapOvr>
  <p:transition spd="slow">
    <p:randomBar dir="vert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2173</TotalTime>
  <Words>487</Words>
  <Application>Microsoft Office PowerPoint</Application>
  <PresentationFormat>On-screen Show (4:3)</PresentationFormat>
  <Paragraphs>55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ＭＳ Ｐゴシック</vt:lpstr>
      <vt:lpstr>Arial</vt:lpstr>
      <vt:lpstr>Calibri</vt:lpstr>
      <vt:lpstr>Calisto MT</vt:lpstr>
      <vt:lpstr>Office Theme</vt:lpstr>
      <vt:lpstr>Directional Terms</vt:lpstr>
      <vt:lpstr>Directional Terms</vt:lpstr>
      <vt:lpstr>Directional terms of the limbs</vt:lpstr>
      <vt:lpstr>Directional terms of the limbs</vt:lpstr>
      <vt:lpstr>General Plan of the Animal’s Body</vt:lpstr>
      <vt:lpstr>PowerPoint Presentation</vt:lpstr>
      <vt:lpstr>PowerPoint Presentation</vt:lpstr>
    </vt:vector>
  </TitlesOfParts>
  <Company>Stone Briar Farms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Anatomy and Physiology</dc:title>
  <dc:creator>Wilkerson</dc:creator>
  <cp:lastModifiedBy>purelife</cp:lastModifiedBy>
  <cp:revision>87</cp:revision>
  <dcterms:created xsi:type="dcterms:W3CDTF">2009-10-23T22:20:47Z</dcterms:created>
  <dcterms:modified xsi:type="dcterms:W3CDTF">2017-11-15T08:33:43Z</dcterms:modified>
</cp:coreProperties>
</file>