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02" r:id="rId1"/>
  </p:sldMasterIdLst>
  <p:notesMasterIdLst>
    <p:notesMasterId r:id="rId8"/>
  </p:notesMasterIdLst>
  <p:handoutMasterIdLst>
    <p:handoutMasterId r:id="rId9"/>
  </p:handoutMasterIdLst>
  <p:sldIdLst>
    <p:sldId id="290" r:id="rId2"/>
    <p:sldId id="266" r:id="rId3"/>
    <p:sldId id="291" r:id="rId4"/>
    <p:sldId id="305" r:id="rId5"/>
    <p:sldId id="306" r:id="rId6"/>
    <p:sldId id="301"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476"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cs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cs typeface="Arial" panose="020B0604020202020204" pitchFamily="34" charset="0"/>
              </a:defRPr>
            </a:lvl1pPr>
          </a:lstStyle>
          <a:p>
            <a:fld id="{67ED5EDA-1212-4FA4-965E-981EB25C992F}" type="datetimeFigureOut">
              <a:rPr lang="en-US" altLang="en-US"/>
              <a:pPr/>
              <a:t>11/15/2017</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cs typeface="Arial"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cs typeface="Arial" panose="020B0604020202020204" pitchFamily="34" charset="0"/>
              </a:defRPr>
            </a:lvl1pPr>
          </a:lstStyle>
          <a:p>
            <a:fld id="{82B0CF3B-902A-4792-851A-1B4C3BD7F15B}" type="slidenum">
              <a:rPr lang="en-US" altLang="en-US"/>
              <a:pPr/>
              <a:t>‹#›</a:t>
            </a:fld>
            <a:endParaRPr lang="en-US" altLang="en-US"/>
          </a:p>
        </p:txBody>
      </p:sp>
    </p:spTree>
    <p:extLst>
      <p:ext uri="{BB962C8B-B14F-4D97-AF65-F5344CB8AC3E}">
        <p14:creationId xmlns:p14="http://schemas.microsoft.com/office/powerpoint/2010/main" val="40247831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399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US"/>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99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399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Arial" panose="020B0604020202020204" pitchFamily="34" charset="0"/>
              </a:defRPr>
            </a:lvl1pPr>
          </a:lstStyle>
          <a:p>
            <a:fld id="{956C137B-6174-4021-87FF-B172EA7DE590}" type="slidenum">
              <a:rPr lang="en-US" altLang="en-US"/>
              <a:pPr/>
              <a:t>‹#›</a:t>
            </a:fld>
            <a:endParaRPr lang="en-US" altLang="en-US"/>
          </a:p>
        </p:txBody>
      </p:sp>
    </p:spTree>
    <p:extLst>
      <p:ext uri="{BB962C8B-B14F-4D97-AF65-F5344CB8AC3E}">
        <p14:creationId xmlns:p14="http://schemas.microsoft.com/office/powerpoint/2010/main" val="342404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904FEAD-BDE1-47B6-9DB3-252B8A9F2A59}" type="slidenum">
              <a:rPr lang="en-US" altLang="en-US"/>
              <a:pPr/>
              <a:t>‹#›</a:t>
            </a:fld>
            <a:endParaRPr lang="en-US" altLang="en-US"/>
          </a:p>
        </p:txBody>
      </p:sp>
    </p:spTree>
    <p:extLst>
      <p:ext uri="{BB962C8B-B14F-4D97-AF65-F5344CB8AC3E}">
        <p14:creationId xmlns:p14="http://schemas.microsoft.com/office/powerpoint/2010/main" val="2238303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455BC876-B556-4B13-86E9-20F2D580B07C}" type="slidenum">
              <a:rPr lang="en-US" altLang="en-US"/>
              <a:pPr/>
              <a:t>‹#›</a:t>
            </a:fld>
            <a:endParaRPr lang="en-US" altLang="en-US"/>
          </a:p>
        </p:txBody>
      </p:sp>
    </p:spTree>
    <p:extLst>
      <p:ext uri="{BB962C8B-B14F-4D97-AF65-F5344CB8AC3E}">
        <p14:creationId xmlns:p14="http://schemas.microsoft.com/office/powerpoint/2010/main" val="8737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3A370B40-2FCB-47E1-A6BE-BF90800F316B}" type="slidenum">
              <a:rPr lang="en-US" altLang="en-US"/>
              <a:pPr/>
              <a:t>‹#›</a:t>
            </a:fld>
            <a:endParaRPr lang="en-US" altLang="en-US"/>
          </a:p>
        </p:txBody>
      </p:sp>
    </p:spTree>
    <p:extLst>
      <p:ext uri="{BB962C8B-B14F-4D97-AF65-F5344CB8AC3E}">
        <p14:creationId xmlns:p14="http://schemas.microsoft.com/office/powerpoint/2010/main" val="849501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6DE5F3A-8B61-4A90-9CF9-56F6C3F0CFB1}" type="slidenum">
              <a:rPr lang="en-US" altLang="en-US"/>
              <a:pPr/>
              <a:t>‹#›</a:t>
            </a:fld>
            <a:endParaRPr lang="en-US" altLang="en-US"/>
          </a:p>
        </p:txBody>
      </p:sp>
    </p:spTree>
    <p:extLst>
      <p:ext uri="{BB962C8B-B14F-4D97-AF65-F5344CB8AC3E}">
        <p14:creationId xmlns:p14="http://schemas.microsoft.com/office/powerpoint/2010/main" val="139546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9652906-93E7-4B1C-85D1-AA7C60665B00}" type="slidenum">
              <a:rPr lang="en-US" altLang="en-US"/>
              <a:pPr/>
              <a:t>‹#›</a:t>
            </a:fld>
            <a:endParaRPr lang="en-US" altLang="en-US"/>
          </a:p>
        </p:txBody>
      </p:sp>
    </p:spTree>
    <p:extLst>
      <p:ext uri="{BB962C8B-B14F-4D97-AF65-F5344CB8AC3E}">
        <p14:creationId xmlns:p14="http://schemas.microsoft.com/office/powerpoint/2010/main" val="2319458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EC686FF-279C-4847-BB8D-9F2B657080EC}" type="slidenum">
              <a:rPr lang="en-US" altLang="en-US"/>
              <a:pPr/>
              <a:t>‹#›</a:t>
            </a:fld>
            <a:endParaRPr lang="en-US" altLang="en-US"/>
          </a:p>
        </p:txBody>
      </p:sp>
    </p:spTree>
    <p:extLst>
      <p:ext uri="{BB962C8B-B14F-4D97-AF65-F5344CB8AC3E}">
        <p14:creationId xmlns:p14="http://schemas.microsoft.com/office/powerpoint/2010/main" val="280653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A53823B3-F805-43CF-ABC0-B78EAE88C9F7}" type="slidenum">
              <a:rPr lang="en-US" altLang="en-US"/>
              <a:pPr/>
              <a:t>‹#›</a:t>
            </a:fld>
            <a:endParaRPr lang="en-US" altLang="en-US"/>
          </a:p>
        </p:txBody>
      </p:sp>
    </p:spTree>
    <p:extLst>
      <p:ext uri="{BB962C8B-B14F-4D97-AF65-F5344CB8AC3E}">
        <p14:creationId xmlns:p14="http://schemas.microsoft.com/office/powerpoint/2010/main" val="2845293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56646BF5-DCFE-47BD-90F6-A93F20D38A01}" type="slidenum">
              <a:rPr lang="en-US" altLang="en-US"/>
              <a:pPr/>
              <a:t>‹#›</a:t>
            </a:fld>
            <a:endParaRPr lang="en-US" altLang="en-US"/>
          </a:p>
        </p:txBody>
      </p:sp>
    </p:spTree>
    <p:extLst>
      <p:ext uri="{BB962C8B-B14F-4D97-AF65-F5344CB8AC3E}">
        <p14:creationId xmlns:p14="http://schemas.microsoft.com/office/powerpoint/2010/main" val="1907145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F4BE7CAA-3AAF-4B00-9BCE-4A262CF729B7}" type="slidenum">
              <a:rPr lang="en-US" altLang="en-US"/>
              <a:pPr/>
              <a:t>‹#›</a:t>
            </a:fld>
            <a:endParaRPr lang="en-US" altLang="en-US"/>
          </a:p>
        </p:txBody>
      </p:sp>
    </p:spTree>
    <p:extLst>
      <p:ext uri="{BB962C8B-B14F-4D97-AF65-F5344CB8AC3E}">
        <p14:creationId xmlns:p14="http://schemas.microsoft.com/office/powerpoint/2010/main" val="3094361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B1FB582-6274-44AF-9EE9-FD2DB4A7E583}" type="slidenum">
              <a:rPr lang="en-US" altLang="en-US"/>
              <a:pPr/>
              <a:t>‹#›</a:t>
            </a:fld>
            <a:endParaRPr lang="en-US" altLang="en-US"/>
          </a:p>
        </p:txBody>
      </p:sp>
    </p:spTree>
    <p:extLst>
      <p:ext uri="{BB962C8B-B14F-4D97-AF65-F5344CB8AC3E}">
        <p14:creationId xmlns:p14="http://schemas.microsoft.com/office/powerpoint/2010/main" val="2502572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64EA63E-D29A-4933-B208-8C19A3B327D5}" type="slidenum">
              <a:rPr lang="en-US" altLang="en-US"/>
              <a:pPr/>
              <a:t>‹#›</a:t>
            </a:fld>
            <a:endParaRPr lang="en-US" altLang="en-US"/>
          </a:p>
        </p:txBody>
      </p:sp>
    </p:spTree>
    <p:extLst>
      <p:ext uri="{BB962C8B-B14F-4D97-AF65-F5344CB8AC3E}">
        <p14:creationId xmlns:p14="http://schemas.microsoft.com/office/powerpoint/2010/main" val="1246683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6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76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ea typeface="ＭＳ Ｐゴシック" charset="0"/>
                <a:cs typeface="ＭＳ Ｐゴシック"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3ADBD814-1C32-4C39-9E2B-5132D3B13823}"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425" r:id="rId1"/>
    <p:sldLayoutId id="2147484415" r:id="rId2"/>
    <p:sldLayoutId id="2147484416" r:id="rId3"/>
    <p:sldLayoutId id="2147484417" r:id="rId4"/>
    <p:sldLayoutId id="2147484418" r:id="rId5"/>
    <p:sldLayoutId id="2147484419" r:id="rId6"/>
    <p:sldLayoutId id="2147484420" r:id="rId7"/>
    <p:sldLayoutId id="2147484421" r:id="rId8"/>
    <p:sldLayoutId id="2147484422" r:id="rId9"/>
    <p:sldLayoutId id="2147484423" r:id="rId10"/>
    <p:sldLayoutId id="2147484424" r:id="rId11"/>
  </p:sldLayoutIdLst>
  <p:txStyles>
    <p:titleStyle>
      <a:lvl1pPr algn="ctr" defTabSz="457200" rtl="0" fontAlgn="base">
        <a:spcBef>
          <a:spcPct val="0"/>
        </a:spcBef>
        <a:spcAft>
          <a:spcPct val="0"/>
        </a:spcAft>
        <a:defRPr sz="4400" kern="1200">
          <a:solidFill>
            <a:schemeClr val="tx1"/>
          </a:solidFill>
          <a:latin typeface="+mj-lt"/>
          <a:ea typeface="ＭＳ Ｐゴシック" panose="020B0600070205080204" pitchFamily="34" charset="-128"/>
          <a:cs typeface="+mj-cs"/>
        </a:defRPr>
      </a:lvl1pPr>
      <a:lvl2pPr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2pPr>
      <a:lvl3pPr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3pPr>
      <a:lvl4pPr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4pPr>
      <a:lvl5pPr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5pPr>
      <a:lvl6pPr marL="457200"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6pPr>
      <a:lvl7pPr marL="914400"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7pPr>
      <a:lvl8pPr marL="1371600"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8pPr>
      <a:lvl9pPr marL="1828800"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9pPr>
    </p:titleStyle>
    <p:bodyStyle>
      <a:lvl1pPr marL="342900" indent="-342900" algn="l" defTabSz="457200" rtl="0" fontAlgn="base">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n-cs"/>
        </a:defRPr>
      </a:lvl1pPr>
      <a:lvl2pPr marL="742950" indent="-285750" algn="l" defTabSz="457200" rtl="0" fontAlgn="base">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n-cs"/>
        </a:defRPr>
      </a:lvl2pPr>
      <a:lvl3pPr marL="1143000" indent="-228600" algn="l" defTabSz="457200" rtl="0" fontAlgn="base">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n-cs"/>
        </a:defRPr>
      </a:lvl3pPr>
      <a:lvl4pPr marL="16002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n-cs"/>
        </a:defRPr>
      </a:lvl4pPr>
      <a:lvl5pPr marL="20574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3"/>
          <p:cNvSpPr>
            <a:spLocks noGrp="1"/>
          </p:cNvSpPr>
          <p:nvPr>
            <p:ph type="title"/>
          </p:nvPr>
        </p:nvSpPr>
        <p:spPr>
          <a:xfrm>
            <a:off x="1066800" y="381000"/>
            <a:ext cx="7419975" cy="731838"/>
          </a:xfrm>
        </p:spPr>
        <p:txBody>
          <a:bodyPr rtlCol="0">
            <a:normAutofit fontScale="90000"/>
          </a:bodyPr>
          <a:lstStyle/>
          <a:p>
            <a:pPr fontAlgn="auto">
              <a:spcAft>
                <a:spcPts val="0"/>
              </a:spcAft>
              <a:defRPr/>
            </a:pPr>
            <a:r>
              <a:rPr lang="en-US" b="1" dirty="0">
                <a:solidFill>
                  <a:srgbClr val="FF0066"/>
                </a:solidFill>
                <a:latin typeface="Arial" charset="0"/>
                <a:ea typeface="+mj-ea"/>
              </a:rPr>
              <a:t>The 4 </a:t>
            </a:r>
            <a:r>
              <a:rPr lang="en-US" b="1">
                <a:solidFill>
                  <a:srgbClr val="FF0066"/>
                </a:solidFill>
                <a:latin typeface="Arial" charset="0"/>
                <a:ea typeface="+mj-ea"/>
              </a:rPr>
              <a:t>anatomical planes</a:t>
            </a:r>
            <a:endParaRPr lang="en-US" b="1" dirty="0">
              <a:solidFill>
                <a:srgbClr val="FF0066"/>
              </a:solidFill>
              <a:latin typeface="Arial" charset="0"/>
              <a:ea typeface="+mj-ea"/>
            </a:endParaRPr>
          </a:p>
        </p:txBody>
      </p:sp>
      <p:pic>
        <p:nvPicPr>
          <p:cNvPr id="2" name="Picture 5" descr="001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99" y="1274488"/>
            <a:ext cx="4233863" cy="555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5" descr="400px-Anatomical-directions-kangaro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9263" y="1498869"/>
            <a:ext cx="4884737" cy="4999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116678" y="778869"/>
            <a:ext cx="5210175" cy="5414962"/>
          </a:xfrm>
        </p:spPr>
        <p:txBody>
          <a:bodyPr rtlCol="0">
            <a:normAutofit fontScale="92500" lnSpcReduction="20000"/>
          </a:bodyPr>
          <a:lstStyle/>
          <a:p>
            <a:pPr fontAlgn="auto">
              <a:spcAft>
                <a:spcPts val="0"/>
              </a:spcAft>
              <a:buFont typeface="Calisto MT" pitchFamily="18" charset="0"/>
              <a:buChar char="•"/>
              <a:defRPr/>
            </a:pPr>
            <a:r>
              <a:rPr lang="en-US" b="1" u="sng" dirty="0">
                <a:solidFill>
                  <a:schemeClr val="bg2">
                    <a:lumMod val="90000"/>
                  </a:schemeClr>
                </a:solidFill>
                <a:latin typeface="Arial" charset="0"/>
                <a:ea typeface="+mn-ea"/>
              </a:rPr>
              <a:t>The 4 anatomical planes of reference are:</a:t>
            </a:r>
          </a:p>
          <a:p>
            <a:pPr marL="0" indent="0" fontAlgn="auto">
              <a:spcAft>
                <a:spcPts val="0"/>
              </a:spcAft>
              <a:buFont typeface="Calisto MT" pitchFamily="18" charset="0"/>
              <a:buNone/>
              <a:defRPr/>
            </a:pPr>
            <a:endParaRPr lang="en-US" dirty="0">
              <a:solidFill>
                <a:srgbClr val="FFFF00"/>
              </a:solidFill>
              <a:latin typeface="Arial" charset="0"/>
              <a:ea typeface="+mn-ea"/>
            </a:endParaRPr>
          </a:p>
          <a:p>
            <a:pPr marL="739775" lvl="1" indent="-457200" fontAlgn="auto">
              <a:spcAft>
                <a:spcPts val="0"/>
              </a:spcAft>
              <a:buClr>
                <a:schemeClr val="bg2">
                  <a:lumMod val="60000"/>
                  <a:lumOff val="40000"/>
                </a:schemeClr>
              </a:buClr>
              <a:buFontTx/>
              <a:buAutoNum type="arabicPeriod"/>
              <a:defRPr/>
            </a:pPr>
            <a:r>
              <a:rPr lang="en-US" b="1" dirty="0">
                <a:solidFill>
                  <a:srgbClr val="FFFF00"/>
                </a:solidFill>
                <a:latin typeface="Arial" charset="0"/>
                <a:ea typeface="+mn-ea"/>
              </a:rPr>
              <a:t>Sagittal plane</a:t>
            </a:r>
            <a:r>
              <a:rPr lang="en-US" dirty="0">
                <a:solidFill>
                  <a:schemeClr val="bg1"/>
                </a:solidFill>
                <a:latin typeface="Arial" charset="0"/>
                <a:ea typeface="+mn-ea"/>
              </a:rPr>
              <a:t>:</a:t>
            </a:r>
          </a:p>
          <a:p>
            <a:pPr marL="282575" lvl="1" indent="0" fontAlgn="auto">
              <a:spcAft>
                <a:spcPts val="0"/>
              </a:spcAft>
              <a:buClr>
                <a:schemeClr val="bg2">
                  <a:lumMod val="60000"/>
                  <a:lumOff val="40000"/>
                </a:schemeClr>
              </a:buClr>
              <a:buFont typeface="Calisto MT" pitchFamily="18" charset="0"/>
              <a:buNone/>
              <a:defRPr/>
            </a:pPr>
            <a:r>
              <a:rPr lang="en-US" dirty="0">
                <a:solidFill>
                  <a:schemeClr val="bg1"/>
                </a:solidFill>
                <a:latin typeface="Arial" charset="0"/>
                <a:ea typeface="+mn-ea"/>
              </a:rPr>
              <a:t>	</a:t>
            </a:r>
            <a:r>
              <a:rPr lang="en-US" sz="2400" dirty="0">
                <a:solidFill>
                  <a:schemeClr val="bg1"/>
                </a:solidFill>
                <a:latin typeface="Arial" charset="0"/>
                <a:ea typeface="+mn-ea"/>
              </a:rPr>
              <a:t>A plane that runs the length of the body and divides it into left and right parts that are not necessarily equal halves.</a:t>
            </a:r>
          </a:p>
          <a:p>
            <a:pPr marL="282575" lvl="1" indent="0" fontAlgn="auto">
              <a:spcAft>
                <a:spcPts val="0"/>
              </a:spcAft>
              <a:buClr>
                <a:schemeClr val="bg2">
                  <a:lumMod val="60000"/>
                  <a:lumOff val="40000"/>
                </a:schemeClr>
              </a:buClr>
              <a:buFont typeface="Calisto MT" pitchFamily="18" charset="0"/>
              <a:buNone/>
              <a:defRPr/>
            </a:pPr>
            <a:endParaRPr lang="en-US" dirty="0">
              <a:solidFill>
                <a:srgbClr val="FFFF00"/>
              </a:solidFill>
              <a:latin typeface="Arial" charset="0"/>
              <a:ea typeface="+mn-ea"/>
            </a:endParaRPr>
          </a:p>
          <a:p>
            <a:pPr marL="282575" lvl="1" indent="0" fontAlgn="auto">
              <a:spcAft>
                <a:spcPts val="0"/>
              </a:spcAft>
              <a:buClr>
                <a:schemeClr val="bg2">
                  <a:lumMod val="60000"/>
                  <a:lumOff val="40000"/>
                </a:schemeClr>
              </a:buClr>
              <a:buFont typeface="Calisto MT" pitchFamily="18" charset="0"/>
              <a:buNone/>
              <a:defRPr/>
            </a:pPr>
            <a:r>
              <a:rPr lang="en-US" dirty="0">
                <a:solidFill>
                  <a:srgbClr val="FFFF00"/>
                </a:solidFill>
                <a:latin typeface="Arial" charset="0"/>
                <a:ea typeface="+mn-ea"/>
              </a:rPr>
              <a:t>2. Median plane (mid-sagittal plane):</a:t>
            </a:r>
          </a:p>
          <a:p>
            <a:pPr marL="282575" lvl="1" indent="0" fontAlgn="auto">
              <a:spcAft>
                <a:spcPts val="0"/>
              </a:spcAft>
              <a:buClr>
                <a:schemeClr val="bg2">
                  <a:lumMod val="60000"/>
                  <a:lumOff val="40000"/>
                </a:schemeClr>
              </a:buClr>
              <a:buFont typeface="Calisto MT" pitchFamily="18" charset="0"/>
              <a:buNone/>
              <a:defRPr/>
            </a:pPr>
            <a:r>
              <a:rPr lang="en-US" sz="2400" dirty="0">
                <a:solidFill>
                  <a:schemeClr val="bg1"/>
                </a:solidFill>
                <a:latin typeface="Arial" charset="0"/>
                <a:ea typeface="+mn-ea"/>
              </a:rPr>
              <a:t>	A special kind of sagittal plane that runs down the center of the body lengthwise and divides it into equal left and right halves.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17544" y="1021385"/>
            <a:ext cx="3201988"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2289" name="Title 1"/>
          <p:cNvSpPr>
            <a:spLocks noGrp="1"/>
          </p:cNvSpPr>
          <p:nvPr>
            <p:ph type="title"/>
          </p:nvPr>
        </p:nvSpPr>
        <p:spPr>
          <a:xfrm>
            <a:off x="4648200" y="0"/>
            <a:ext cx="4495800" cy="2209800"/>
          </a:xfrm>
        </p:spPr>
        <p:txBody>
          <a:bodyPr/>
          <a:lstStyle/>
          <a:p>
            <a:r>
              <a:rPr lang="en-US" altLang="en-US" sz="4200">
                <a:solidFill>
                  <a:schemeClr val="bg2">
                    <a:lumMod val="50000"/>
                  </a:schemeClr>
                </a:solidFill>
                <a:latin typeface="Arial" panose="020B0604020202020204" pitchFamily="34" charset="0"/>
              </a:rPr>
              <a:t>Anatomical Planes</a:t>
            </a:r>
            <a:endParaRPr lang="en-US" altLang="en-US" sz="4200">
              <a:latin typeface="Arial" panose="020B0604020202020204" pitchFamily="34" charset="0"/>
            </a:endParaRPr>
          </a:p>
        </p:txBody>
      </p:sp>
      <p:sp>
        <p:nvSpPr>
          <p:cNvPr id="12291" name="Content Placeholder 2"/>
          <p:cNvSpPr>
            <a:spLocks noGrp="1"/>
          </p:cNvSpPr>
          <p:nvPr>
            <p:ph idx="1"/>
          </p:nvPr>
        </p:nvSpPr>
        <p:spPr>
          <a:xfrm>
            <a:off x="0" y="2332037"/>
            <a:ext cx="9144000" cy="4525963"/>
          </a:xfrm>
        </p:spPr>
        <p:txBody>
          <a:bodyPr rtlCol="0">
            <a:normAutofit/>
          </a:bodyPr>
          <a:lstStyle/>
          <a:p>
            <a:pPr marL="0" indent="0" fontAlgn="auto">
              <a:spcAft>
                <a:spcPts val="0"/>
              </a:spcAft>
              <a:buFont typeface="Calisto MT" pitchFamily="18" charset="0"/>
              <a:buNone/>
              <a:defRPr/>
            </a:pPr>
            <a:endParaRPr lang="en-US" sz="2000" dirty="0">
              <a:latin typeface="Arial" charset="0"/>
              <a:ea typeface="+mn-ea"/>
            </a:endParaRPr>
          </a:p>
          <a:p>
            <a:pPr marL="0" indent="0" fontAlgn="auto">
              <a:spcAft>
                <a:spcPts val="0"/>
              </a:spcAft>
              <a:buFont typeface="Calisto MT" pitchFamily="18" charset="0"/>
              <a:buNone/>
              <a:defRPr/>
            </a:pPr>
            <a:endParaRPr lang="en-US" sz="2000" dirty="0">
              <a:latin typeface="Arial" charset="0"/>
              <a:ea typeface="+mn-ea"/>
            </a:endParaRPr>
          </a:p>
          <a:p>
            <a:pPr marL="0" indent="0" fontAlgn="auto">
              <a:spcAft>
                <a:spcPts val="0"/>
              </a:spcAft>
              <a:buFont typeface="Calisto MT" pitchFamily="18" charset="0"/>
              <a:buNone/>
              <a:defRPr/>
            </a:pPr>
            <a:endParaRPr lang="en-US" sz="2000" dirty="0">
              <a:latin typeface="Arial" charset="0"/>
              <a:ea typeface="+mn-ea"/>
            </a:endParaRPr>
          </a:p>
          <a:p>
            <a:pPr marL="0" indent="0" fontAlgn="auto">
              <a:spcAft>
                <a:spcPts val="0"/>
              </a:spcAft>
              <a:buFont typeface="Calisto MT" pitchFamily="18" charset="0"/>
              <a:buNone/>
              <a:defRPr/>
            </a:pPr>
            <a:r>
              <a:rPr lang="en-US" sz="2000" u="sng" dirty="0">
                <a:solidFill>
                  <a:srgbClr val="FFFF00"/>
                </a:solidFill>
                <a:latin typeface="Arial" charset="0"/>
                <a:ea typeface="+mn-ea"/>
              </a:rPr>
              <a:t>3. Transverse plane</a:t>
            </a:r>
            <a:r>
              <a:rPr lang="en-US" sz="2000" dirty="0">
                <a:solidFill>
                  <a:srgbClr val="921F07"/>
                </a:solidFill>
                <a:latin typeface="Arial" charset="0"/>
                <a:ea typeface="+mn-ea"/>
              </a:rPr>
              <a:t>:</a:t>
            </a:r>
          </a:p>
          <a:p>
            <a:pPr fontAlgn="auto">
              <a:spcAft>
                <a:spcPts val="0"/>
              </a:spcAft>
              <a:buFontTx/>
              <a:buNone/>
              <a:defRPr/>
            </a:pPr>
            <a:r>
              <a:rPr lang="en-US" sz="2000" dirty="0">
                <a:latin typeface="Arial" charset="0"/>
                <a:ea typeface="+mn-ea"/>
              </a:rPr>
              <a:t>	</a:t>
            </a:r>
            <a:r>
              <a:rPr lang="en-US" sz="2000" dirty="0">
                <a:solidFill>
                  <a:schemeClr val="bg1"/>
                </a:solidFill>
                <a:latin typeface="Arial" charset="0"/>
                <a:ea typeface="+mn-ea"/>
              </a:rPr>
              <a:t>	A plane across the body that divides it into cranial (head-end) and 	caudal (tail-end) parts that are not necessarily equal</a:t>
            </a:r>
            <a:r>
              <a:rPr lang="en-US" sz="2000" dirty="0">
                <a:latin typeface="Arial" charset="0"/>
                <a:ea typeface="+mn-ea"/>
              </a:rPr>
              <a:t>. </a:t>
            </a:r>
          </a:p>
          <a:p>
            <a:pPr fontAlgn="auto">
              <a:spcAft>
                <a:spcPts val="0"/>
              </a:spcAft>
              <a:buFontTx/>
              <a:buNone/>
              <a:defRPr/>
            </a:pPr>
            <a:endParaRPr lang="en-US" sz="2000" dirty="0">
              <a:latin typeface="Arial" charset="0"/>
              <a:ea typeface="+mn-ea"/>
            </a:endParaRPr>
          </a:p>
          <a:p>
            <a:pPr marL="0" indent="0" fontAlgn="auto">
              <a:spcAft>
                <a:spcPts val="0"/>
              </a:spcAft>
              <a:buFont typeface="Calisto MT" pitchFamily="18" charset="0"/>
              <a:buNone/>
              <a:defRPr/>
            </a:pPr>
            <a:r>
              <a:rPr lang="en-US" sz="2000" u="sng" dirty="0">
                <a:solidFill>
                  <a:srgbClr val="FFFF00"/>
                </a:solidFill>
                <a:latin typeface="Arial" charset="0"/>
                <a:ea typeface="+mn-ea"/>
              </a:rPr>
              <a:t>4. Dorsal plane</a:t>
            </a:r>
            <a:r>
              <a:rPr lang="en-US" sz="2000" dirty="0">
                <a:solidFill>
                  <a:srgbClr val="FFFF00"/>
                </a:solidFill>
                <a:latin typeface="Arial" charset="0"/>
                <a:ea typeface="+mn-ea"/>
              </a:rPr>
              <a:t>:</a:t>
            </a:r>
          </a:p>
          <a:p>
            <a:pPr marL="0" indent="0" fontAlgn="auto">
              <a:spcAft>
                <a:spcPts val="0"/>
              </a:spcAft>
              <a:buFont typeface="Calisto MT" pitchFamily="18" charset="0"/>
              <a:buNone/>
              <a:defRPr/>
            </a:pPr>
            <a:r>
              <a:rPr lang="en-US" sz="2000" dirty="0">
                <a:latin typeface="Arial" charset="0"/>
                <a:ea typeface="+mn-ea"/>
              </a:rPr>
              <a:t>	</a:t>
            </a:r>
            <a:r>
              <a:rPr lang="en-US" sz="2000" dirty="0">
                <a:solidFill>
                  <a:schemeClr val="bg1"/>
                </a:solidFill>
                <a:latin typeface="Arial" charset="0"/>
                <a:ea typeface="+mn-ea"/>
              </a:rPr>
              <a:t>A plane at right angles to the sagittal and transverse planes. It divides 	the body into dorsal (toward the back) and ventral (toward the belly) parts that are not necessarily equal. In humans, this is known as the frontal plane.</a:t>
            </a:r>
          </a:p>
        </p:txBody>
      </p:sp>
      <p:pic>
        <p:nvPicPr>
          <p:cNvPr id="2"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988" y="-1588"/>
            <a:ext cx="4859337" cy="3327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4">
            <a:extLst>
              <a:ext uri="{FF2B5EF4-FFF2-40B4-BE49-F238E27FC236}">
                <a16:creationId xmlns="" xmlns:a16="http://schemas.microsoft.com/office/drawing/2014/main" id="{EEACFC1E-6488-D94C-81E8-90F835AE41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06" y="134630"/>
            <a:ext cx="8688055" cy="6551943"/>
          </a:xfrm>
          <a:prstGeom prst="rect">
            <a:avLst/>
          </a:prstGeom>
        </p:spPr>
      </p:pic>
      <p:sp>
        <p:nvSpPr>
          <p:cNvPr id="7" name="مربع نص 6">
            <a:extLst>
              <a:ext uri="{FF2B5EF4-FFF2-40B4-BE49-F238E27FC236}">
                <a16:creationId xmlns="" xmlns:a16="http://schemas.microsoft.com/office/drawing/2014/main" id="{570FE5AA-8E5F-CF4F-B1A0-DE0657D2AF7B}"/>
              </a:ext>
            </a:extLst>
          </p:cNvPr>
          <p:cNvSpPr txBox="1"/>
          <p:nvPr/>
        </p:nvSpPr>
        <p:spPr>
          <a:xfrm>
            <a:off x="554222" y="361163"/>
            <a:ext cx="6913198" cy="5386090"/>
          </a:xfrm>
          <a:prstGeom prst="rect">
            <a:avLst/>
          </a:prstGeom>
          <a:noFill/>
        </p:spPr>
        <p:txBody>
          <a:bodyPr wrap="square">
            <a:spAutoFit/>
          </a:bodyPr>
          <a:lstStyle/>
          <a:p>
            <a:r>
              <a:rPr lang="en-US" sz="2400" b="1" u="sng">
                <a:solidFill>
                  <a:srgbClr val="FFFF00"/>
                </a:solidFill>
                <a:effectLst/>
                <a:latin typeface="Arial" panose="020B0604020202020204" pitchFamily="34" charset="0"/>
                <a:ea typeface="Times New Roman"/>
                <a:cs typeface="Arial" panose="020B0604020202020204" pitchFamily="34" charset="0"/>
              </a:rPr>
              <a:t>Topographical or directional terms</a:t>
            </a:r>
            <a:endParaRPr lang="af-ZA" sz="2400" b="1" u="sng">
              <a:solidFill>
                <a:srgbClr val="FFFF00"/>
              </a:solidFill>
              <a:latin typeface="Arial" panose="020B0604020202020204" pitchFamily="34" charset="0"/>
              <a:cs typeface="Arial" panose="020B0604020202020204" pitchFamily="34" charset="0"/>
            </a:endParaRPr>
          </a:p>
          <a:p>
            <a:r>
              <a:rPr lang="af-ZA" sz="2000">
                <a:solidFill>
                  <a:schemeClr val="bg1"/>
                </a:solidFill>
                <a:latin typeface="Arial" panose="020B0604020202020204" pitchFamily="34" charset="0"/>
                <a:cs typeface="Arial" panose="020B0604020202020204" pitchFamily="34" charset="0"/>
              </a:rPr>
              <a:t>1- Cranial Toward the head</a:t>
            </a:r>
          </a:p>
          <a:p>
            <a:r>
              <a:rPr lang="af-ZA" sz="2000">
                <a:solidFill>
                  <a:schemeClr val="bg1"/>
                </a:solidFill>
                <a:latin typeface="Arial" panose="020B0604020202020204" pitchFamily="34" charset="0"/>
                <a:cs typeface="Arial" panose="020B0604020202020204" pitchFamily="34" charset="0"/>
              </a:rPr>
              <a:t>2- Rostral toward the tip of nose</a:t>
            </a:r>
          </a:p>
          <a:p>
            <a:r>
              <a:rPr lang="af-ZA" sz="2000">
                <a:solidFill>
                  <a:schemeClr val="bg1"/>
                </a:solidFill>
                <a:latin typeface="Arial" panose="020B0604020202020204" pitchFamily="34" charset="0"/>
                <a:cs typeface="Arial" panose="020B0604020202020204" pitchFamily="34" charset="0"/>
              </a:rPr>
              <a:t>3- Caudal toward the tail</a:t>
            </a:r>
          </a:p>
          <a:p>
            <a:r>
              <a:rPr lang="af-ZA" sz="2000">
                <a:solidFill>
                  <a:schemeClr val="bg1"/>
                </a:solidFill>
                <a:latin typeface="Arial" panose="020B0604020202020204" pitchFamily="34" charset="0"/>
                <a:cs typeface="Arial" panose="020B0604020202020204" pitchFamily="34" charset="0"/>
              </a:rPr>
              <a:t>4- Dorsal toward the back</a:t>
            </a:r>
          </a:p>
          <a:p>
            <a:r>
              <a:rPr lang="af-ZA" sz="2000">
                <a:solidFill>
                  <a:schemeClr val="bg1"/>
                </a:solidFill>
                <a:latin typeface="Arial" panose="020B0604020202020204" pitchFamily="34" charset="0"/>
                <a:cs typeface="Arial" panose="020B0604020202020204" pitchFamily="34" charset="0"/>
              </a:rPr>
              <a:t>5- Ventral toward the belly</a:t>
            </a:r>
          </a:p>
          <a:p>
            <a:r>
              <a:rPr lang="af-ZA" sz="2000">
                <a:solidFill>
                  <a:schemeClr val="bg1"/>
                </a:solidFill>
                <a:latin typeface="Arial" panose="020B0604020202020204" pitchFamily="34" charset="0"/>
                <a:cs typeface="Arial" panose="020B0604020202020204" pitchFamily="34" charset="0"/>
              </a:rPr>
              <a:t>6- Medial center</a:t>
            </a:r>
          </a:p>
          <a:p>
            <a:r>
              <a:rPr lang="af-ZA" sz="2000">
                <a:solidFill>
                  <a:schemeClr val="bg1"/>
                </a:solidFill>
                <a:latin typeface="Arial" panose="020B0604020202020204" pitchFamily="34" charset="0"/>
                <a:cs typeface="Arial" panose="020B0604020202020204" pitchFamily="34" charset="0"/>
              </a:rPr>
              <a:t>7- Lateral side</a:t>
            </a:r>
          </a:p>
          <a:p>
            <a:r>
              <a:rPr lang="af-ZA" sz="2000">
                <a:solidFill>
                  <a:schemeClr val="bg1"/>
                </a:solidFill>
                <a:latin typeface="Arial" panose="020B0604020202020204" pitchFamily="34" charset="0"/>
                <a:cs typeface="Arial" panose="020B0604020202020204" pitchFamily="34" charset="0"/>
              </a:rPr>
              <a:t>8- Median middle</a:t>
            </a:r>
          </a:p>
          <a:p>
            <a:r>
              <a:rPr lang="af-ZA" sz="2000">
                <a:solidFill>
                  <a:schemeClr val="bg1"/>
                </a:solidFill>
                <a:latin typeface="Arial" panose="020B0604020202020204" pitchFamily="34" charset="0"/>
                <a:cs typeface="Arial" panose="020B0604020202020204" pitchFamily="34" charset="0"/>
              </a:rPr>
              <a:t>9- Proximal trunk</a:t>
            </a:r>
          </a:p>
          <a:p>
            <a:r>
              <a:rPr lang="af-ZA" sz="2000">
                <a:solidFill>
                  <a:schemeClr val="bg1"/>
                </a:solidFill>
                <a:latin typeface="Arial" panose="020B0604020202020204" pitchFamily="34" charset="0"/>
                <a:cs typeface="Arial" panose="020B0604020202020204" pitchFamily="34" charset="0"/>
              </a:rPr>
              <a:t>10-Distal a way the </a:t>
            </a:r>
            <a:r>
              <a:rPr lang="ar-SA" sz="2000">
                <a:solidFill>
                  <a:schemeClr val="bg1"/>
                </a:solidFill>
                <a:latin typeface="Arial" panose="020B0604020202020204" pitchFamily="34" charset="0"/>
                <a:cs typeface="Arial" panose="020B0604020202020204" pitchFamily="34" charset="0"/>
              </a:rPr>
              <a:t>trunk</a:t>
            </a:r>
          </a:p>
          <a:p>
            <a:r>
              <a:rPr lang="af-ZA" sz="2000">
                <a:solidFill>
                  <a:schemeClr val="bg1"/>
                </a:solidFill>
                <a:latin typeface="Arial" panose="020B0604020202020204" pitchFamily="34" charset="0"/>
                <a:cs typeface="Arial" panose="020B0604020202020204" pitchFamily="34" charset="0"/>
              </a:rPr>
              <a:t>11-Palmar toward the palm of hand </a:t>
            </a:r>
          </a:p>
          <a:p>
            <a:r>
              <a:rPr lang="af-ZA" sz="2000">
                <a:solidFill>
                  <a:schemeClr val="bg1"/>
                </a:solidFill>
                <a:latin typeface="Arial" panose="020B0604020202020204" pitchFamily="34" charset="0"/>
                <a:cs typeface="Arial" panose="020B0604020202020204" pitchFamily="34" charset="0"/>
              </a:rPr>
              <a:t>12-Plantar sole of foot</a:t>
            </a:r>
          </a:p>
          <a:p>
            <a:r>
              <a:rPr lang="af-ZA" sz="2000">
                <a:solidFill>
                  <a:schemeClr val="bg1"/>
                </a:solidFill>
                <a:latin typeface="Arial" panose="020B0604020202020204" pitchFamily="34" charset="0"/>
                <a:cs typeface="Arial" panose="020B0604020202020204" pitchFamily="34" charset="0"/>
              </a:rPr>
              <a:t>13-Axial axis of digit</a:t>
            </a:r>
          </a:p>
          <a:p>
            <a:r>
              <a:rPr lang="af-ZA" sz="2000">
                <a:solidFill>
                  <a:schemeClr val="bg1"/>
                </a:solidFill>
                <a:latin typeface="Arial" panose="020B0604020202020204" pitchFamily="34" charset="0"/>
                <a:cs typeface="Arial" panose="020B0604020202020204" pitchFamily="34" charset="0"/>
              </a:rPr>
              <a:t>14-A baxial a way the axis of digit</a:t>
            </a:r>
          </a:p>
          <a:p>
            <a:r>
              <a:rPr lang="af-ZA" sz="2000">
                <a:solidFill>
                  <a:schemeClr val="bg1"/>
                </a:solidFill>
                <a:latin typeface="Arial" panose="020B0604020202020204" pitchFamily="34" charset="0"/>
                <a:cs typeface="Arial" panose="020B0604020202020204" pitchFamily="34" charset="0"/>
              </a:rPr>
              <a:t>15- External located outside</a:t>
            </a:r>
          </a:p>
          <a:p>
            <a:r>
              <a:rPr lang="af-ZA" sz="2000">
                <a:solidFill>
                  <a:schemeClr val="bg1"/>
                </a:solidFill>
                <a:latin typeface="Arial" panose="020B0604020202020204" pitchFamily="34" charset="0"/>
                <a:cs typeface="Arial" panose="020B0604020202020204" pitchFamily="34" charset="0"/>
              </a:rPr>
              <a:t>body</a:t>
            </a:r>
            <a:endParaRPr lang="ar-SA" sz="2000">
              <a:solidFill>
                <a:schemeClr val="bg1"/>
              </a:solidFill>
              <a:latin typeface="Arial" panose="020B0604020202020204" pitchFamily="34" charset="0"/>
              <a:cs typeface="Arial" panose="020B0604020202020204" pitchFamily="34" charset="0"/>
            </a:endParaRPr>
          </a:p>
        </p:txBody>
      </p:sp>
      <p:sp>
        <p:nvSpPr>
          <p:cNvPr id="2" name="مربع نص 1">
            <a:extLst>
              <a:ext uri="{FF2B5EF4-FFF2-40B4-BE49-F238E27FC236}">
                <a16:creationId xmlns="" xmlns:a16="http://schemas.microsoft.com/office/drawing/2014/main" id="{56DAE74C-0703-F84C-9EA3-95BFE2E98134}"/>
              </a:ext>
            </a:extLst>
          </p:cNvPr>
          <p:cNvSpPr txBox="1"/>
          <p:nvPr/>
        </p:nvSpPr>
        <p:spPr>
          <a:xfrm>
            <a:off x="4774842" y="1457840"/>
            <a:ext cx="4002968" cy="3477875"/>
          </a:xfrm>
          <a:prstGeom prst="rect">
            <a:avLst/>
          </a:prstGeom>
          <a:noFill/>
        </p:spPr>
        <p:txBody>
          <a:bodyPr wrap="square">
            <a:spAutoFit/>
          </a:bodyPr>
          <a:lstStyle/>
          <a:p>
            <a:r>
              <a:rPr lang="af-ZA" sz="2000">
                <a:solidFill>
                  <a:schemeClr val="bg1"/>
                </a:solidFill>
                <a:latin typeface="Arial" panose="020B0604020202020204" pitchFamily="34" charset="0"/>
                <a:cs typeface="Arial" panose="020B0604020202020204" pitchFamily="34" charset="0"/>
              </a:rPr>
              <a:t>16-Internal located inside</a:t>
            </a:r>
          </a:p>
          <a:p>
            <a:r>
              <a:rPr lang="af-ZA" sz="2000">
                <a:solidFill>
                  <a:schemeClr val="bg1"/>
                </a:solidFill>
                <a:latin typeface="Arial" panose="020B0604020202020204" pitchFamily="34" charset="0"/>
                <a:cs typeface="Arial" panose="020B0604020202020204" pitchFamily="34" charset="0"/>
              </a:rPr>
              <a:t>17-Superficial located near the surface</a:t>
            </a:r>
          </a:p>
          <a:p>
            <a:r>
              <a:rPr lang="af-ZA" sz="2000">
                <a:solidFill>
                  <a:schemeClr val="bg1"/>
                </a:solidFill>
                <a:latin typeface="Arial" panose="020B0604020202020204" pitchFamily="34" charset="0"/>
                <a:cs typeface="Arial" panose="020B0604020202020204" pitchFamily="34" charset="0"/>
              </a:rPr>
              <a:t>18-Deep located in the depth</a:t>
            </a:r>
          </a:p>
          <a:p>
            <a:r>
              <a:rPr lang="af-ZA" sz="2000">
                <a:solidFill>
                  <a:schemeClr val="bg1"/>
                </a:solidFill>
                <a:latin typeface="Arial" panose="020B0604020202020204" pitchFamily="34" charset="0"/>
                <a:cs typeface="Arial" panose="020B0604020202020204" pitchFamily="34" charset="0"/>
              </a:rPr>
              <a:t>19-Temporal located toward the</a:t>
            </a:r>
            <a:endParaRPr lang="ar-SA" sz="2000">
              <a:solidFill>
                <a:schemeClr val="bg1"/>
              </a:solidFill>
              <a:latin typeface="Arial" panose="020B0604020202020204" pitchFamily="34" charset="0"/>
              <a:cs typeface="Arial" panose="020B0604020202020204" pitchFamily="34" charset="0"/>
            </a:endParaRPr>
          </a:p>
          <a:p>
            <a:r>
              <a:rPr lang="af-ZA" sz="2000">
                <a:solidFill>
                  <a:schemeClr val="bg1"/>
                </a:solidFill>
                <a:latin typeface="Arial" panose="020B0604020202020204" pitchFamily="34" charset="0"/>
                <a:cs typeface="Arial" panose="020B0604020202020204" pitchFamily="34" charset="0"/>
              </a:rPr>
              <a:t> temporal bone</a:t>
            </a:r>
          </a:p>
          <a:p>
            <a:r>
              <a:rPr lang="af-ZA" sz="2000">
                <a:solidFill>
                  <a:schemeClr val="bg1"/>
                </a:solidFill>
                <a:latin typeface="Arial" panose="020B0604020202020204" pitchFamily="34" charset="0"/>
                <a:cs typeface="Arial" panose="020B0604020202020204" pitchFamily="34" charset="0"/>
              </a:rPr>
              <a:t>20-Nasal located toward the nose</a:t>
            </a:r>
          </a:p>
          <a:p>
            <a:r>
              <a:rPr lang="af-ZA" sz="2000">
                <a:solidFill>
                  <a:schemeClr val="bg1"/>
                </a:solidFill>
                <a:latin typeface="Arial" panose="020B0604020202020204" pitchFamily="34" charset="0"/>
                <a:cs typeface="Arial" panose="020B0604020202020204" pitchFamily="34" charset="0"/>
              </a:rPr>
              <a:t>21-Superior above</a:t>
            </a:r>
          </a:p>
          <a:p>
            <a:r>
              <a:rPr lang="af-ZA" sz="2000">
                <a:solidFill>
                  <a:schemeClr val="bg1"/>
                </a:solidFill>
                <a:latin typeface="Arial" panose="020B0604020202020204" pitchFamily="34" charset="0"/>
                <a:cs typeface="Arial" panose="020B0604020202020204" pitchFamily="34" charset="0"/>
              </a:rPr>
              <a:t>22-Inferior below</a:t>
            </a:r>
          </a:p>
          <a:p>
            <a:r>
              <a:rPr lang="af-ZA" sz="2000">
                <a:solidFill>
                  <a:schemeClr val="bg1"/>
                </a:solidFill>
                <a:latin typeface="Arial" panose="020B0604020202020204" pitchFamily="34" charset="0"/>
                <a:cs typeface="Arial" panose="020B0604020202020204" pitchFamily="34" charset="0"/>
              </a:rPr>
              <a:t>23-Apical toward the tip</a:t>
            </a:r>
          </a:p>
          <a:p>
            <a:r>
              <a:rPr lang="af-ZA" sz="2000">
                <a:solidFill>
                  <a:schemeClr val="bg1"/>
                </a:solidFill>
                <a:latin typeface="Arial" panose="020B0604020202020204" pitchFamily="34" charset="0"/>
                <a:cs typeface="Arial" panose="020B0604020202020204" pitchFamily="34" charset="0"/>
              </a:rPr>
              <a:t>24-Oral toward the mouth</a:t>
            </a:r>
            <a:endParaRPr lang="ar-AE" sz="2000">
              <a:solidFill>
                <a:schemeClr val="bg1"/>
              </a:solidFill>
            </a:endParaRPr>
          </a:p>
        </p:txBody>
      </p:sp>
    </p:spTree>
    <p:extLst>
      <p:ext uri="{BB962C8B-B14F-4D97-AF65-F5344CB8AC3E}">
        <p14:creationId xmlns:p14="http://schemas.microsoft.com/office/powerpoint/2010/main" val="285799725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2">
            <a:extLst>
              <a:ext uri="{FF2B5EF4-FFF2-40B4-BE49-F238E27FC236}">
                <a16:creationId xmlns="" xmlns:a16="http://schemas.microsoft.com/office/drawing/2014/main" id="{1AD0612B-8B4F-624D-B9FF-8B2535C3A85D}"/>
              </a:ext>
            </a:extLst>
          </p:cNvPr>
          <p:cNvPicPr>
            <a:picLocks noChangeAspect="1"/>
          </p:cNvPicPr>
          <p:nvPr/>
        </p:nvPicPr>
        <p:blipFill>
          <a:blip r:embed="rId2"/>
          <a:stretch>
            <a:fillRect/>
          </a:stretch>
        </p:blipFill>
        <p:spPr>
          <a:xfrm>
            <a:off x="0" y="242333"/>
            <a:ext cx="8996581" cy="6179470"/>
          </a:xfrm>
          <a:prstGeom prst="rect">
            <a:avLst/>
          </a:prstGeom>
        </p:spPr>
      </p:pic>
    </p:spTree>
    <p:extLst>
      <p:ext uri="{BB962C8B-B14F-4D97-AF65-F5344CB8AC3E}">
        <p14:creationId xmlns:p14="http://schemas.microsoft.com/office/powerpoint/2010/main" val="330067735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4">
            <a:extLst>
              <a:ext uri="{FF2B5EF4-FFF2-40B4-BE49-F238E27FC236}">
                <a16:creationId xmlns="" xmlns:a16="http://schemas.microsoft.com/office/drawing/2014/main" id="{F70BE2C3-FC21-4746-A70F-BDC2FC4BCA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442" y="682120"/>
            <a:ext cx="7745653" cy="5815972"/>
          </a:xfrm>
          <a:prstGeom prst="rect">
            <a:avLst/>
          </a:prstGeom>
        </p:spPr>
      </p:pic>
    </p:spTree>
    <p:extLst>
      <p:ext uri="{BB962C8B-B14F-4D97-AF65-F5344CB8AC3E}">
        <p14:creationId xmlns:p14="http://schemas.microsoft.com/office/powerpoint/2010/main" val="1396074055"/>
      </p:ext>
    </p:extLst>
  </p:cSld>
  <p:clrMapOvr>
    <a:masterClrMapping/>
  </p:clrMapOvr>
  <p:transition spd="slow">
    <p:randomBar dir="vert"/>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2171</TotalTime>
  <Words>134</Words>
  <Application>Microsoft Office PowerPoint</Application>
  <PresentationFormat>On-screen Show (4:3)</PresentationFormat>
  <Paragraphs>44</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ＭＳ Ｐゴシック</vt:lpstr>
      <vt:lpstr>Arial</vt:lpstr>
      <vt:lpstr>Calibri</vt:lpstr>
      <vt:lpstr>Calisto MT</vt:lpstr>
      <vt:lpstr>Times New Roman</vt:lpstr>
      <vt:lpstr>Office Theme</vt:lpstr>
      <vt:lpstr>The 4 anatomical planes</vt:lpstr>
      <vt:lpstr>PowerPoint Presentation</vt:lpstr>
      <vt:lpstr>Anatomical Planes</vt:lpstr>
      <vt:lpstr>PowerPoint Presentation</vt:lpstr>
      <vt:lpstr>PowerPoint Presentation</vt:lpstr>
      <vt:lpstr>PowerPoint Presentation</vt:lpstr>
    </vt:vector>
  </TitlesOfParts>
  <Company>Stone Briar Farms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Anatomy and Physiology</dc:title>
  <dc:creator>Wilkerson</dc:creator>
  <cp:lastModifiedBy>purelife</cp:lastModifiedBy>
  <cp:revision>87</cp:revision>
  <dcterms:created xsi:type="dcterms:W3CDTF">2009-10-23T22:20:47Z</dcterms:created>
  <dcterms:modified xsi:type="dcterms:W3CDTF">2017-11-15T08:21:36Z</dcterms:modified>
</cp:coreProperties>
</file>