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02" r:id="rId1"/>
  </p:sldMasterIdLst>
  <p:notesMasterIdLst>
    <p:notesMasterId r:id="rId8"/>
  </p:notesMasterIdLst>
  <p:handoutMasterIdLst>
    <p:handoutMasterId r:id="rId9"/>
  </p:handoutMasterIdLst>
  <p:sldIdLst>
    <p:sldId id="289" r:id="rId2"/>
    <p:sldId id="302" r:id="rId3"/>
    <p:sldId id="298" r:id="rId4"/>
    <p:sldId id="303" r:id="rId5"/>
    <p:sldId id="304" r:id="rId6"/>
    <p:sldId id="301"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476"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cs typeface="Arial"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cs typeface="Arial" panose="020B0604020202020204" pitchFamily="34" charset="0"/>
              </a:defRPr>
            </a:lvl1pPr>
          </a:lstStyle>
          <a:p>
            <a:fld id="{67ED5EDA-1212-4FA4-965E-981EB25C992F}" type="datetimeFigureOut">
              <a:rPr lang="en-US" altLang="en-US"/>
              <a:pPr/>
              <a:t>11/15/2017</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cs typeface="Arial"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cs typeface="Arial" panose="020B0604020202020204" pitchFamily="34" charset="0"/>
              </a:defRPr>
            </a:lvl1pPr>
          </a:lstStyle>
          <a:p>
            <a:fld id="{82B0CF3B-902A-4792-851A-1B4C3BD7F15B}" type="slidenum">
              <a:rPr lang="en-US" altLang="en-US"/>
              <a:pPr/>
              <a:t>‹#›</a:t>
            </a:fld>
            <a:endParaRPr lang="en-US" altLang="en-US"/>
          </a:p>
        </p:txBody>
      </p:sp>
    </p:spTree>
    <p:extLst>
      <p:ext uri="{BB962C8B-B14F-4D97-AF65-F5344CB8AC3E}">
        <p14:creationId xmlns:p14="http://schemas.microsoft.com/office/powerpoint/2010/main" val="40247831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399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US"/>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99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399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Arial" panose="020B0604020202020204" pitchFamily="34" charset="0"/>
              </a:defRPr>
            </a:lvl1pPr>
          </a:lstStyle>
          <a:p>
            <a:fld id="{956C137B-6174-4021-87FF-B172EA7DE590}" type="slidenum">
              <a:rPr lang="en-US" altLang="en-US"/>
              <a:pPr/>
              <a:t>‹#›</a:t>
            </a:fld>
            <a:endParaRPr lang="en-US" altLang="en-US"/>
          </a:p>
        </p:txBody>
      </p:sp>
    </p:spTree>
    <p:extLst>
      <p:ext uri="{BB962C8B-B14F-4D97-AF65-F5344CB8AC3E}">
        <p14:creationId xmlns:p14="http://schemas.microsoft.com/office/powerpoint/2010/main" val="342404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904FEAD-BDE1-47B6-9DB3-252B8A9F2A59}" type="slidenum">
              <a:rPr lang="en-US" altLang="en-US"/>
              <a:pPr/>
              <a:t>‹#›</a:t>
            </a:fld>
            <a:endParaRPr lang="en-US" altLang="en-US"/>
          </a:p>
        </p:txBody>
      </p:sp>
    </p:spTree>
    <p:extLst>
      <p:ext uri="{BB962C8B-B14F-4D97-AF65-F5344CB8AC3E}">
        <p14:creationId xmlns:p14="http://schemas.microsoft.com/office/powerpoint/2010/main" val="2238303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455BC876-B556-4B13-86E9-20F2D580B07C}" type="slidenum">
              <a:rPr lang="en-US" altLang="en-US"/>
              <a:pPr/>
              <a:t>‹#›</a:t>
            </a:fld>
            <a:endParaRPr lang="en-US" altLang="en-US"/>
          </a:p>
        </p:txBody>
      </p:sp>
    </p:spTree>
    <p:extLst>
      <p:ext uri="{BB962C8B-B14F-4D97-AF65-F5344CB8AC3E}">
        <p14:creationId xmlns:p14="http://schemas.microsoft.com/office/powerpoint/2010/main" val="8737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3A370B40-2FCB-47E1-A6BE-BF90800F316B}" type="slidenum">
              <a:rPr lang="en-US" altLang="en-US"/>
              <a:pPr/>
              <a:t>‹#›</a:t>
            </a:fld>
            <a:endParaRPr lang="en-US" altLang="en-US"/>
          </a:p>
        </p:txBody>
      </p:sp>
    </p:spTree>
    <p:extLst>
      <p:ext uri="{BB962C8B-B14F-4D97-AF65-F5344CB8AC3E}">
        <p14:creationId xmlns:p14="http://schemas.microsoft.com/office/powerpoint/2010/main" val="849501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6DE5F3A-8B61-4A90-9CF9-56F6C3F0CFB1}" type="slidenum">
              <a:rPr lang="en-US" altLang="en-US"/>
              <a:pPr/>
              <a:t>‹#›</a:t>
            </a:fld>
            <a:endParaRPr lang="en-US" altLang="en-US"/>
          </a:p>
        </p:txBody>
      </p:sp>
    </p:spTree>
    <p:extLst>
      <p:ext uri="{BB962C8B-B14F-4D97-AF65-F5344CB8AC3E}">
        <p14:creationId xmlns:p14="http://schemas.microsoft.com/office/powerpoint/2010/main" val="139546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9652906-93E7-4B1C-85D1-AA7C60665B00}" type="slidenum">
              <a:rPr lang="en-US" altLang="en-US"/>
              <a:pPr/>
              <a:t>‹#›</a:t>
            </a:fld>
            <a:endParaRPr lang="en-US" altLang="en-US"/>
          </a:p>
        </p:txBody>
      </p:sp>
    </p:spTree>
    <p:extLst>
      <p:ext uri="{BB962C8B-B14F-4D97-AF65-F5344CB8AC3E}">
        <p14:creationId xmlns:p14="http://schemas.microsoft.com/office/powerpoint/2010/main" val="2319458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EC686FF-279C-4847-BB8D-9F2B657080EC}" type="slidenum">
              <a:rPr lang="en-US" altLang="en-US"/>
              <a:pPr/>
              <a:t>‹#›</a:t>
            </a:fld>
            <a:endParaRPr lang="en-US" altLang="en-US"/>
          </a:p>
        </p:txBody>
      </p:sp>
    </p:spTree>
    <p:extLst>
      <p:ext uri="{BB962C8B-B14F-4D97-AF65-F5344CB8AC3E}">
        <p14:creationId xmlns:p14="http://schemas.microsoft.com/office/powerpoint/2010/main" val="280653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A53823B3-F805-43CF-ABC0-B78EAE88C9F7}" type="slidenum">
              <a:rPr lang="en-US" altLang="en-US"/>
              <a:pPr/>
              <a:t>‹#›</a:t>
            </a:fld>
            <a:endParaRPr lang="en-US" altLang="en-US"/>
          </a:p>
        </p:txBody>
      </p:sp>
    </p:spTree>
    <p:extLst>
      <p:ext uri="{BB962C8B-B14F-4D97-AF65-F5344CB8AC3E}">
        <p14:creationId xmlns:p14="http://schemas.microsoft.com/office/powerpoint/2010/main" val="2845293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56646BF5-DCFE-47BD-90F6-A93F20D38A01}" type="slidenum">
              <a:rPr lang="en-US" altLang="en-US"/>
              <a:pPr/>
              <a:t>‹#›</a:t>
            </a:fld>
            <a:endParaRPr lang="en-US" altLang="en-US"/>
          </a:p>
        </p:txBody>
      </p:sp>
    </p:spTree>
    <p:extLst>
      <p:ext uri="{BB962C8B-B14F-4D97-AF65-F5344CB8AC3E}">
        <p14:creationId xmlns:p14="http://schemas.microsoft.com/office/powerpoint/2010/main" val="1907145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F4BE7CAA-3AAF-4B00-9BCE-4A262CF729B7}" type="slidenum">
              <a:rPr lang="en-US" altLang="en-US"/>
              <a:pPr/>
              <a:t>‹#›</a:t>
            </a:fld>
            <a:endParaRPr lang="en-US" altLang="en-US"/>
          </a:p>
        </p:txBody>
      </p:sp>
    </p:spTree>
    <p:extLst>
      <p:ext uri="{BB962C8B-B14F-4D97-AF65-F5344CB8AC3E}">
        <p14:creationId xmlns:p14="http://schemas.microsoft.com/office/powerpoint/2010/main" val="3094361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6B1FB582-6274-44AF-9EE9-FD2DB4A7E583}" type="slidenum">
              <a:rPr lang="en-US" altLang="en-US"/>
              <a:pPr/>
              <a:t>‹#›</a:t>
            </a:fld>
            <a:endParaRPr lang="en-US" altLang="en-US"/>
          </a:p>
        </p:txBody>
      </p:sp>
    </p:spTree>
    <p:extLst>
      <p:ext uri="{BB962C8B-B14F-4D97-AF65-F5344CB8AC3E}">
        <p14:creationId xmlns:p14="http://schemas.microsoft.com/office/powerpoint/2010/main" val="2502572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664EA63E-D29A-4933-B208-8C19A3B327D5}" type="slidenum">
              <a:rPr lang="en-US" altLang="en-US"/>
              <a:pPr/>
              <a:t>‹#›</a:t>
            </a:fld>
            <a:endParaRPr lang="en-US" altLang="en-US"/>
          </a:p>
        </p:txBody>
      </p:sp>
    </p:spTree>
    <p:extLst>
      <p:ext uri="{BB962C8B-B14F-4D97-AF65-F5344CB8AC3E}">
        <p14:creationId xmlns:p14="http://schemas.microsoft.com/office/powerpoint/2010/main" val="1246683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6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76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ea typeface="ＭＳ Ｐゴシック" charset="0"/>
                <a:cs typeface="ＭＳ Ｐゴシック" charset="0"/>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3ADBD814-1C32-4C39-9E2B-5132D3B13823}"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425" r:id="rId1"/>
    <p:sldLayoutId id="2147484415" r:id="rId2"/>
    <p:sldLayoutId id="2147484416" r:id="rId3"/>
    <p:sldLayoutId id="2147484417" r:id="rId4"/>
    <p:sldLayoutId id="2147484418" r:id="rId5"/>
    <p:sldLayoutId id="2147484419" r:id="rId6"/>
    <p:sldLayoutId id="2147484420" r:id="rId7"/>
    <p:sldLayoutId id="2147484421" r:id="rId8"/>
    <p:sldLayoutId id="2147484422" r:id="rId9"/>
    <p:sldLayoutId id="2147484423" r:id="rId10"/>
    <p:sldLayoutId id="2147484424" r:id="rId11"/>
  </p:sldLayoutIdLst>
  <p:txStyles>
    <p:titleStyle>
      <a:lvl1pPr algn="ctr" defTabSz="457200" rtl="0" fontAlgn="base">
        <a:spcBef>
          <a:spcPct val="0"/>
        </a:spcBef>
        <a:spcAft>
          <a:spcPct val="0"/>
        </a:spcAft>
        <a:defRPr sz="4400" kern="1200">
          <a:solidFill>
            <a:schemeClr val="tx1"/>
          </a:solidFill>
          <a:latin typeface="+mj-lt"/>
          <a:ea typeface="ＭＳ Ｐゴシック" panose="020B0600070205080204" pitchFamily="34" charset="-128"/>
          <a:cs typeface="+mj-cs"/>
        </a:defRPr>
      </a:lvl1pPr>
      <a:lvl2pPr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2pPr>
      <a:lvl3pPr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3pPr>
      <a:lvl4pPr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4pPr>
      <a:lvl5pPr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5pPr>
      <a:lvl6pPr marL="457200"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6pPr>
      <a:lvl7pPr marL="914400"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7pPr>
      <a:lvl8pPr marL="1371600"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8pPr>
      <a:lvl9pPr marL="1828800"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9pPr>
    </p:titleStyle>
    <p:bodyStyle>
      <a:lvl1pPr marL="342900" indent="-342900" algn="l" defTabSz="457200" rtl="0" fontAlgn="base">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n-cs"/>
        </a:defRPr>
      </a:lvl1pPr>
      <a:lvl2pPr marL="742950" indent="-285750" algn="l" defTabSz="457200" rtl="0" fontAlgn="base">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n-cs"/>
        </a:defRPr>
      </a:lvl2pPr>
      <a:lvl3pPr marL="1143000" indent="-228600" algn="l" defTabSz="457200" rtl="0" fontAlgn="base">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n-cs"/>
        </a:defRPr>
      </a:lvl3pPr>
      <a:lvl4pPr marL="1600200" indent="-228600" algn="l" defTabSz="457200" rtl="0" fontAlgn="base">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n-cs"/>
        </a:defRPr>
      </a:lvl4pPr>
      <a:lvl5pPr marL="2057400" indent="-228600" algn="l" defTabSz="457200" rtl="0" fontAlgn="base">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073" name="Title 3"/>
          <p:cNvSpPr>
            <a:spLocks noGrp="1"/>
          </p:cNvSpPr>
          <p:nvPr>
            <p:ph type="ctrTitle"/>
          </p:nvPr>
        </p:nvSpPr>
        <p:spPr>
          <a:xfrm>
            <a:off x="1185806" y="2312988"/>
            <a:ext cx="6497638" cy="838200"/>
          </a:xfrm>
        </p:spPr>
        <p:txBody>
          <a:bodyPr/>
          <a:lstStyle/>
          <a:p>
            <a:r>
              <a:rPr lang="en-US" altLang="en-US" sz="3600">
                <a:solidFill>
                  <a:srgbClr val="FFFF00"/>
                </a:solidFill>
                <a:latin typeface="Arial" panose="020B0604020202020204" pitchFamily="34" charset="0"/>
              </a:rPr>
              <a:t>CHAPTER 1</a:t>
            </a:r>
          </a:p>
        </p:txBody>
      </p:sp>
      <p:sp>
        <p:nvSpPr>
          <p:cNvPr id="4099" name="Subtitle 4"/>
          <p:cNvSpPr>
            <a:spLocks noGrp="1"/>
          </p:cNvSpPr>
          <p:nvPr>
            <p:ph type="subTitle" idx="1"/>
          </p:nvPr>
        </p:nvSpPr>
        <p:spPr>
          <a:xfrm>
            <a:off x="2438400" y="3429000"/>
            <a:ext cx="4495800" cy="536575"/>
          </a:xfrm>
        </p:spPr>
        <p:txBody>
          <a:bodyPr rtlCol="0">
            <a:noAutofit/>
          </a:bodyPr>
          <a:lstStyle/>
          <a:p>
            <a:pPr fontAlgn="auto">
              <a:spcAft>
                <a:spcPts val="0"/>
              </a:spcAft>
              <a:buFont typeface="Calisto MT" pitchFamily="18" charset="0"/>
              <a:buNone/>
              <a:defRPr/>
            </a:pPr>
            <a:r>
              <a:rPr lang="en-US" sz="2400" b="1" dirty="0">
                <a:solidFill>
                  <a:schemeClr val="accent6">
                    <a:lumMod val="60000"/>
                    <a:lumOff val="40000"/>
                  </a:schemeClr>
                </a:solidFill>
                <a:latin typeface="Arial" charset="0"/>
                <a:ea typeface="+mn-ea"/>
              </a:rPr>
              <a:t>Introduction to </a:t>
            </a:r>
          </a:p>
          <a:p>
            <a:pPr fontAlgn="auto">
              <a:spcAft>
                <a:spcPts val="0"/>
              </a:spcAft>
              <a:buFont typeface="Calisto MT" pitchFamily="18" charset="0"/>
              <a:buNone/>
              <a:defRPr/>
            </a:pPr>
            <a:r>
              <a:rPr lang="en-US" sz="2400" b="1">
                <a:solidFill>
                  <a:schemeClr val="accent6">
                    <a:lumMod val="60000"/>
                    <a:lumOff val="40000"/>
                  </a:schemeClr>
                </a:solidFill>
                <a:latin typeface="Arial" charset="0"/>
                <a:ea typeface="+mn-ea"/>
              </a:rPr>
              <a:t>Anatom</a:t>
            </a:r>
            <a:r>
              <a:rPr lang="ar-SA" sz="2400" b="1">
                <a:solidFill>
                  <a:schemeClr val="accent6">
                    <a:lumMod val="60000"/>
                    <a:lumOff val="40000"/>
                  </a:schemeClr>
                </a:solidFill>
                <a:latin typeface="Arial" charset="0"/>
                <a:ea typeface="+mn-ea"/>
              </a:rPr>
              <a:t>y</a:t>
            </a:r>
            <a:endParaRPr lang="en-US" sz="2400" b="1" dirty="0">
              <a:solidFill>
                <a:schemeClr val="accent6">
                  <a:lumMod val="60000"/>
                  <a:lumOff val="40000"/>
                </a:schemeClr>
              </a:solidFill>
              <a:latin typeface="Arial" charset="0"/>
              <a:ea typeface="+mn-ea"/>
            </a:endParaRPr>
          </a:p>
        </p:txBody>
      </p:sp>
      <p:pic>
        <p:nvPicPr>
          <p:cNvPr id="3075"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029200"/>
            <a:ext cx="30734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0"/>
            <a:ext cx="2590800" cy="174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42113" y="4953000"/>
            <a:ext cx="2401887" cy="190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7844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3"/>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400800" y="0"/>
            <a:ext cx="2743200"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6"/>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657600" y="5005388"/>
            <a:ext cx="2590800" cy="185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4">
            <a:extLst>
              <a:ext uri="{FF2B5EF4-FFF2-40B4-BE49-F238E27FC236}">
                <a16:creationId xmlns="" xmlns:a16="http://schemas.microsoft.com/office/drawing/2014/main" id="{B1536575-9370-8841-811A-05738DB5DD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02" y="-1"/>
            <a:ext cx="8982445" cy="6722473"/>
          </a:xfrm>
          <a:prstGeom prst="rect">
            <a:avLst/>
          </a:prstGeom>
        </p:spPr>
      </p:pic>
      <p:sp>
        <p:nvSpPr>
          <p:cNvPr id="7" name="مربع نص 6">
            <a:extLst>
              <a:ext uri="{FF2B5EF4-FFF2-40B4-BE49-F238E27FC236}">
                <a16:creationId xmlns="" xmlns:a16="http://schemas.microsoft.com/office/drawing/2014/main" id="{A111BC61-01CA-384F-9671-8B18084235F2}"/>
              </a:ext>
            </a:extLst>
          </p:cNvPr>
          <p:cNvSpPr txBox="1"/>
          <p:nvPr/>
        </p:nvSpPr>
        <p:spPr>
          <a:xfrm>
            <a:off x="457738" y="336568"/>
            <a:ext cx="7646926" cy="5586722"/>
          </a:xfrm>
          <a:prstGeom prst="rect">
            <a:avLst/>
          </a:prstGeom>
          <a:noFill/>
        </p:spPr>
        <p:txBody>
          <a:bodyPr wrap="square">
            <a:spAutoFit/>
          </a:bodyPr>
          <a:lstStyle/>
          <a:p>
            <a:pPr algn="ctr">
              <a:spcAft>
                <a:spcPts val="0"/>
              </a:spcAft>
            </a:pPr>
            <a:r>
              <a:rPr lang="en-US" sz="2400" b="1" kern="1200">
                <a:solidFill>
                  <a:srgbClr val="FFFF00"/>
                </a:solidFill>
                <a:effectLst/>
                <a:latin typeface="Times New Roman" panose="02020603050405020304" pitchFamily="18" charset="0"/>
                <a:ea typeface="Times New Roman" panose="02020603050405020304" pitchFamily="18" charset="0"/>
                <a:cs typeface="+mj-cs"/>
              </a:rPr>
              <a:t>ANATOMY</a:t>
            </a:r>
            <a:r>
              <a:rPr lang="en-US" sz="1600" b="1" kern="1200">
                <a:solidFill>
                  <a:schemeClr val="bg1"/>
                </a:solidFill>
                <a:effectLst/>
                <a:latin typeface="Times New Roman" panose="02020603050405020304" pitchFamily="18" charset="0"/>
                <a:ea typeface="Times New Roman" panose="02020603050405020304" pitchFamily="18" charset="0"/>
                <a:cs typeface="+mj-cs"/>
              </a:rPr>
              <a:t> </a:t>
            </a:r>
            <a:endParaRPr lang="en-US" sz="1600">
              <a:solidFill>
                <a:schemeClr val="bg1"/>
              </a:solidFill>
              <a:effectLst/>
              <a:latin typeface="Times New Roman" panose="02020603050405020304" pitchFamily="18" charset="0"/>
              <a:ea typeface="Times New Roman" panose="02020603050405020304" pitchFamily="18" charset="0"/>
              <a:cs typeface="+mj-cs"/>
            </a:endParaRPr>
          </a:p>
          <a:p>
            <a:pPr algn="ctr">
              <a:spcAft>
                <a:spcPts val="0"/>
              </a:spcAft>
            </a:pPr>
            <a:endParaRPr lang="en-US" sz="1600">
              <a:solidFill>
                <a:schemeClr val="bg1"/>
              </a:solidFill>
              <a:effectLst/>
              <a:latin typeface="Times New Roman" panose="02020603050405020304" pitchFamily="18" charset="0"/>
              <a:ea typeface="Times New Roman" panose="02020603050405020304" pitchFamily="18" charset="0"/>
              <a:cs typeface="+mj-cs"/>
            </a:endParaRPr>
          </a:p>
          <a:p>
            <a:pPr algn="ctr">
              <a:spcAft>
                <a:spcPts val="0"/>
              </a:spcAft>
            </a:pPr>
            <a:r>
              <a:rPr lang="en-US" sz="2400" kern="1200">
                <a:solidFill>
                  <a:schemeClr val="bg1"/>
                </a:solidFill>
                <a:effectLst/>
                <a:latin typeface="Times New Roman" panose="02020603050405020304" pitchFamily="18" charset="0"/>
                <a:ea typeface="Times New Roman" panose="02020603050405020304" pitchFamily="18" charset="0"/>
                <a:cs typeface="+mj-cs"/>
              </a:rPr>
              <a:t>Ana = apart</a:t>
            </a:r>
            <a:endParaRPr lang="en-US" sz="2400">
              <a:solidFill>
                <a:schemeClr val="bg1"/>
              </a:solidFill>
              <a:effectLst/>
              <a:latin typeface="Times New Roman" panose="02020603050405020304" pitchFamily="18" charset="0"/>
              <a:ea typeface="Times New Roman" panose="02020603050405020304" pitchFamily="18" charset="0"/>
              <a:cs typeface="+mj-cs"/>
            </a:endParaRPr>
          </a:p>
          <a:p>
            <a:pPr algn="ctr">
              <a:spcAft>
                <a:spcPts val="0"/>
              </a:spcAft>
            </a:pPr>
            <a:r>
              <a:rPr lang="en-US" sz="2400" kern="1200">
                <a:solidFill>
                  <a:schemeClr val="bg1"/>
                </a:solidFill>
                <a:effectLst/>
                <a:latin typeface="Times New Roman" panose="02020603050405020304" pitchFamily="18" charset="0"/>
                <a:ea typeface="Times New Roman" panose="02020603050405020304" pitchFamily="18" charset="0"/>
                <a:cs typeface="+mj-cs"/>
              </a:rPr>
              <a:t>Tomy = cut</a:t>
            </a:r>
            <a:endParaRPr lang="en-US" sz="2400">
              <a:solidFill>
                <a:schemeClr val="bg1"/>
              </a:solidFill>
              <a:effectLst/>
              <a:latin typeface="Times New Roman" panose="02020603050405020304" pitchFamily="18" charset="0"/>
              <a:ea typeface="Times New Roman" panose="02020603050405020304" pitchFamily="18" charset="0"/>
              <a:cs typeface="+mj-cs"/>
            </a:endParaRPr>
          </a:p>
          <a:p>
            <a:pPr algn="just">
              <a:spcAft>
                <a:spcPts val="0"/>
              </a:spcAft>
            </a:pPr>
            <a:r>
              <a:rPr lang="en-US" sz="2400" kern="1200">
                <a:solidFill>
                  <a:schemeClr val="bg1"/>
                </a:solidFill>
                <a:effectLst/>
                <a:latin typeface="Times New Roman" panose="02020603050405020304" pitchFamily="18" charset="0"/>
                <a:ea typeface="Times New Roman" panose="02020603050405020304" pitchFamily="18" charset="0"/>
                <a:cs typeface="+mj-cs"/>
              </a:rPr>
              <a:t>■  Anatomy is the study of the structures of body and the relation of it's parts. The subject is usually studied by dissection and observation.</a:t>
            </a:r>
            <a:endParaRPr lang="en-US" sz="2400">
              <a:solidFill>
                <a:schemeClr val="bg1"/>
              </a:solidFill>
              <a:effectLst/>
              <a:latin typeface="Times New Roman" panose="02020603050405020304" pitchFamily="18" charset="0"/>
              <a:ea typeface="Times New Roman" panose="02020603050405020304" pitchFamily="18" charset="0"/>
              <a:cs typeface="+mj-cs"/>
            </a:endParaRPr>
          </a:p>
          <a:p>
            <a:pPr algn="just">
              <a:spcAft>
                <a:spcPts val="0"/>
              </a:spcAft>
            </a:pPr>
            <a:r>
              <a:rPr lang="ar-SA" sz="2400" kern="1200">
                <a:solidFill>
                  <a:schemeClr val="bg1"/>
                </a:solidFill>
                <a:effectLst/>
                <a:latin typeface="Times New Roman" panose="02020603050405020304" pitchFamily="18" charset="0"/>
                <a:ea typeface="Times New Roman" panose="02020603050405020304" pitchFamily="18" charset="0"/>
                <a:cs typeface="+mj-cs"/>
              </a:rPr>
              <a:t>■</a:t>
            </a:r>
            <a:r>
              <a:rPr lang="en-US" sz="2400" kern="1200">
                <a:solidFill>
                  <a:schemeClr val="bg1"/>
                </a:solidFill>
                <a:effectLst/>
                <a:latin typeface="Times New Roman" panose="02020603050405020304" pitchFamily="18" charset="0"/>
                <a:ea typeface="Times New Roman" panose="02020603050405020304" pitchFamily="18" charset="0"/>
                <a:cs typeface="+mj-cs"/>
              </a:rPr>
              <a:t> It is one of the oldest branches of biological science dating back at least to the 4</a:t>
            </a:r>
            <a:r>
              <a:rPr lang="en-US" sz="2400" kern="1200" baseline="30000">
                <a:solidFill>
                  <a:schemeClr val="bg1"/>
                </a:solidFill>
                <a:effectLst/>
                <a:latin typeface="Times New Roman" panose="02020603050405020304" pitchFamily="18" charset="0"/>
                <a:ea typeface="Times New Roman" panose="02020603050405020304" pitchFamily="18" charset="0"/>
                <a:cs typeface="+mj-cs"/>
              </a:rPr>
              <a:t>th</a:t>
            </a:r>
            <a:r>
              <a:rPr lang="en-US" sz="2400" kern="1200">
                <a:solidFill>
                  <a:schemeClr val="bg1"/>
                </a:solidFill>
                <a:effectLst/>
                <a:latin typeface="Times New Roman" panose="02020603050405020304" pitchFamily="18" charset="0"/>
                <a:ea typeface="Times New Roman" panose="02020603050405020304" pitchFamily="18" charset="0"/>
                <a:cs typeface="+mj-cs"/>
              </a:rPr>
              <a:t> century B.C. when the Greek philosopher Aristotle published some of his observation on structures of fish and animals for his work. Aristotle won the distinction of being called the father of anatomy.</a:t>
            </a:r>
            <a:endParaRPr lang="en-US" sz="2400">
              <a:solidFill>
                <a:schemeClr val="bg1"/>
              </a:solidFill>
              <a:effectLst/>
              <a:latin typeface="Times New Roman" panose="02020603050405020304" pitchFamily="18" charset="0"/>
              <a:ea typeface="Times New Roman" panose="02020603050405020304" pitchFamily="18" charset="0"/>
              <a:cs typeface="+mj-cs"/>
            </a:endParaRPr>
          </a:p>
          <a:p>
            <a:pPr algn="l" rtl="1">
              <a:lnSpc>
                <a:spcPct val="107000"/>
              </a:lnSpc>
              <a:spcAft>
                <a:spcPts val="800"/>
              </a:spcAft>
            </a:pPr>
            <a:r>
              <a:rPr lang="en-US" sz="2400" kern="1200">
                <a:solidFill>
                  <a:schemeClr val="bg1"/>
                </a:solidFill>
                <a:effectLst/>
                <a:latin typeface="Times New Roman" panose="02020603050405020304" pitchFamily="18" charset="0"/>
                <a:ea typeface="Times New Roman" panose="02020603050405020304" pitchFamily="18" charset="0"/>
                <a:cs typeface="+mj-cs"/>
              </a:rPr>
              <a:t>The study of anatomy involves </a:t>
            </a:r>
            <a:r>
              <a:rPr lang="en-US" sz="2400" u="sng" kern="1200">
                <a:solidFill>
                  <a:schemeClr val="bg1"/>
                </a:solidFill>
                <a:effectLst/>
                <a:latin typeface="Times New Roman" panose="02020603050405020304" pitchFamily="18" charset="0"/>
                <a:ea typeface="Times New Roman" panose="02020603050405020304" pitchFamily="18" charset="0"/>
                <a:cs typeface="+mj-cs"/>
              </a:rPr>
              <a:t>three basic factors</a:t>
            </a:r>
            <a:r>
              <a:rPr lang="en-US" sz="2400" kern="1200">
                <a:solidFill>
                  <a:schemeClr val="bg1"/>
                </a:solidFill>
                <a:effectLst/>
                <a:latin typeface="Times New Roman" panose="02020603050405020304" pitchFamily="18" charset="0"/>
                <a:ea typeface="Times New Roman" panose="02020603050405020304" pitchFamily="18" charset="0"/>
                <a:cs typeface="+mj-cs"/>
              </a:rPr>
              <a:t> of information (</a:t>
            </a:r>
            <a:r>
              <a:rPr lang="en-US" sz="2400" b="1" kern="1200">
                <a:solidFill>
                  <a:schemeClr val="bg1"/>
                </a:solidFill>
                <a:effectLst/>
                <a:latin typeface="Times New Roman" panose="02020603050405020304" pitchFamily="18" charset="0"/>
                <a:ea typeface="Times New Roman" panose="02020603050405020304" pitchFamily="18" charset="0"/>
                <a:cs typeface="+mj-cs"/>
              </a:rPr>
              <a:t>name</a:t>
            </a:r>
            <a:r>
              <a:rPr lang="en-US" sz="2400" kern="1200">
                <a:solidFill>
                  <a:schemeClr val="bg1"/>
                </a:solidFill>
                <a:effectLst/>
                <a:latin typeface="Times New Roman" panose="02020603050405020304" pitchFamily="18" charset="0"/>
                <a:ea typeface="Times New Roman" panose="02020603050405020304" pitchFamily="18" charset="0"/>
                <a:cs typeface="+mj-cs"/>
              </a:rPr>
              <a:t>, </a:t>
            </a:r>
            <a:r>
              <a:rPr lang="en-US" sz="2400" b="1" kern="1200">
                <a:solidFill>
                  <a:schemeClr val="bg1"/>
                </a:solidFill>
                <a:effectLst/>
                <a:latin typeface="Times New Roman" panose="02020603050405020304" pitchFamily="18" charset="0"/>
                <a:ea typeface="Times New Roman" panose="02020603050405020304" pitchFamily="18" charset="0"/>
                <a:cs typeface="+mj-cs"/>
              </a:rPr>
              <a:t>location or position</a:t>
            </a:r>
            <a:r>
              <a:rPr lang="en-US" sz="2400" kern="1200">
                <a:solidFill>
                  <a:schemeClr val="bg1"/>
                </a:solidFill>
                <a:effectLst/>
                <a:latin typeface="Times New Roman" panose="02020603050405020304" pitchFamily="18" charset="0"/>
                <a:ea typeface="Times New Roman" panose="02020603050405020304" pitchFamily="18" charset="0"/>
                <a:cs typeface="+mj-cs"/>
              </a:rPr>
              <a:t> and </a:t>
            </a:r>
            <a:r>
              <a:rPr lang="en-US" sz="2400" b="1" kern="1200">
                <a:solidFill>
                  <a:schemeClr val="bg1"/>
                </a:solidFill>
                <a:effectLst/>
                <a:latin typeface="Times New Roman" panose="02020603050405020304" pitchFamily="18" charset="0"/>
                <a:ea typeface="Times New Roman" panose="02020603050405020304" pitchFamily="18" charset="0"/>
                <a:cs typeface="+mj-cs"/>
              </a:rPr>
              <a:t>function</a:t>
            </a:r>
            <a:r>
              <a:rPr lang="en-US" sz="2400" kern="1200">
                <a:solidFill>
                  <a:schemeClr val="bg1"/>
                </a:solidFill>
                <a:effectLst/>
                <a:latin typeface="Times New Roman" panose="02020603050405020304" pitchFamily="18" charset="0"/>
                <a:ea typeface="Times New Roman" panose="02020603050405020304" pitchFamily="18" charset="0"/>
                <a:cs typeface="+mj-cs"/>
              </a:rPr>
              <a:t> of the anatomic structures).</a:t>
            </a:r>
            <a:endParaRPr lang="en-US" sz="2400">
              <a:solidFill>
                <a:schemeClr val="bg1"/>
              </a:solidFill>
              <a:effectLst/>
              <a:latin typeface="Calibri" panose="020F0502020204030204" pitchFamily="34" charset="0"/>
              <a:ea typeface="Times New Roman" panose="02020603050405020304" pitchFamily="18" charset="0"/>
              <a:cs typeface="+mj-cs"/>
            </a:endParaRPr>
          </a:p>
        </p:txBody>
      </p:sp>
    </p:spTree>
    <p:extLst>
      <p:ext uri="{BB962C8B-B14F-4D97-AF65-F5344CB8AC3E}">
        <p14:creationId xmlns:p14="http://schemas.microsoft.com/office/powerpoint/2010/main" val="2974613992"/>
      </p:ext>
    </p:extLst>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4">
            <a:extLst>
              <a:ext uri="{FF2B5EF4-FFF2-40B4-BE49-F238E27FC236}">
                <a16:creationId xmlns="" xmlns:a16="http://schemas.microsoft.com/office/drawing/2014/main" id="{0482AC3E-8F87-5D4E-A551-C3AD444F0E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317" y="173095"/>
            <a:ext cx="8954749" cy="6519888"/>
          </a:xfrm>
          <a:prstGeom prst="rect">
            <a:avLst/>
          </a:prstGeom>
          <a:noFill/>
          <a:ln>
            <a:noFill/>
          </a:ln>
        </p:spPr>
      </p:pic>
      <p:sp>
        <p:nvSpPr>
          <p:cNvPr id="9" name="مربع نص 8">
            <a:extLst>
              <a:ext uri="{FF2B5EF4-FFF2-40B4-BE49-F238E27FC236}">
                <a16:creationId xmlns="" xmlns:a16="http://schemas.microsoft.com/office/drawing/2014/main" id="{19350DC6-7766-7C4B-AC55-466597D929FD}"/>
              </a:ext>
            </a:extLst>
          </p:cNvPr>
          <p:cNvSpPr txBox="1"/>
          <p:nvPr/>
        </p:nvSpPr>
        <p:spPr>
          <a:xfrm>
            <a:off x="1926477" y="407702"/>
            <a:ext cx="4676112" cy="523220"/>
          </a:xfrm>
          <a:prstGeom prst="rect">
            <a:avLst/>
          </a:prstGeom>
          <a:noFill/>
        </p:spPr>
        <p:txBody>
          <a:bodyPr wrap="square">
            <a:spAutoFit/>
          </a:bodyPr>
          <a:lstStyle/>
          <a:p>
            <a:pPr algn="ctr"/>
            <a:r>
              <a:rPr lang="en-US" altLang="en-US" sz="2800" b="1">
                <a:solidFill>
                  <a:schemeClr val="bg1"/>
                </a:solidFill>
                <a:latin typeface="Arial" panose="020B0604020202020204" pitchFamily="34" charset="0"/>
                <a:cs typeface="+mj-cs"/>
              </a:rPr>
              <a:t>Types of Anatomy</a:t>
            </a:r>
            <a:endParaRPr lang="ar-AE" sz="2800" b="1">
              <a:solidFill>
                <a:schemeClr val="bg1"/>
              </a:solidFill>
              <a:cs typeface="+mj-cs"/>
            </a:endParaRPr>
          </a:p>
        </p:txBody>
      </p:sp>
      <p:sp>
        <p:nvSpPr>
          <p:cNvPr id="11" name="مربع نص 10">
            <a:extLst>
              <a:ext uri="{FF2B5EF4-FFF2-40B4-BE49-F238E27FC236}">
                <a16:creationId xmlns="" xmlns:a16="http://schemas.microsoft.com/office/drawing/2014/main" id="{20653ACA-EE45-1643-968C-F8F5BD175461}"/>
              </a:ext>
            </a:extLst>
          </p:cNvPr>
          <p:cNvSpPr txBox="1"/>
          <p:nvPr/>
        </p:nvSpPr>
        <p:spPr>
          <a:xfrm>
            <a:off x="410296" y="1165529"/>
            <a:ext cx="8139284" cy="4893647"/>
          </a:xfrm>
          <a:prstGeom prst="rect">
            <a:avLst/>
          </a:prstGeom>
          <a:noFill/>
        </p:spPr>
        <p:txBody>
          <a:bodyPr wrap="square">
            <a:spAutoFit/>
          </a:bodyPr>
          <a:lstStyle/>
          <a:p>
            <a:pPr>
              <a:buFont typeface="Calisto MT" panose="02040603050505030304" pitchFamily="18" charset="0"/>
              <a:buChar char="•"/>
            </a:pPr>
            <a:r>
              <a:rPr lang="en-US" altLang="en-US" sz="2400" b="1" u="sng">
                <a:solidFill>
                  <a:srgbClr val="FFFF00"/>
                </a:solidFill>
                <a:latin typeface="Arial" panose="020B0604020202020204" pitchFamily="34" charset="0"/>
              </a:rPr>
              <a:t>Microscopic anatomy:</a:t>
            </a:r>
            <a:r>
              <a:rPr lang="en-US" altLang="en-US" sz="2400">
                <a:solidFill>
                  <a:schemeClr val="bg1"/>
                </a:solidFill>
                <a:latin typeface="Arial" panose="020B0604020202020204" pitchFamily="34" charset="0"/>
              </a:rPr>
              <a:t> anatomy of structures so small that a microscope is required to view them clearly.</a:t>
            </a:r>
            <a:endParaRPr lang="ar-SA" altLang="en-US" sz="2400">
              <a:solidFill>
                <a:schemeClr val="bg1"/>
              </a:solidFill>
              <a:latin typeface="Arial" panose="020B0604020202020204" pitchFamily="34" charset="0"/>
            </a:endParaRPr>
          </a:p>
          <a:p>
            <a:endParaRPr lang="en-US" altLang="en-US" sz="2400">
              <a:solidFill>
                <a:schemeClr val="bg1"/>
              </a:solidFill>
              <a:latin typeface="Arial" panose="020B0604020202020204" pitchFamily="34" charset="0"/>
            </a:endParaRPr>
          </a:p>
          <a:p>
            <a:pPr>
              <a:buFont typeface="Calisto MT" panose="02040603050505030304" pitchFamily="18" charset="0"/>
              <a:buChar char="•"/>
            </a:pPr>
            <a:r>
              <a:rPr lang="en-US" altLang="en-US" sz="2400" b="1" u="sng">
                <a:solidFill>
                  <a:srgbClr val="FFFF00"/>
                </a:solidFill>
                <a:latin typeface="Arial" panose="020B0604020202020204" pitchFamily="34" charset="0"/>
              </a:rPr>
              <a:t>Macroscopic anatomy: </a:t>
            </a:r>
            <a:r>
              <a:rPr lang="en-US" altLang="en-US" sz="2400">
                <a:solidFill>
                  <a:schemeClr val="bg1"/>
                </a:solidFill>
                <a:latin typeface="Arial" panose="020B0604020202020204" pitchFamily="34" charset="0"/>
              </a:rPr>
              <a:t>anatomy that deals with body parts large enough to be seen with the unaided eye such as organs, muscles and bones.</a:t>
            </a:r>
          </a:p>
          <a:p>
            <a:pPr lvl="1">
              <a:buClr>
                <a:srgbClr val="F5F4ED"/>
              </a:buClr>
            </a:pPr>
            <a:endParaRPr lang="en-US" altLang="en-US" sz="2400">
              <a:solidFill>
                <a:schemeClr val="bg1"/>
              </a:solidFill>
              <a:latin typeface="Arial" panose="020B0604020202020204" pitchFamily="34" charset="0"/>
            </a:endParaRPr>
          </a:p>
          <a:p>
            <a:pPr>
              <a:buFont typeface="Calisto MT" panose="02040603050505030304" pitchFamily="18" charset="0"/>
              <a:buChar char="•"/>
            </a:pPr>
            <a:r>
              <a:rPr lang="en-US" altLang="en-US" sz="2400" b="1" u="sng">
                <a:solidFill>
                  <a:srgbClr val="FFFF00"/>
                </a:solidFill>
                <a:latin typeface="Arial" panose="020B0604020202020204" pitchFamily="34" charset="0"/>
              </a:rPr>
              <a:t>Regional anatomy</a:t>
            </a:r>
            <a:r>
              <a:rPr lang="en-US" altLang="en-US" sz="2400">
                <a:solidFill>
                  <a:schemeClr val="bg1"/>
                </a:solidFill>
                <a:latin typeface="Arial" panose="020B0604020202020204" pitchFamily="34" charset="0"/>
              </a:rPr>
              <a:t>: study of individual areas or </a:t>
            </a: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regions</a:t>
            </a: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 of the body.</a:t>
            </a:r>
          </a:p>
          <a:p>
            <a:pPr>
              <a:buFont typeface="Calisto MT" panose="02040603050505030304" pitchFamily="18" charset="0"/>
              <a:buChar char="•"/>
            </a:pPr>
            <a:r>
              <a:rPr lang="en-US" altLang="en-US" sz="2400" b="1" u="sng">
                <a:solidFill>
                  <a:srgbClr val="FFFF00"/>
                </a:solidFill>
                <a:latin typeface="Arial" panose="020B0604020202020204" pitchFamily="34" charset="0"/>
              </a:rPr>
              <a:t>Systemic anatomy: </a:t>
            </a:r>
            <a:r>
              <a:rPr lang="en-US" altLang="en-US" sz="2400">
                <a:solidFill>
                  <a:schemeClr val="bg1"/>
                </a:solidFill>
                <a:latin typeface="Arial" panose="020B0604020202020204" pitchFamily="34" charset="0"/>
              </a:rPr>
              <a:t>study of individual systems of the body. </a:t>
            </a:r>
          </a:p>
          <a:p>
            <a:endParaRPr lang="en-US" altLang="en-US" sz="2400">
              <a:solidFill>
                <a:schemeClr val="bg1"/>
              </a:solidFill>
              <a:latin typeface="Arial" panose="020B0604020202020204" pitchFamily="34" charset="0"/>
            </a:endParaRPr>
          </a:p>
          <a:p>
            <a:pPr>
              <a:buFont typeface="Calisto MT" panose="02040603050505030304" pitchFamily="18" charset="0"/>
              <a:buChar char="•"/>
            </a:pPr>
            <a:r>
              <a:rPr lang="en-US" altLang="en-US" sz="2400">
                <a:solidFill>
                  <a:schemeClr val="bg1"/>
                </a:solidFill>
                <a:latin typeface="Arial" panose="020B0604020202020204" pitchFamily="34" charset="0"/>
              </a:rPr>
              <a:t>There may be overlap in some of these areas</a:t>
            </a:r>
            <a:endParaRPr lang="ar-AE" sz="2400">
              <a:solidFill>
                <a:schemeClr val="bg1"/>
              </a:solidFill>
            </a:endParaRPr>
          </a:p>
        </p:txBody>
      </p:sp>
    </p:spTree>
    <p:extLst>
      <p:ext uri="{BB962C8B-B14F-4D97-AF65-F5344CB8AC3E}">
        <p14:creationId xmlns:p14="http://schemas.microsoft.com/office/powerpoint/2010/main" val="3669180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2">
            <a:extLst>
              <a:ext uri="{FF2B5EF4-FFF2-40B4-BE49-F238E27FC236}">
                <a16:creationId xmlns="" xmlns:a16="http://schemas.microsoft.com/office/drawing/2014/main" id="{4C726BE4-FDA5-1649-8D9F-FA050DAB02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629" y="206431"/>
            <a:ext cx="8813710" cy="6462191"/>
          </a:xfrm>
          <a:prstGeom prst="rect">
            <a:avLst/>
          </a:prstGeom>
        </p:spPr>
      </p:pic>
      <p:sp>
        <p:nvSpPr>
          <p:cNvPr id="4" name="مربع نص 3">
            <a:extLst>
              <a:ext uri="{FF2B5EF4-FFF2-40B4-BE49-F238E27FC236}">
                <a16:creationId xmlns="" xmlns:a16="http://schemas.microsoft.com/office/drawing/2014/main" id="{29CC4809-21ED-F045-AFF6-101B7C94FB6B}"/>
              </a:ext>
            </a:extLst>
          </p:cNvPr>
          <p:cNvSpPr txBox="1"/>
          <p:nvPr/>
        </p:nvSpPr>
        <p:spPr>
          <a:xfrm>
            <a:off x="493640" y="206431"/>
            <a:ext cx="7655901" cy="6001643"/>
          </a:xfrm>
          <a:prstGeom prst="rect">
            <a:avLst/>
          </a:prstGeom>
          <a:noFill/>
        </p:spPr>
        <p:txBody>
          <a:bodyPr wrap="square">
            <a:spAutoFit/>
          </a:bodyPr>
          <a:lstStyle/>
          <a:p>
            <a:endParaRPr lang="af-ZA" sz="2400" b="1" u="sng">
              <a:latin typeface="Arial" panose="020B0604020202020204" pitchFamily="34" charset="0"/>
              <a:cs typeface="Arial" panose="020B0604020202020204" pitchFamily="34" charset="0"/>
            </a:endParaRPr>
          </a:p>
          <a:p>
            <a:r>
              <a:rPr lang="af-ZA" sz="2400" b="1" u="sng">
                <a:solidFill>
                  <a:srgbClr val="FFC000"/>
                </a:solidFill>
                <a:latin typeface="Arial" panose="020B0604020202020204" pitchFamily="34" charset="0"/>
                <a:cs typeface="Arial" panose="020B0604020202020204" pitchFamily="34" charset="0"/>
              </a:rPr>
              <a:t>Classification of Anatomy</a:t>
            </a:r>
            <a:r>
              <a:rPr lang="af-ZA" sz="2400" b="1">
                <a:solidFill>
                  <a:srgbClr val="FFC000"/>
                </a:solidFill>
                <a:latin typeface="Arial" panose="020B0604020202020204" pitchFamily="34" charset="0"/>
                <a:cs typeface="Arial" panose="020B0604020202020204" pitchFamily="34" charset="0"/>
              </a:rPr>
              <a:t> </a:t>
            </a:r>
            <a:endParaRPr lang="ar-SA" sz="2400" b="1">
              <a:solidFill>
                <a:srgbClr val="FFC000"/>
              </a:solidFill>
              <a:latin typeface="Arial" panose="020B0604020202020204" pitchFamily="34" charset="0"/>
              <a:cs typeface="Arial" panose="020B0604020202020204" pitchFamily="34" charset="0"/>
            </a:endParaRPr>
          </a:p>
          <a:p>
            <a:endParaRPr lang="af-ZA" sz="2400">
              <a:latin typeface="Arial" panose="020B0604020202020204" pitchFamily="34" charset="0"/>
              <a:cs typeface="Arial" panose="020B0604020202020204" pitchFamily="34" charset="0"/>
            </a:endParaRPr>
          </a:p>
          <a:p>
            <a:r>
              <a:rPr lang="af-ZA" sz="2400" b="1">
                <a:solidFill>
                  <a:schemeClr val="accent3"/>
                </a:solidFill>
                <a:latin typeface="Arial" panose="020B0604020202020204" pitchFamily="34" charset="0"/>
                <a:cs typeface="Arial" panose="020B0604020202020204" pitchFamily="34" charset="0"/>
              </a:rPr>
              <a:t>1- Histology</a:t>
            </a:r>
            <a:r>
              <a:rPr lang="af-ZA" sz="2400">
                <a:latin typeface="Arial" panose="020B0604020202020204" pitchFamily="34" charset="0"/>
                <a:cs typeface="Arial" panose="020B0604020202020204" pitchFamily="34" charset="0"/>
              </a:rPr>
              <a:t> </a:t>
            </a:r>
            <a:r>
              <a:rPr lang="af-ZA" sz="2400">
                <a:solidFill>
                  <a:schemeClr val="bg1"/>
                </a:solidFill>
                <a:latin typeface="Arial" panose="020B0604020202020204" pitchFamily="34" charset="0"/>
                <a:cs typeface="Arial" panose="020B0604020202020204" pitchFamily="34" charset="0"/>
              </a:rPr>
              <a:t>: including microscopic anatomy .</a:t>
            </a:r>
          </a:p>
          <a:p>
            <a:r>
              <a:rPr lang="af-ZA" sz="2400" b="1">
                <a:solidFill>
                  <a:schemeClr val="accent3"/>
                </a:solidFill>
                <a:latin typeface="Arial" panose="020B0604020202020204" pitchFamily="34" charset="0"/>
                <a:cs typeface="Arial" panose="020B0604020202020204" pitchFamily="34" charset="0"/>
              </a:rPr>
              <a:t>2- Embryology</a:t>
            </a:r>
            <a:r>
              <a:rPr lang="af-ZA" sz="2400">
                <a:solidFill>
                  <a:schemeClr val="bg1"/>
                </a:solidFill>
                <a:latin typeface="Arial" panose="020B0604020202020204" pitchFamily="34" charset="0"/>
                <a:cs typeface="Arial" panose="020B0604020202020204" pitchFamily="34" charset="0"/>
              </a:rPr>
              <a:t> : studying the development of organs of body from fertilization of ovum in uterus until birth . </a:t>
            </a:r>
          </a:p>
          <a:p>
            <a:r>
              <a:rPr lang="af-ZA" sz="2400" b="1">
                <a:solidFill>
                  <a:schemeClr val="accent3"/>
                </a:solidFill>
                <a:latin typeface="Arial" panose="020B0604020202020204" pitchFamily="34" charset="0"/>
                <a:cs typeface="Arial" panose="020B0604020202020204" pitchFamily="34" charset="0"/>
              </a:rPr>
              <a:t>3- Systemic anatomy</a:t>
            </a:r>
            <a:r>
              <a:rPr lang="af-ZA" sz="2400">
                <a:solidFill>
                  <a:schemeClr val="accent3"/>
                </a:solidFill>
                <a:latin typeface="Arial" panose="020B0604020202020204" pitchFamily="34" charset="0"/>
                <a:cs typeface="Arial" panose="020B0604020202020204" pitchFamily="34" charset="0"/>
              </a:rPr>
              <a:t> :</a:t>
            </a:r>
            <a:r>
              <a:rPr lang="af-ZA" sz="2400">
                <a:solidFill>
                  <a:schemeClr val="bg1"/>
                </a:solidFill>
                <a:latin typeface="Arial" panose="020B0604020202020204" pitchFamily="34" charset="0"/>
                <a:cs typeface="Arial" panose="020B0604020202020204" pitchFamily="34" charset="0"/>
              </a:rPr>
              <a:t> Dealing with systems of the body for example respiratory system, Nervous system . </a:t>
            </a:r>
          </a:p>
          <a:p>
            <a:r>
              <a:rPr lang="af-ZA" sz="2400" b="1">
                <a:solidFill>
                  <a:schemeClr val="accent3"/>
                </a:solidFill>
                <a:latin typeface="Arial" panose="020B0604020202020204" pitchFamily="34" charset="0"/>
                <a:cs typeface="Arial" panose="020B0604020202020204" pitchFamily="34" charset="0"/>
              </a:rPr>
              <a:t>4- Comparative anatomy</a:t>
            </a:r>
            <a:r>
              <a:rPr lang="af-ZA" sz="2400">
                <a:solidFill>
                  <a:schemeClr val="accent3"/>
                </a:solidFill>
                <a:latin typeface="Arial" panose="020B0604020202020204" pitchFamily="34" charset="0"/>
                <a:cs typeface="Arial" panose="020B0604020202020204" pitchFamily="34" charset="0"/>
              </a:rPr>
              <a:t> </a:t>
            </a:r>
            <a:r>
              <a:rPr lang="af-ZA" sz="2400">
                <a:solidFill>
                  <a:schemeClr val="bg1"/>
                </a:solidFill>
                <a:latin typeface="Arial" panose="020B0604020202020204" pitchFamily="34" charset="0"/>
                <a:cs typeface="Arial" panose="020B0604020202020204" pitchFamily="34" charset="0"/>
              </a:rPr>
              <a:t>: Limited to the domestic animals and</a:t>
            </a:r>
            <a:endParaRPr lang="ar-SA" sz="2400">
              <a:solidFill>
                <a:schemeClr val="bg1"/>
              </a:solidFill>
              <a:latin typeface="Arial" panose="020B0604020202020204" pitchFamily="34" charset="0"/>
              <a:cs typeface="Arial" panose="020B0604020202020204" pitchFamily="34" charset="0"/>
            </a:endParaRPr>
          </a:p>
          <a:p>
            <a:r>
              <a:rPr lang="af-ZA" sz="2400">
                <a:solidFill>
                  <a:schemeClr val="bg1"/>
                </a:solidFill>
                <a:latin typeface="Arial" panose="020B0604020202020204" pitchFamily="34" charset="0"/>
                <a:cs typeface="Arial" panose="020B0604020202020204" pitchFamily="34" charset="0"/>
              </a:rPr>
              <a:t>poultry. </a:t>
            </a:r>
          </a:p>
          <a:p>
            <a:r>
              <a:rPr lang="af-ZA" sz="2400" b="1">
                <a:solidFill>
                  <a:schemeClr val="accent3"/>
                </a:solidFill>
                <a:latin typeface="Arial" panose="020B0604020202020204" pitchFamily="34" charset="0"/>
                <a:cs typeface="Arial" panose="020B0604020202020204" pitchFamily="34" charset="0"/>
              </a:rPr>
              <a:t>5- Topographic anatomy</a:t>
            </a:r>
            <a:r>
              <a:rPr lang="af-ZA" sz="2400">
                <a:solidFill>
                  <a:schemeClr val="accent3"/>
                </a:solidFill>
                <a:latin typeface="Arial" panose="020B0604020202020204" pitchFamily="34" charset="0"/>
                <a:cs typeface="Arial" panose="020B0604020202020204" pitchFamily="34" charset="0"/>
              </a:rPr>
              <a:t> :</a:t>
            </a:r>
            <a:r>
              <a:rPr lang="af-ZA" sz="2400">
                <a:solidFill>
                  <a:schemeClr val="bg1"/>
                </a:solidFill>
                <a:latin typeface="Arial" panose="020B0604020202020204" pitchFamily="34" charset="0"/>
                <a:cs typeface="Arial" panose="020B0604020202020204" pitchFamily="34" charset="0"/>
              </a:rPr>
              <a:t> which describe the relative </a:t>
            </a:r>
          </a:p>
          <a:p>
            <a:r>
              <a:rPr lang="af-ZA" sz="2400">
                <a:solidFill>
                  <a:schemeClr val="bg1"/>
                </a:solidFill>
                <a:latin typeface="Arial" panose="020B0604020202020204" pitchFamily="34" charset="0"/>
                <a:cs typeface="Arial" panose="020B0604020202020204" pitchFamily="34" charset="0"/>
              </a:rPr>
              <a:t>position and functional interaction of organs and </a:t>
            </a:r>
          </a:p>
          <a:p>
            <a:r>
              <a:rPr lang="af-ZA" sz="2400">
                <a:solidFill>
                  <a:schemeClr val="bg1"/>
                </a:solidFill>
                <a:latin typeface="Arial" panose="020B0604020202020204" pitchFamily="34" charset="0"/>
                <a:cs typeface="Arial" panose="020B0604020202020204" pitchFamily="34" charset="0"/>
              </a:rPr>
              <a:t>structures of the various region of the body . </a:t>
            </a:r>
          </a:p>
          <a:p>
            <a:r>
              <a:rPr lang="af-ZA" sz="2400">
                <a:solidFill>
                  <a:schemeClr val="bg1"/>
                </a:solidFill>
                <a:latin typeface="Arial" panose="020B0604020202020204" pitchFamily="34" charset="0"/>
                <a:cs typeface="Arial" panose="020B0604020202020204" pitchFamily="34" charset="0"/>
              </a:rPr>
              <a:t>Both systemic and topographic anatomy constitute the </a:t>
            </a:r>
          </a:p>
          <a:p>
            <a:r>
              <a:rPr lang="af-ZA" sz="2400">
                <a:solidFill>
                  <a:schemeClr val="bg1"/>
                </a:solidFill>
                <a:latin typeface="Arial" panose="020B0604020202020204" pitchFamily="34" charset="0"/>
                <a:cs typeface="Arial" panose="020B0604020202020204" pitchFamily="34" charset="0"/>
              </a:rPr>
              <a:t>foundation of clinical practice</a:t>
            </a:r>
            <a:endParaRPr lang="ar-AE" sz="2400">
              <a:solidFill>
                <a:schemeClr val="bg1"/>
              </a:solidFill>
            </a:endParaRPr>
          </a:p>
        </p:txBody>
      </p:sp>
    </p:spTree>
    <p:extLst>
      <p:ext uri="{BB962C8B-B14F-4D97-AF65-F5344CB8AC3E}">
        <p14:creationId xmlns:p14="http://schemas.microsoft.com/office/powerpoint/2010/main" val="25652878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2">
            <a:extLst>
              <a:ext uri="{FF2B5EF4-FFF2-40B4-BE49-F238E27FC236}">
                <a16:creationId xmlns="" xmlns:a16="http://schemas.microsoft.com/office/drawing/2014/main" id="{3703F5D7-3DC3-EE4A-9F31-B12E635211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8727"/>
            <a:ext cx="8939364" cy="6462191"/>
          </a:xfrm>
          <a:prstGeom prst="rect">
            <a:avLst/>
          </a:prstGeom>
        </p:spPr>
      </p:pic>
      <p:sp>
        <p:nvSpPr>
          <p:cNvPr id="4" name="مربع نص 3">
            <a:extLst>
              <a:ext uri="{FF2B5EF4-FFF2-40B4-BE49-F238E27FC236}">
                <a16:creationId xmlns="" xmlns:a16="http://schemas.microsoft.com/office/drawing/2014/main" id="{32E1D00A-17F2-504F-8477-1850C5C1D5FF}"/>
              </a:ext>
            </a:extLst>
          </p:cNvPr>
          <p:cNvSpPr txBox="1"/>
          <p:nvPr/>
        </p:nvSpPr>
        <p:spPr>
          <a:xfrm>
            <a:off x="376963" y="229228"/>
            <a:ext cx="7530246" cy="1754326"/>
          </a:xfrm>
          <a:prstGeom prst="rect">
            <a:avLst/>
          </a:prstGeom>
          <a:noFill/>
        </p:spPr>
        <p:txBody>
          <a:bodyPr wrap="square" anchor="t">
            <a:spAutoFit/>
          </a:bodyPr>
          <a:lstStyle/>
          <a:p>
            <a:endParaRPr lang="ar-SA" b="1">
              <a:solidFill>
                <a:schemeClr val="bg1"/>
              </a:solidFill>
              <a:latin typeface="Arial" panose="020B0604020202020204" pitchFamily="34" charset="0"/>
              <a:cs typeface="+mj-cs"/>
            </a:endParaRPr>
          </a:p>
          <a:p>
            <a:r>
              <a:rPr lang="af-ZA" b="1">
                <a:solidFill>
                  <a:schemeClr val="bg1"/>
                </a:solidFill>
                <a:latin typeface="Arial" panose="020B0604020202020204" pitchFamily="34" charset="0"/>
                <a:cs typeface="+mj-cs"/>
              </a:rPr>
              <a:t>Radiological anatomy</a:t>
            </a:r>
            <a:r>
              <a:rPr lang="af-ZA">
                <a:solidFill>
                  <a:schemeClr val="bg1"/>
                </a:solidFill>
                <a:latin typeface="Arial" panose="020B0604020202020204" pitchFamily="34" charset="0"/>
                <a:cs typeface="+mj-cs"/>
              </a:rPr>
              <a:t> </a:t>
            </a:r>
            <a:endParaRPr lang="ar-SA">
              <a:solidFill>
                <a:schemeClr val="bg1"/>
              </a:solidFill>
              <a:latin typeface="Arial" panose="020B0604020202020204" pitchFamily="34" charset="0"/>
              <a:cs typeface="+mj-cs"/>
            </a:endParaRPr>
          </a:p>
          <a:p>
            <a:endParaRPr lang="af-ZA">
              <a:solidFill>
                <a:schemeClr val="bg1"/>
              </a:solidFill>
              <a:latin typeface="Arial" panose="020B0604020202020204" pitchFamily="34" charset="0"/>
              <a:cs typeface="+mj-cs"/>
            </a:endParaRPr>
          </a:p>
          <a:p>
            <a:r>
              <a:rPr lang="af-ZA">
                <a:solidFill>
                  <a:schemeClr val="bg1"/>
                </a:solidFill>
                <a:latin typeface="Arial" panose="020B0604020202020204" pitchFamily="34" charset="0"/>
                <a:cs typeface="+mj-cs"/>
              </a:rPr>
              <a:t> Modern technology applied in veterinary medicine deal with X- ray , Ultrasound, Computer tomography or magnetic resonance tomography which help for clinical knowledge. </a:t>
            </a:r>
          </a:p>
        </p:txBody>
      </p:sp>
      <p:pic>
        <p:nvPicPr>
          <p:cNvPr id="8" name="صورة 8">
            <a:extLst>
              <a:ext uri="{FF2B5EF4-FFF2-40B4-BE49-F238E27FC236}">
                <a16:creationId xmlns="" xmlns:a16="http://schemas.microsoft.com/office/drawing/2014/main" id="{D44ECF55-9B4B-E447-8E54-CB9C16B392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9682" y="1983554"/>
            <a:ext cx="3440987" cy="4146552"/>
          </a:xfrm>
          <a:prstGeom prst="rect">
            <a:avLst/>
          </a:prstGeom>
        </p:spPr>
      </p:pic>
    </p:spTree>
    <p:extLst>
      <p:ext uri="{BB962C8B-B14F-4D97-AF65-F5344CB8AC3E}">
        <p14:creationId xmlns:p14="http://schemas.microsoft.com/office/powerpoint/2010/main" val="31381335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4">
            <a:extLst>
              <a:ext uri="{FF2B5EF4-FFF2-40B4-BE49-F238E27FC236}">
                <a16:creationId xmlns="" xmlns:a16="http://schemas.microsoft.com/office/drawing/2014/main" id="{F70BE2C3-FC21-4746-A70F-BDC2FC4BCA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442" y="682120"/>
            <a:ext cx="7745653" cy="5815972"/>
          </a:xfrm>
          <a:prstGeom prst="rect">
            <a:avLst/>
          </a:prstGeom>
        </p:spPr>
      </p:pic>
    </p:spTree>
    <p:extLst>
      <p:ext uri="{BB962C8B-B14F-4D97-AF65-F5344CB8AC3E}">
        <p14:creationId xmlns:p14="http://schemas.microsoft.com/office/powerpoint/2010/main" val="1396074055"/>
      </p:ext>
    </p:extLst>
  </p:cSld>
  <p:clrMapOvr>
    <a:masterClrMapping/>
  </p:clrMapOvr>
  <p:transition spd="slow">
    <p:randomBar dir="vert"/>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2171</TotalTime>
  <Words>320</Words>
  <Application>Microsoft Office PowerPoint</Application>
  <PresentationFormat>On-screen Show (4:3)</PresentationFormat>
  <Paragraphs>36</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ＭＳ Ｐゴシック</vt:lpstr>
      <vt:lpstr>Arial</vt:lpstr>
      <vt:lpstr>Calibri</vt:lpstr>
      <vt:lpstr>Calisto MT</vt:lpstr>
      <vt:lpstr>Times New Roman</vt:lpstr>
      <vt:lpstr>Office Theme</vt:lpstr>
      <vt:lpstr>CHAPTER 1</vt:lpstr>
      <vt:lpstr>PowerPoint Presentation</vt:lpstr>
      <vt:lpstr>PowerPoint Presentation</vt:lpstr>
      <vt:lpstr>PowerPoint Presentation</vt:lpstr>
      <vt:lpstr>PowerPoint Presentation</vt:lpstr>
      <vt:lpstr>PowerPoint Presentation</vt:lpstr>
    </vt:vector>
  </TitlesOfParts>
  <Company>Stone Briar Farms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Anatomy and Physiology</dc:title>
  <dc:creator>Wilkerson</dc:creator>
  <cp:lastModifiedBy>purelife</cp:lastModifiedBy>
  <cp:revision>87</cp:revision>
  <dcterms:created xsi:type="dcterms:W3CDTF">2009-10-23T22:20:47Z</dcterms:created>
  <dcterms:modified xsi:type="dcterms:W3CDTF">2017-11-15T08:21:11Z</dcterms:modified>
</cp:coreProperties>
</file>