
<file path=[Content_Types].xml><?xml version="1.0" encoding="utf-8"?>
<Types xmlns="http://schemas.openxmlformats.org/package/2006/content-types">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2"/>
  </p:notesMasterIdLst>
  <p:handoutMasterIdLst>
    <p:handoutMasterId r:id="rId33"/>
  </p:handoutMasterIdLst>
  <p:sldIdLst>
    <p:sldId id="291" r:id="rId2"/>
    <p:sldId id="295" r:id="rId3"/>
    <p:sldId id="329" r:id="rId4"/>
    <p:sldId id="330" r:id="rId5"/>
    <p:sldId id="331" r:id="rId6"/>
    <p:sldId id="332" r:id="rId7"/>
    <p:sldId id="320" r:id="rId8"/>
    <p:sldId id="321" r:id="rId9"/>
    <p:sldId id="322" r:id="rId10"/>
    <p:sldId id="323" r:id="rId11"/>
    <p:sldId id="324" r:id="rId12"/>
    <p:sldId id="297" r:id="rId13"/>
    <p:sldId id="298" r:id="rId14"/>
    <p:sldId id="299" r:id="rId15"/>
    <p:sldId id="300" r:id="rId16"/>
    <p:sldId id="301" r:id="rId17"/>
    <p:sldId id="302" r:id="rId18"/>
    <p:sldId id="303" r:id="rId19"/>
    <p:sldId id="304" r:id="rId20"/>
    <p:sldId id="305" r:id="rId21"/>
    <p:sldId id="306" r:id="rId22"/>
    <p:sldId id="307" r:id="rId23"/>
    <p:sldId id="308" r:id="rId24"/>
    <p:sldId id="309" r:id="rId25"/>
    <p:sldId id="310" r:id="rId26"/>
    <p:sldId id="311" r:id="rId27"/>
    <p:sldId id="312" r:id="rId28"/>
    <p:sldId id="313" r:id="rId29"/>
    <p:sldId id="314" r:id="rId30"/>
    <p:sldId id="317" r:id="rId31"/>
  </p:sldIdLst>
  <p:sldSz cx="9144000" cy="6858000" type="screen4x3"/>
  <p:notesSz cx="6746875" cy="9913938"/>
  <p:defaultTextStyle>
    <a:defPPr>
      <a:defRPr lang="en-GB"/>
    </a:defPPr>
    <a:lvl1pPr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1pPr>
    <a:lvl2pPr marL="4572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2pPr>
    <a:lvl3pPr marL="9144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3pPr>
    <a:lvl4pPr marL="13716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4pPr>
    <a:lvl5pPr marL="1828800" algn="l" rtl="0" fontAlgn="base">
      <a:spcBef>
        <a:spcPct val="0"/>
      </a:spcBef>
      <a:spcAft>
        <a:spcPct val="0"/>
      </a:spcAft>
      <a:defRPr sz="2400" kern="1200">
        <a:solidFill>
          <a:schemeClr val="tx1"/>
        </a:solidFill>
        <a:latin typeface="Times New Roman" panose="02020603050405020304" pitchFamily="18" charset="0"/>
        <a:ea typeface="+mn-ea"/>
        <a:cs typeface="Arial" panose="020B0604020202020204" pitchFamily="34" charset="0"/>
      </a:defRPr>
    </a:lvl5pPr>
    <a:lvl6pPr marL="22860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6pPr>
    <a:lvl7pPr marL="27432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7pPr>
    <a:lvl8pPr marL="32004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8pPr>
    <a:lvl9pPr marL="3657600" algn="l" defTabSz="914400" rtl="0" eaLnBrk="1" latinLnBrk="0" hangingPunct="1">
      <a:defRPr sz="2400" kern="1200">
        <a:solidFill>
          <a:schemeClr val="tx1"/>
        </a:solidFill>
        <a:latin typeface="Times New Roman" panose="02020603050405020304" pitchFamily="18"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2">
          <p15:clr>
            <a:srgbClr val="A4A3A4"/>
          </p15:clr>
        </p15:guide>
        <p15:guide id="2" pos="2125">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D5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2787"/>
    <p:restoredTop sz="78225" autoAdjust="0"/>
  </p:normalViewPr>
  <p:slideViewPr>
    <p:cSldViewPr>
      <p:cViewPr varScale="1">
        <p:scale>
          <a:sx n="53" d="100"/>
          <a:sy n="53" d="100"/>
        </p:scale>
        <p:origin x="125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7980"/>
    </p:cViewPr>
  </p:sorterViewPr>
  <p:notesViewPr>
    <p:cSldViewPr>
      <p:cViewPr>
        <p:scale>
          <a:sx n="100" d="100"/>
          <a:sy n="100" d="100"/>
        </p:scale>
        <p:origin x="-2784" y="1212"/>
      </p:cViewPr>
      <p:guideLst>
        <p:guide orient="horz" pos="3122"/>
        <p:guide pos="212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10.v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image" Target="../media/image2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3.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image" Target="../media/image14.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19.wmf"/><Relationship Id="rId1" Type="http://schemas.openxmlformats.org/officeDocument/2006/relationships/image" Target="../media/image1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8956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cs typeface="+mn-cs"/>
              </a:defRPr>
            </a:lvl1pPr>
          </a:lstStyle>
          <a:p>
            <a:pPr>
              <a:defRPr/>
            </a:pPr>
            <a:endParaRPr lang="en-GB" altLang="en-US"/>
          </a:p>
        </p:txBody>
      </p:sp>
      <p:sp>
        <p:nvSpPr>
          <p:cNvPr id="58371" name="Rectangle 3"/>
          <p:cNvSpPr>
            <a:spLocks noGrp="1" noChangeArrowheads="1"/>
          </p:cNvSpPr>
          <p:nvPr>
            <p:ph type="dt" sz="quarter" idx="1"/>
          </p:nvPr>
        </p:nvSpPr>
        <p:spPr bwMode="auto">
          <a:xfrm>
            <a:off x="3810000" y="0"/>
            <a:ext cx="2971800" cy="533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cs typeface="+mn-cs"/>
              </a:defRPr>
            </a:lvl1pPr>
          </a:lstStyle>
          <a:p>
            <a:pPr>
              <a:defRPr/>
            </a:pPr>
            <a:endParaRPr lang="en-GB" altLang="en-US"/>
          </a:p>
        </p:txBody>
      </p:sp>
      <p:sp>
        <p:nvSpPr>
          <p:cNvPr id="58372" name="Rectangle 4"/>
          <p:cNvSpPr>
            <a:spLocks noGrp="1" noChangeArrowheads="1"/>
          </p:cNvSpPr>
          <p:nvPr>
            <p:ph type="ftr" sz="quarter" idx="2"/>
          </p:nvPr>
        </p:nvSpPr>
        <p:spPr bwMode="auto">
          <a:xfrm>
            <a:off x="0" y="94488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cs typeface="+mn-cs"/>
              </a:defRPr>
            </a:lvl1pPr>
          </a:lstStyle>
          <a:p>
            <a:pPr>
              <a:defRPr/>
            </a:pPr>
            <a:endParaRPr lang="en-GB" altLang="en-US"/>
          </a:p>
        </p:txBody>
      </p:sp>
      <p:sp>
        <p:nvSpPr>
          <p:cNvPr id="58373" name="Rectangle 5"/>
          <p:cNvSpPr>
            <a:spLocks noGrp="1" noChangeArrowheads="1"/>
          </p:cNvSpPr>
          <p:nvPr>
            <p:ph type="sldNum" sz="quarter" idx="3"/>
          </p:nvPr>
        </p:nvSpPr>
        <p:spPr bwMode="auto">
          <a:xfrm>
            <a:off x="3810000" y="9448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5F3BBB06-4092-4C60-9223-53E1163FB9AF}" type="slidenum">
              <a:rPr lang="en-GB" altLang="en-US"/>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241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62" tIns="46081" rIns="92162" bIns="46081" numCol="1" anchor="t" anchorCtr="0" compatLnSpc="1">
            <a:prstTxWarp prst="textNoShape">
              <a:avLst/>
            </a:prstTxWarp>
          </a:bodyPr>
          <a:lstStyle>
            <a:lvl1pPr defTabSz="922338" eaLnBrk="0" hangingPunct="0">
              <a:defRPr sz="1200">
                <a:cs typeface="+mn-cs"/>
              </a:defRPr>
            </a:lvl1pPr>
          </a:lstStyle>
          <a:p>
            <a:pPr>
              <a:defRPr/>
            </a:pPr>
            <a:endParaRPr lang="en-GB" altLang="en-US"/>
          </a:p>
        </p:txBody>
      </p:sp>
      <p:sp>
        <p:nvSpPr>
          <p:cNvPr id="13315" name="Rectangle 3"/>
          <p:cNvSpPr>
            <a:spLocks noGrp="1" noChangeArrowheads="1"/>
          </p:cNvSpPr>
          <p:nvPr>
            <p:ph type="dt" idx="1"/>
          </p:nvPr>
        </p:nvSpPr>
        <p:spPr bwMode="auto">
          <a:xfrm>
            <a:off x="3822700" y="0"/>
            <a:ext cx="29241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62" tIns="46081" rIns="92162" bIns="46081" numCol="1" anchor="t" anchorCtr="0" compatLnSpc="1">
            <a:prstTxWarp prst="textNoShape">
              <a:avLst/>
            </a:prstTxWarp>
          </a:bodyPr>
          <a:lstStyle>
            <a:lvl1pPr algn="r" defTabSz="922338" eaLnBrk="0" hangingPunct="0">
              <a:defRPr sz="1200">
                <a:cs typeface="+mn-cs"/>
              </a:defRPr>
            </a:lvl1pPr>
          </a:lstStyle>
          <a:p>
            <a:pPr>
              <a:defRPr/>
            </a:pPr>
            <a:endParaRPr lang="en-GB" altLang="en-US"/>
          </a:p>
        </p:txBody>
      </p:sp>
      <p:sp>
        <p:nvSpPr>
          <p:cNvPr id="58372" name="Rectangle 4"/>
          <p:cNvSpPr>
            <a:spLocks noGrp="1" noRot="1" noChangeAspect="1" noChangeArrowheads="1" noTextEdit="1"/>
          </p:cNvSpPr>
          <p:nvPr>
            <p:ph type="sldImg" idx="2"/>
          </p:nvPr>
        </p:nvSpPr>
        <p:spPr bwMode="auto">
          <a:xfrm>
            <a:off x="893763" y="742950"/>
            <a:ext cx="4959350" cy="371951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3317" name="Rectangle 5"/>
          <p:cNvSpPr>
            <a:spLocks noGrp="1" noChangeArrowheads="1"/>
          </p:cNvSpPr>
          <p:nvPr>
            <p:ph type="body" sz="quarter" idx="3"/>
          </p:nvPr>
        </p:nvSpPr>
        <p:spPr bwMode="auto">
          <a:xfrm>
            <a:off x="900113" y="4708525"/>
            <a:ext cx="4946650" cy="446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62" tIns="46081" rIns="92162" bIns="46081" numCol="1" anchor="t" anchorCtr="0" compatLnSpc="1">
            <a:prstTxWarp prst="textNoShape">
              <a:avLst/>
            </a:prstTxWarp>
          </a:bodyPr>
          <a:lstStyle/>
          <a:p>
            <a:pPr lvl="0"/>
            <a:r>
              <a:rPr lang="en-GB" altLang="en-US" noProof="0" smtClean="0"/>
              <a:t>Click to edit Master text styles</a:t>
            </a:r>
          </a:p>
          <a:p>
            <a:pPr lvl="1"/>
            <a:r>
              <a:rPr lang="en-GB" altLang="en-US" noProof="0" smtClean="0"/>
              <a:t>Second level</a:t>
            </a:r>
          </a:p>
          <a:p>
            <a:pPr lvl="2"/>
            <a:r>
              <a:rPr lang="en-GB" altLang="en-US" noProof="0" smtClean="0"/>
              <a:t>Third level</a:t>
            </a:r>
          </a:p>
          <a:p>
            <a:pPr lvl="3"/>
            <a:r>
              <a:rPr lang="en-GB" altLang="en-US" noProof="0" smtClean="0"/>
              <a:t>Fourth level</a:t>
            </a:r>
          </a:p>
          <a:p>
            <a:pPr lvl="4"/>
            <a:r>
              <a:rPr lang="en-GB" altLang="en-US" noProof="0" smtClean="0"/>
              <a:t>Fifth level</a:t>
            </a:r>
          </a:p>
        </p:txBody>
      </p:sp>
      <p:sp>
        <p:nvSpPr>
          <p:cNvPr id="13318" name="Rectangle 6"/>
          <p:cNvSpPr>
            <a:spLocks noGrp="1" noChangeArrowheads="1"/>
          </p:cNvSpPr>
          <p:nvPr>
            <p:ph type="ftr" sz="quarter" idx="4"/>
          </p:nvPr>
        </p:nvSpPr>
        <p:spPr bwMode="auto">
          <a:xfrm>
            <a:off x="0" y="9417050"/>
            <a:ext cx="29241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62" tIns="46081" rIns="92162" bIns="46081" numCol="1" anchor="b" anchorCtr="0" compatLnSpc="1">
            <a:prstTxWarp prst="textNoShape">
              <a:avLst/>
            </a:prstTxWarp>
          </a:bodyPr>
          <a:lstStyle>
            <a:lvl1pPr defTabSz="922338" eaLnBrk="0" hangingPunct="0">
              <a:defRPr sz="1200">
                <a:cs typeface="+mn-cs"/>
              </a:defRPr>
            </a:lvl1pPr>
          </a:lstStyle>
          <a:p>
            <a:pPr>
              <a:defRPr/>
            </a:pPr>
            <a:endParaRPr lang="en-GB" altLang="en-US"/>
          </a:p>
        </p:txBody>
      </p:sp>
      <p:sp>
        <p:nvSpPr>
          <p:cNvPr id="13319" name="Rectangle 7"/>
          <p:cNvSpPr>
            <a:spLocks noGrp="1" noChangeArrowheads="1"/>
          </p:cNvSpPr>
          <p:nvPr>
            <p:ph type="sldNum" sz="quarter" idx="5"/>
          </p:nvPr>
        </p:nvSpPr>
        <p:spPr bwMode="auto">
          <a:xfrm>
            <a:off x="3822700" y="9417050"/>
            <a:ext cx="2924175"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62" tIns="46081" rIns="92162" bIns="46081" numCol="1" anchor="b" anchorCtr="0" compatLnSpc="1">
            <a:prstTxWarp prst="textNoShape">
              <a:avLst/>
            </a:prstTxWarp>
          </a:bodyPr>
          <a:lstStyle>
            <a:lvl1pPr algn="r" defTabSz="922338" eaLnBrk="0" hangingPunct="0">
              <a:defRPr sz="1200"/>
            </a:lvl1pPr>
          </a:lstStyle>
          <a:p>
            <a:fld id="{ACDD5C21-8F8D-4181-9322-14635CDDDD2F}"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6.xml"/><Relationship Id="rId2" Type="http://schemas.openxmlformats.org/officeDocument/2006/relationships/notesMaster" Target="../notesMasters/notesMaster1.xml"/><Relationship Id="rId1" Type="http://schemas.openxmlformats.org/officeDocument/2006/relationships/vmlDrawing" Target="../drawings/vmlDrawing4.vml"/><Relationship Id="rId5" Type="http://schemas.openxmlformats.org/officeDocument/2006/relationships/image" Target="../media/image11.wmf"/><Relationship Id="rId4" Type="http://schemas.openxmlformats.org/officeDocument/2006/relationships/oleObject" Target="../embeddings/oleObject4.bin"/></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n.wikipedia.org/wiki/Warnier/Orr_diagra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slide" Target="../slides/slide15.xml"/><Relationship Id="rId2" Type="http://schemas.openxmlformats.org/officeDocument/2006/relationships/notesMaster" Target="../notesMasters/notesMaster1.xml"/><Relationship Id="rId1" Type="http://schemas.openxmlformats.org/officeDocument/2006/relationships/vmlDrawing" Target="../drawings/vmlDrawing3.vml"/><Relationship Id="rId5" Type="http://schemas.openxmlformats.org/officeDocument/2006/relationships/image" Target="../media/image11.wmf"/><Relationship Id="rId4" Type="http://schemas.openxmlformats.org/officeDocument/2006/relationships/oleObject" Target="../embeddings/oleObject3.bin"/></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C5331367-D431-41B6-A5D1-5DC9775445D6}" type="slidenum">
              <a:rPr lang="en-GB" altLang="en-US"/>
              <a:pPr>
                <a:spcBef>
                  <a:spcPct val="0"/>
                </a:spcBef>
              </a:pPr>
              <a:t>1</a:t>
            </a:fld>
            <a:endParaRPr lang="en-GB" altLang="en-US"/>
          </a:p>
        </p:txBody>
      </p:sp>
      <p:sp>
        <p:nvSpPr>
          <p:cNvPr id="86019" name="Rectangle 2"/>
          <p:cNvSpPr>
            <a:spLocks noGrp="1" noRot="1" noChangeAspect="1" noChangeArrowheads="1" noTextEdit="1"/>
          </p:cNvSpPr>
          <p:nvPr>
            <p:ph type="sldImg"/>
          </p:nvPr>
        </p:nvSpPr>
        <p:spPr>
          <a:ln/>
        </p:spPr>
      </p:sp>
      <p:sp>
        <p:nvSpPr>
          <p:cNvPr id="86020" name="Rectangle 3"/>
          <p:cNvSpPr>
            <a:spLocks noGrp="1" noChangeArrowheads="1"/>
          </p:cNvSpPr>
          <p:nvPr>
            <p:ph type="body" idx="1"/>
          </p:nvPr>
        </p:nvSpPr>
        <p:spPr>
          <a:noFill/>
        </p:spPr>
        <p:txBody>
          <a:bodyPr/>
          <a:lstStyle/>
          <a:p>
            <a:pPr>
              <a:spcBef>
                <a:spcPts val="1200"/>
              </a:spcBef>
              <a:spcAft>
                <a:spcPts val="300"/>
              </a:spcAft>
            </a:pPr>
            <a:r>
              <a:rPr lang="en-GB" altLang="en-US" smtClean="0">
                <a:latin typeface="Arial" panose="020B0604020202020204" pitchFamily="34" charset="0"/>
              </a:rPr>
              <a:t>When designing a database, decisions need to be made with regard to how best to take a real world system and model it in a database. </a:t>
            </a:r>
          </a:p>
          <a:p>
            <a:pPr>
              <a:spcBef>
                <a:spcPts val="1200"/>
              </a:spcBef>
              <a:spcAft>
                <a:spcPts val="300"/>
              </a:spcAft>
            </a:pPr>
            <a:r>
              <a:rPr lang="en-GB" altLang="en-US" smtClean="0">
                <a:latin typeface="Arial" panose="020B0604020202020204" pitchFamily="34" charset="0"/>
              </a:rPr>
              <a:t>This entails decisions about tables, columns and the relationships between them. </a:t>
            </a:r>
          </a:p>
          <a:p>
            <a:pPr>
              <a:spcBef>
                <a:spcPts val="1200"/>
              </a:spcBef>
              <a:spcAft>
                <a:spcPts val="300"/>
              </a:spcAft>
            </a:pPr>
            <a:r>
              <a:rPr lang="en-GB" altLang="en-US" smtClean="0">
                <a:latin typeface="Arial" panose="020B0604020202020204" pitchFamily="34" charset="0"/>
              </a:rPr>
              <a:t>A well-designed database takes time and effort to conceive, build and refine. </a:t>
            </a:r>
          </a:p>
          <a:p>
            <a:pPr>
              <a:spcBef>
                <a:spcPts val="1200"/>
              </a:spcBef>
              <a:spcAft>
                <a:spcPts val="300"/>
              </a:spcAft>
            </a:pPr>
            <a:r>
              <a:rPr lang="en-GB" altLang="en-US" smtClean="0">
                <a:latin typeface="Arial" panose="020B0604020202020204" pitchFamily="34" charset="0"/>
              </a:rPr>
              <a:t>These notes are a brief introduction to the basic principles behind relational database design and how to apply them when designing a database.</a:t>
            </a:r>
          </a:p>
          <a:p>
            <a:r>
              <a:rPr lang="en-GB" altLang="en-US" smtClean="0">
                <a:latin typeface="Arial" panose="020B0604020202020204" pitchFamily="34" charset="0"/>
              </a:rPr>
              <a:t>Examples will relate to MS Access but the theory would apply to database development using many other databases.</a:t>
            </a:r>
          </a:p>
          <a:p>
            <a:endParaRPr lang="en-GB"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9175240-EE2C-4F4F-81F8-D23871597407}" type="slidenum">
              <a:rPr lang="en-GB" altLang="en-US"/>
              <a:pPr>
                <a:spcBef>
                  <a:spcPct val="0"/>
                </a:spcBef>
              </a:pPr>
              <a:t>16</a:t>
            </a:fld>
            <a:endParaRPr lang="en-GB" altLang="en-US"/>
          </a:p>
        </p:txBody>
      </p:sp>
      <p:sp>
        <p:nvSpPr>
          <p:cNvPr id="96259" name="Rectangle 2"/>
          <p:cNvSpPr>
            <a:spLocks noGrp="1" noRot="1" noChangeAspect="1" noChangeArrowheads="1" noTextEdit="1"/>
          </p:cNvSpPr>
          <p:nvPr>
            <p:ph type="sldImg"/>
          </p:nvPr>
        </p:nvSpPr>
        <p:spPr>
          <a:ln/>
        </p:spPr>
      </p:sp>
      <p:graphicFrame>
        <p:nvGraphicFramePr>
          <p:cNvPr id="96260" name="Object 3"/>
          <p:cNvGraphicFramePr>
            <a:graphicFrameLocks noGrp="1" noChangeAspect="1"/>
          </p:cNvGraphicFramePr>
          <p:nvPr>
            <p:ph type="body" idx="1"/>
          </p:nvPr>
        </p:nvGraphicFramePr>
        <p:xfrm>
          <a:off x="749300" y="4894263"/>
          <a:ext cx="4845050" cy="4214812"/>
        </p:xfrm>
        <a:graphic>
          <a:graphicData uri="http://schemas.openxmlformats.org/presentationml/2006/ole">
            <mc:AlternateContent xmlns:mc="http://schemas.openxmlformats.org/markup-compatibility/2006">
              <mc:Choice xmlns:v="urn:schemas-microsoft-com:vml" Requires="v">
                <p:oleObj spid="_x0000_s96270" name="Document" r:id="rId4" imgW="4924044" imgH="3886200" progId="Word.Document.8">
                  <p:embed/>
                </p:oleObj>
              </mc:Choice>
              <mc:Fallback>
                <p:oleObj name="Document" r:id="rId4" imgW="4924044" imgH="3886200" progId="Word.Document.8">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300" y="4894263"/>
                        <a:ext cx="4845050" cy="4214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E76AA80-72AC-4DDD-87E3-201B0E13175E}" type="slidenum">
              <a:rPr lang="en-GB" altLang="en-US"/>
              <a:pPr>
                <a:spcBef>
                  <a:spcPct val="0"/>
                </a:spcBef>
              </a:pPr>
              <a:t>17</a:t>
            </a:fld>
            <a:endParaRPr lang="en-GB" altLang="en-US"/>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8F6EE5D8-EA80-40EB-AC80-691BED1EEAA1}" type="slidenum">
              <a:rPr lang="en-GB" altLang="en-US"/>
              <a:pPr>
                <a:spcBef>
                  <a:spcPct val="0"/>
                </a:spcBef>
              </a:pPr>
              <a:t>18</a:t>
            </a:fld>
            <a:endParaRPr lang="en-GB" altLang="en-US"/>
          </a:p>
        </p:txBody>
      </p:sp>
      <p:sp>
        <p:nvSpPr>
          <p:cNvPr id="98307" name="Rectangle 1026"/>
          <p:cNvSpPr>
            <a:spLocks noGrp="1" noRot="1" noChangeAspect="1" noChangeArrowheads="1" noTextEdit="1"/>
          </p:cNvSpPr>
          <p:nvPr>
            <p:ph type="sldImg"/>
          </p:nvPr>
        </p:nvSpPr>
        <p:spPr>
          <a:ln/>
        </p:spPr>
      </p:sp>
      <p:sp>
        <p:nvSpPr>
          <p:cNvPr id="98308" name="Rectangle 1027"/>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DBDCCD1-758F-4A3D-831A-11C80269B971}" type="slidenum">
              <a:rPr lang="en-GB" altLang="en-US"/>
              <a:pPr>
                <a:spcBef>
                  <a:spcPct val="0"/>
                </a:spcBef>
              </a:pPr>
              <a:t>19</a:t>
            </a:fld>
            <a:endParaRPr lang="en-GB" altLang="en-US"/>
          </a:p>
        </p:txBody>
      </p:sp>
      <p:sp>
        <p:nvSpPr>
          <p:cNvPr id="99331" name="Rectangle 2"/>
          <p:cNvSpPr>
            <a:spLocks noGrp="1" noRot="1" noChangeAspect="1" noChangeArrowheads="1" noTextEdit="1"/>
          </p:cNvSpPr>
          <p:nvPr>
            <p:ph type="sldImg"/>
          </p:nvPr>
        </p:nvSpPr>
        <p:spPr>
          <a:ln/>
        </p:spPr>
      </p:sp>
      <p:sp>
        <p:nvSpPr>
          <p:cNvPr id="99332" name="Rectangle 3"/>
          <p:cNvSpPr>
            <a:spLocks noGrp="1" noChangeArrowheads="1"/>
          </p:cNvSpPr>
          <p:nvPr>
            <p:ph type="body" idx="1"/>
          </p:nvPr>
        </p:nvSpPr>
        <p:spPr>
          <a:noFill/>
        </p:spPr>
        <p:txBody>
          <a:bodyPr/>
          <a:lstStyle/>
          <a:p>
            <a:r>
              <a:rPr lang="en-GB" altLang="en-US" sz="2000" smtClean="0"/>
              <a:t>However, when you take a closer look into the relationship, it is the case that the relationship is ‘prescription’. </a:t>
            </a:r>
          </a:p>
          <a:p>
            <a:r>
              <a:rPr lang="en-GB" altLang="en-US" sz="2000" smtClean="0"/>
              <a:t>A table is required with data on the date of the prescription, its dosage, strength, the drug and the patients.</a:t>
            </a:r>
          </a:p>
          <a:p>
            <a:r>
              <a:rPr lang="en-GB" altLang="en-US" sz="2000" smtClean="0"/>
              <a:t>A prescription can be for one and only one drug, although a drug will appear on many prescriptions. A prescription can be for only one patient, although a patient may have many prescriptions. The many-to-many can thus be split into two one-to-many relationships.</a:t>
            </a:r>
          </a:p>
          <a:p>
            <a:endParaRPr lang="en-GB"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E48B0BD3-552D-4B4C-AABF-3EE7CA1BA3D3}" type="slidenum">
              <a:rPr lang="en-GB" altLang="en-US"/>
              <a:pPr>
                <a:spcBef>
                  <a:spcPct val="0"/>
                </a:spcBef>
              </a:pPr>
              <a:t>20</a:t>
            </a:fld>
            <a:endParaRPr lang="en-GB" altLang="en-US"/>
          </a:p>
        </p:txBody>
      </p:sp>
      <p:sp>
        <p:nvSpPr>
          <p:cNvPr id="100355" name="Rectangle 2"/>
          <p:cNvSpPr>
            <a:spLocks noGrp="1" noRot="1" noChangeAspect="1" noChangeArrowheads="1" noTextEdit="1"/>
          </p:cNvSpPr>
          <p:nvPr>
            <p:ph type="sldImg"/>
          </p:nvPr>
        </p:nvSpPr>
        <p:spPr>
          <a:ln/>
        </p:spPr>
      </p:sp>
      <p:sp>
        <p:nvSpPr>
          <p:cNvPr id="100356" name="Rectangle 4"/>
          <p:cNvSpPr>
            <a:spLocks noGrp="1" noChangeArrowheads="1"/>
          </p:cNvSpPr>
          <p:nvPr>
            <p:ph type="body" idx="1"/>
          </p:nvPr>
        </p:nvSpPr>
        <p:spPr>
          <a:noFill/>
        </p:spPr>
        <p:txBody>
          <a:bodyPr/>
          <a:lstStyle/>
          <a:p>
            <a:r>
              <a:rPr lang="en-GB" altLang="en-US" sz="2400" smtClean="0"/>
              <a:t>A solid line, as in all examples so far, indicate that that there </a:t>
            </a:r>
            <a:r>
              <a:rPr lang="en-GB" altLang="en-US" sz="2400" b="1" smtClean="0"/>
              <a:t>must</a:t>
            </a:r>
            <a:r>
              <a:rPr lang="en-GB" altLang="en-US" sz="2400" smtClean="0"/>
              <a:t> be a relationship. </a:t>
            </a:r>
          </a:p>
          <a:p>
            <a:endParaRPr lang="en-GB" altLang="en-US" sz="2400" smtClean="0"/>
          </a:p>
          <a:p>
            <a:r>
              <a:rPr lang="en-GB" altLang="en-US" sz="2400" smtClean="0"/>
              <a:t>There are occasions when an entity may be optional, for instance a company </a:t>
            </a:r>
            <a:r>
              <a:rPr lang="en-GB" altLang="en-US" sz="2400" b="1" smtClean="0"/>
              <a:t>may </a:t>
            </a:r>
            <a:r>
              <a:rPr lang="en-GB" altLang="en-US" sz="2400" smtClean="0"/>
              <a:t>decide to employ a consultant. This shown as a dotted line</a:t>
            </a:r>
            <a:endParaRPr lang="en-GB"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AD9680B-2FE0-459B-8F98-0095D0FA0A0F}" type="slidenum">
              <a:rPr lang="en-GB" altLang="en-US"/>
              <a:pPr>
                <a:spcBef>
                  <a:spcPct val="0"/>
                </a:spcBef>
              </a:pPr>
              <a:t>21</a:t>
            </a:fld>
            <a:endParaRPr lang="en-GB" altLang="en-US"/>
          </a:p>
        </p:txBody>
      </p:sp>
      <p:sp>
        <p:nvSpPr>
          <p:cNvPr id="101379" name="Rectangle 2"/>
          <p:cNvSpPr>
            <a:spLocks noGrp="1" noRot="1" noChangeAspect="1" noChangeArrowheads="1" noTextEdit="1"/>
          </p:cNvSpPr>
          <p:nvPr>
            <p:ph type="sldImg"/>
          </p:nvPr>
        </p:nvSpPr>
        <p:spPr>
          <a:ln/>
        </p:spPr>
      </p:sp>
      <p:sp>
        <p:nvSpPr>
          <p:cNvPr id="101380" name="Rectangle 3"/>
          <p:cNvSpPr>
            <a:spLocks noGrp="1" noChangeArrowheads="1"/>
          </p:cNvSpPr>
          <p:nvPr>
            <p:ph type="body" idx="1"/>
          </p:nvPr>
        </p:nvSpPr>
        <p:spPr>
          <a:noFill/>
        </p:spPr>
        <p:txBody>
          <a:bodyPr/>
          <a:lstStyle/>
          <a:p>
            <a:r>
              <a:rPr lang="en-GB" altLang="en-US" sz="2400" smtClean="0"/>
              <a:t>It would be useful to also identify an Entity’s attribute (later to become the fields in the tables).</a:t>
            </a:r>
          </a:p>
          <a:p>
            <a:r>
              <a:rPr lang="en-GB" altLang="en-US" sz="2400" smtClean="0"/>
              <a:t>Easy to draw on paper and hence very good for brainstorming. </a:t>
            </a:r>
          </a:p>
          <a:p>
            <a:r>
              <a:rPr lang="en-GB" altLang="en-US" sz="2400" smtClean="0"/>
              <a:t>Impractical for complex systems use rectangular blocks.</a:t>
            </a:r>
            <a:r>
              <a:rPr lang="en-GB" altLang="en-US" sz="1800" smtClean="0"/>
              <a:t> </a:t>
            </a:r>
          </a:p>
          <a:p>
            <a:endParaRPr lang="en-GB"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A44109C-1316-468E-9D27-2C02E1124F33}" type="slidenum">
              <a:rPr lang="en-GB" altLang="en-US"/>
              <a:pPr>
                <a:spcBef>
                  <a:spcPct val="0"/>
                </a:spcBef>
              </a:pPr>
              <a:t>22</a:t>
            </a:fld>
            <a:endParaRPr lang="en-GB" altLang="en-US"/>
          </a:p>
        </p:txBody>
      </p:sp>
      <p:sp>
        <p:nvSpPr>
          <p:cNvPr id="102403" name="Rectangle 2"/>
          <p:cNvSpPr>
            <a:spLocks noGrp="1" noRot="1" noChangeAspect="1" noChangeArrowheads="1" noTextEdit="1"/>
          </p:cNvSpPr>
          <p:nvPr>
            <p:ph type="sldImg"/>
          </p:nvPr>
        </p:nvSpPr>
        <p:spPr>
          <a:ln/>
        </p:spPr>
      </p:sp>
      <p:sp>
        <p:nvSpPr>
          <p:cNvPr id="102404" name="Rectangle 3"/>
          <p:cNvSpPr>
            <a:spLocks noGrp="1" noChangeArrowheads="1"/>
          </p:cNvSpPr>
          <p:nvPr>
            <p:ph type="body" idx="1"/>
          </p:nvPr>
        </p:nvSpPr>
        <p:spPr>
          <a:noFill/>
        </p:spPr>
        <p:txBody>
          <a:bodyPr/>
          <a:lstStyle/>
          <a:p>
            <a:r>
              <a:rPr lang="en-GB" altLang="en-US" sz="2000" smtClean="0"/>
              <a:t>Attribute can be repeated for the same identity, multi-valued attribute. </a:t>
            </a:r>
          </a:p>
          <a:p>
            <a:r>
              <a:rPr lang="en-GB" altLang="en-US" sz="2000" smtClean="0"/>
              <a:t>You could simply have a number of columns for each attribute (i.e. Java, C++, Cobol, Html, etc) this is bad relational design practice.  </a:t>
            </a:r>
          </a:p>
          <a:p>
            <a:r>
              <a:rPr lang="en-GB" altLang="en-US" sz="2000" smtClean="0"/>
              <a:t>The recommended answer is to great a new entity called Experience, with the attribute Staff Number and Languages (the table with have a composite key formed from these to attributes)</a:t>
            </a:r>
            <a:endParaRPr lang="en-GB" altLang="en-US" sz="140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F53E0EE-4F7A-4D8D-9441-F25C41497BD3}" type="slidenum">
              <a:rPr lang="en-GB" altLang="en-US"/>
              <a:pPr>
                <a:spcBef>
                  <a:spcPct val="0"/>
                </a:spcBef>
              </a:pPr>
              <a:t>23</a:t>
            </a:fld>
            <a:endParaRPr lang="en-GB" altLang="en-US"/>
          </a:p>
        </p:txBody>
      </p:sp>
      <p:sp>
        <p:nvSpPr>
          <p:cNvPr id="103427" name="Rectangle 2"/>
          <p:cNvSpPr>
            <a:spLocks noGrp="1" noRot="1" noChangeAspect="1" noChangeArrowheads="1" noTextEdit="1"/>
          </p:cNvSpPr>
          <p:nvPr>
            <p:ph type="sldImg"/>
          </p:nvPr>
        </p:nvSpPr>
        <p:spPr>
          <a:ln/>
        </p:spPr>
      </p:sp>
      <p:sp>
        <p:nvSpPr>
          <p:cNvPr id="103428" name="Rectangle 3"/>
          <p:cNvSpPr>
            <a:spLocks noGrp="1" noChangeArrowheads="1"/>
          </p:cNvSpPr>
          <p:nvPr>
            <p:ph type="body" idx="1"/>
          </p:nvPr>
        </p:nvSpPr>
        <p:spPr>
          <a:noFill/>
        </p:spPr>
        <p:txBody>
          <a:bodyPr/>
          <a:lstStyle/>
          <a:p>
            <a:r>
              <a:rPr lang="en-GB" altLang="en-US" smtClean="0"/>
              <a:t> </a:t>
            </a:r>
            <a:r>
              <a:rPr lang="en-GB" altLang="en-US" sz="1600" smtClean="0"/>
              <a:t>A ternary relationship is when 3 entities have the same relationship. For example an employee works on a project at a site at first the relation may look like.</a:t>
            </a:r>
          </a:p>
          <a:p>
            <a:endParaRPr lang="en-GB" altLang="en-US" sz="1600" smtClean="0"/>
          </a:p>
          <a:p>
            <a:r>
              <a:rPr lang="en-GB" altLang="en-US" sz="1600" smtClean="0"/>
              <a:t>However, this relationship can be slip into two binary relationships.</a:t>
            </a:r>
          </a:p>
          <a:p>
            <a:endParaRPr lang="en-GB" altLang="en-US" sz="1600" smtClean="0"/>
          </a:p>
          <a:p>
            <a:r>
              <a:rPr lang="en-GB" altLang="en-US" sz="1600" smtClean="0"/>
              <a:t>Now the technique described above to split the many-many relationship can be used.</a:t>
            </a:r>
          </a:p>
          <a:p>
            <a:endParaRPr lang="en-GB" altLang="en-US" sz="160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38BF4B8-E296-45B4-AE9E-464DBDF2D82D}" type="slidenum">
              <a:rPr lang="en-GB" altLang="en-US"/>
              <a:pPr>
                <a:spcBef>
                  <a:spcPct val="0"/>
                </a:spcBef>
              </a:pPr>
              <a:t>24</a:t>
            </a:fld>
            <a:endParaRPr lang="en-GB" altLang="en-US"/>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389B5A4-FF03-4ECF-AA15-1C1BCB7E896B}" type="slidenum">
              <a:rPr lang="en-GB" altLang="en-US"/>
              <a:pPr>
                <a:spcBef>
                  <a:spcPct val="0"/>
                </a:spcBef>
              </a:pPr>
              <a:t>25</a:t>
            </a:fld>
            <a:endParaRPr lang="en-GB" altLang="en-US"/>
          </a:p>
        </p:txBody>
      </p:sp>
      <p:sp>
        <p:nvSpPr>
          <p:cNvPr id="105475" name="Rectangle 2"/>
          <p:cNvSpPr>
            <a:spLocks noGrp="1" noRot="1" noChangeAspect="1" noChangeArrowheads="1" noTextEdit="1"/>
          </p:cNvSpPr>
          <p:nvPr>
            <p:ph type="sldImg"/>
          </p:nvPr>
        </p:nvSpPr>
        <p:spPr>
          <a:ln/>
        </p:spPr>
      </p:sp>
      <p:sp>
        <p:nvSpPr>
          <p:cNvPr id="105476" name="Rectangle 3"/>
          <p:cNvSpPr>
            <a:spLocks noGrp="1" noChangeArrowheads="1"/>
          </p:cNvSpPr>
          <p:nvPr>
            <p:ph type="body" idx="1"/>
          </p:nvPr>
        </p:nvSpPr>
        <p:spPr>
          <a:noFill/>
        </p:spPr>
        <p:txBody>
          <a:bodyPr/>
          <a:lstStyle/>
          <a:p>
            <a:r>
              <a:rPr lang="en-GB" altLang="en-US" sz="1800" smtClean="0"/>
              <a:t>A recursive relationship is used to show the relations between two members of the same set. </a:t>
            </a:r>
          </a:p>
          <a:p>
            <a:r>
              <a:rPr lang="en-GB" altLang="en-US" sz="1800" smtClean="0"/>
              <a:t>For example, an employee manages zero or more employees and that each employee is managed by one other employee</a:t>
            </a:r>
            <a:endParaRPr lang="en-GB"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125B5916-2239-41AD-B68E-C3AA65F72779}" type="slidenum">
              <a:rPr lang="en-GB" altLang="en-US"/>
              <a:pPr>
                <a:spcBef>
                  <a:spcPct val="0"/>
                </a:spcBef>
              </a:pPr>
              <a:t>2</a:t>
            </a:fld>
            <a:endParaRPr lang="en-GB" altLang="en-US"/>
          </a:p>
        </p:txBody>
      </p:sp>
      <p:sp>
        <p:nvSpPr>
          <p:cNvPr id="90115" name="Rectangle 2"/>
          <p:cNvSpPr>
            <a:spLocks noGrp="1" noRot="1" noChangeAspect="1" noChangeArrowheads="1" noTextEdit="1"/>
          </p:cNvSpPr>
          <p:nvPr>
            <p:ph type="sldImg"/>
          </p:nvPr>
        </p:nvSpPr>
        <p:spPr>
          <a:ln/>
        </p:spPr>
      </p:sp>
      <p:sp>
        <p:nvSpPr>
          <p:cNvPr id="90116" name="Rectangle 3"/>
          <p:cNvSpPr>
            <a:spLocks noGrp="1" noChangeArrowheads="1"/>
          </p:cNvSpPr>
          <p:nvPr>
            <p:ph type="body" idx="1"/>
          </p:nvPr>
        </p:nvSpPr>
        <p:spPr>
          <a:noFill/>
        </p:spPr>
        <p:txBody>
          <a:bodyPr/>
          <a:lstStyle/>
          <a:p>
            <a:r>
              <a:rPr lang="en-GB" altLang="en-US" sz="1600" smtClean="0"/>
              <a:t>The terms </a:t>
            </a:r>
            <a:r>
              <a:rPr lang="en-GB" altLang="en-US" sz="1600" i="1" smtClean="0"/>
              <a:t>Data</a:t>
            </a:r>
            <a:r>
              <a:rPr lang="en-GB" altLang="en-US" sz="1600" smtClean="0"/>
              <a:t> and </a:t>
            </a:r>
            <a:r>
              <a:rPr lang="en-GB" altLang="en-US" sz="1600" i="1" smtClean="0"/>
              <a:t>Information</a:t>
            </a:r>
            <a:r>
              <a:rPr lang="en-GB" altLang="en-US" sz="1600" smtClean="0"/>
              <a:t> are generally used interchangeably. </a:t>
            </a:r>
          </a:p>
          <a:p>
            <a:r>
              <a:rPr lang="en-GB" altLang="en-US" sz="1600" smtClean="0"/>
              <a:t>However, </a:t>
            </a:r>
            <a:r>
              <a:rPr lang="en-GB" altLang="en-US" sz="1600" i="1" smtClean="0"/>
              <a:t>Data</a:t>
            </a:r>
            <a:r>
              <a:rPr lang="en-GB" altLang="en-US" sz="1600" smtClean="0"/>
              <a:t> are facts about people, places events, or concepts. </a:t>
            </a:r>
          </a:p>
          <a:p>
            <a:r>
              <a:rPr lang="en-GB" altLang="en-US" sz="1600" smtClean="0"/>
              <a:t>Where as, </a:t>
            </a:r>
            <a:r>
              <a:rPr lang="en-GB" altLang="en-US" sz="1600" i="1" smtClean="0"/>
              <a:t>Information</a:t>
            </a:r>
            <a:r>
              <a:rPr lang="en-GB" altLang="en-US" sz="1600" smtClean="0"/>
              <a:t> data that has been processed, refined, and then displayed in a format that is convenient for discussion making or other organisational activities. In practice, this distinction may be difficult to maintain.</a:t>
            </a:r>
          </a:p>
          <a:p>
            <a:r>
              <a:rPr lang="en-GB" altLang="en-US" sz="1600" smtClean="0"/>
              <a:t>An </a:t>
            </a:r>
            <a:r>
              <a:rPr lang="en-GB" altLang="en-US" sz="1600" b="1" smtClean="0"/>
              <a:t>entity</a:t>
            </a:r>
            <a:r>
              <a:rPr lang="en-GB" altLang="en-US" sz="1600" smtClean="0"/>
              <a:t> is any object or event about which an organisation chooses to collect and store data. An entity may be a tangible object such as an employee, a product, or a customer, or it may also be an intangible item such as a bank account, a cost centre, a parts failure etc. An </a:t>
            </a:r>
            <a:r>
              <a:rPr lang="en-GB" altLang="en-US" sz="1600" b="1" smtClean="0"/>
              <a:t>attribute</a:t>
            </a:r>
            <a:r>
              <a:rPr lang="en-GB" altLang="en-US" sz="1600" smtClean="0"/>
              <a:t> is a property of an entity, for example, if the entity is a product, its attributes may be a product number, a description, its weight, the type of finish and its price.</a:t>
            </a:r>
            <a:endParaRPr lang="en-GB" altLang="en-US" sz="200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B17EE3A1-D716-45F8-B957-FAB09F07CCC5}" type="slidenum">
              <a:rPr lang="en-GB" altLang="en-US"/>
              <a:pPr>
                <a:spcBef>
                  <a:spcPct val="0"/>
                </a:spcBef>
              </a:pPr>
              <a:t>26</a:t>
            </a:fld>
            <a:endParaRPr lang="en-GB" altLang="en-US"/>
          </a:p>
        </p:txBody>
      </p:sp>
      <p:sp>
        <p:nvSpPr>
          <p:cNvPr id="106499" name="Rectangle 2"/>
          <p:cNvSpPr>
            <a:spLocks noGrp="1" noRot="1" noChangeAspect="1" noChangeArrowheads="1" noTextEdit="1"/>
          </p:cNvSpPr>
          <p:nvPr>
            <p:ph type="sldImg"/>
          </p:nvPr>
        </p:nvSpPr>
        <p:spPr>
          <a:ln/>
        </p:spPr>
      </p:sp>
      <p:sp>
        <p:nvSpPr>
          <p:cNvPr id="106500"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A4EDD57-D531-4BDF-86A9-3520CE2CEB92}" type="slidenum">
              <a:rPr lang="en-GB" altLang="en-US"/>
              <a:pPr>
                <a:spcBef>
                  <a:spcPct val="0"/>
                </a:spcBef>
              </a:pPr>
              <a:t>27</a:t>
            </a:fld>
            <a:endParaRPr lang="en-GB" altLang="en-US"/>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noFill/>
        </p:spPr>
        <p:txBody>
          <a:bodyPr/>
          <a:lstStyle/>
          <a:p>
            <a:r>
              <a:rPr lang="en-GB" altLang="en-US" sz="2000" smtClean="0"/>
              <a:t>An entity cannot be related by more than one relationship</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5FB3CA40-9057-4D7F-A727-E2DC43121E2E}" type="slidenum">
              <a:rPr lang="en-GB" altLang="en-US"/>
              <a:pPr>
                <a:spcBef>
                  <a:spcPct val="0"/>
                </a:spcBef>
              </a:pPr>
              <a:t>28</a:t>
            </a:fld>
            <a:endParaRPr lang="en-GB" altLang="en-US"/>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F2228B23-16E0-4F2F-B709-2E61D68CEAB6}" type="slidenum">
              <a:rPr lang="en-GB" altLang="en-US"/>
              <a:pPr>
                <a:spcBef>
                  <a:spcPct val="0"/>
                </a:spcBef>
              </a:pPr>
              <a:t>29</a:t>
            </a:fld>
            <a:endParaRPr lang="en-GB" altLang="en-US"/>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4205A64-5F0D-4DE7-8B5F-C484EED471D5}" type="slidenum">
              <a:rPr lang="en-GB" altLang="en-US"/>
              <a:pPr>
                <a:spcBef>
                  <a:spcPct val="0"/>
                </a:spcBef>
              </a:pPr>
              <a:t>30</a:t>
            </a:fld>
            <a:endParaRPr lang="en-GB" altLang="en-US"/>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02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8B2BF405-3652-440D-BB22-6FB981E32D8F}" type="slidenum">
              <a:rPr lang="en-GB" altLang="en-US">
                <a:latin typeface="Verdana" panose="020B0604030504040204" pitchFamily="34" charset="0"/>
              </a:rPr>
              <a:pPr eaLnBrk="1" hangingPunct="1">
                <a:spcBef>
                  <a:spcPct val="0"/>
                </a:spcBef>
              </a:pPr>
              <a:t>4</a:t>
            </a:fld>
            <a:endParaRPr lang="en-GB" altLang="en-US">
              <a:latin typeface="Verdana" panose="020B0604030504040204" pitchFamily="34" charset="0"/>
            </a:endParaRPr>
          </a:p>
        </p:txBody>
      </p:sp>
    </p:spTree>
    <p:extLst>
      <p:ext uri="{BB962C8B-B14F-4D97-AF65-F5344CB8AC3E}">
        <p14:creationId xmlns:p14="http://schemas.microsoft.com/office/powerpoint/2010/main" val="3454222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err="1" smtClean="0">
                <a:solidFill>
                  <a:schemeClr val="tx1"/>
                </a:solidFill>
                <a:effectLst/>
                <a:latin typeface="Times New Roman" pitchFamily="18" charset="0"/>
                <a:ea typeface="+mn-ea"/>
                <a:cs typeface="+mn-cs"/>
              </a:rPr>
              <a:t>Warnier</a:t>
            </a:r>
            <a:r>
              <a:rPr lang="en-GB" sz="1200" b="0" i="0" kern="1200" dirty="0" smtClean="0">
                <a:solidFill>
                  <a:schemeClr val="tx1"/>
                </a:solidFill>
                <a:effectLst/>
                <a:latin typeface="Times New Roman" pitchFamily="18" charset="0"/>
                <a:ea typeface="+mn-ea"/>
                <a:cs typeface="+mn-cs"/>
              </a:rPr>
              <a:t>/Orr diagram. A </a:t>
            </a:r>
            <a:r>
              <a:rPr lang="en-GB" sz="1200" b="0" i="0" kern="1200" dirty="0" err="1" smtClean="0">
                <a:solidFill>
                  <a:schemeClr val="tx1"/>
                </a:solidFill>
                <a:effectLst/>
                <a:latin typeface="Times New Roman" pitchFamily="18" charset="0"/>
                <a:ea typeface="+mn-ea"/>
                <a:cs typeface="+mn-cs"/>
              </a:rPr>
              <a:t>Warnier</a:t>
            </a:r>
            <a:r>
              <a:rPr lang="en-GB" sz="1200" b="0" i="0" kern="1200" dirty="0" smtClean="0">
                <a:solidFill>
                  <a:schemeClr val="tx1"/>
                </a:solidFill>
                <a:effectLst/>
                <a:latin typeface="Times New Roman" pitchFamily="18" charset="0"/>
                <a:ea typeface="+mn-ea"/>
                <a:cs typeface="+mn-cs"/>
              </a:rPr>
              <a:t>/Orr diagram (also known as a logical construction of a program/system) is a kind of </a:t>
            </a:r>
            <a:r>
              <a:rPr lang="en-GB" sz="1200" b="1" i="0" kern="1200" dirty="0" smtClean="0">
                <a:solidFill>
                  <a:schemeClr val="tx1"/>
                </a:solidFill>
                <a:effectLst/>
                <a:latin typeface="Times New Roman" pitchFamily="18" charset="0"/>
                <a:ea typeface="+mn-ea"/>
                <a:cs typeface="+mn-cs"/>
              </a:rPr>
              <a:t>hierarchical</a:t>
            </a:r>
            <a:r>
              <a:rPr lang="en-GB" sz="1200" b="0" i="0" kern="1200" dirty="0" smtClean="0">
                <a:solidFill>
                  <a:schemeClr val="tx1"/>
                </a:solidFill>
                <a:effectLst/>
                <a:latin typeface="Times New Roman" pitchFamily="18" charset="0"/>
                <a:ea typeface="+mn-ea"/>
                <a:cs typeface="+mn-cs"/>
              </a:rPr>
              <a:t> flowchart that allows the description of the organization of data and procedures. They were initially developed in France by Jean-Dominique </a:t>
            </a:r>
            <a:r>
              <a:rPr lang="en-GB" sz="1200" b="0" i="0" kern="1200" dirty="0" err="1" smtClean="0">
                <a:solidFill>
                  <a:schemeClr val="tx1"/>
                </a:solidFill>
                <a:effectLst/>
                <a:latin typeface="Times New Roman" pitchFamily="18" charset="0"/>
                <a:ea typeface="+mn-ea"/>
                <a:cs typeface="+mn-cs"/>
              </a:rPr>
              <a:t>Warnier</a:t>
            </a:r>
            <a:r>
              <a:rPr lang="en-GB" sz="1200" b="0" i="0" kern="1200" dirty="0" smtClean="0">
                <a:solidFill>
                  <a:schemeClr val="tx1"/>
                </a:solidFill>
                <a:effectLst/>
                <a:latin typeface="Times New Roman" pitchFamily="18" charset="0"/>
                <a:ea typeface="+mn-ea"/>
                <a:cs typeface="+mn-cs"/>
              </a:rPr>
              <a:t> and in the United States by Kenneth Orr.</a:t>
            </a:r>
          </a:p>
          <a:p>
            <a:r>
              <a:rPr lang="en-GB" sz="1200" b="0" i="0" u="none" strike="noStrike" kern="1200" dirty="0" err="1" smtClean="0">
                <a:solidFill>
                  <a:schemeClr val="tx1"/>
                </a:solidFill>
                <a:effectLst/>
                <a:latin typeface="Times New Roman" pitchFamily="18" charset="0"/>
                <a:ea typeface="+mn-ea"/>
                <a:cs typeface="+mn-cs"/>
                <a:hlinkClick r:id="rId3"/>
              </a:rPr>
              <a:t>Warnier</a:t>
            </a:r>
            <a:r>
              <a:rPr lang="en-GB" sz="1200" b="0" i="0" u="none" strike="noStrike" kern="1200" dirty="0" smtClean="0">
                <a:solidFill>
                  <a:schemeClr val="tx1"/>
                </a:solidFill>
                <a:effectLst/>
                <a:latin typeface="Times New Roman" pitchFamily="18" charset="0"/>
                <a:ea typeface="+mn-ea"/>
                <a:cs typeface="+mn-cs"/>
                <a:hlinkClick r:id="rId3"/>
              </a:rPr>
              <a:t>/Orr diagram - Wikipedia</a:t>
            </a:r>
            <a:endParaRPr lang="en-GB" sz="1200" b="0" i="0" kern="1200" dirty="0" smtClean="0">
              <a:solidFill>
                <a:schemeClr val="tx1"/>
              </a:solidFill>
              <a:effectLst/>
              <a:latin typeface="Times New Roman" pitchFamily="18" charset="0"/>
              <a:ea typeface="+mn-ea"/>
              <a:cs typeface="+mn-cs"/>
            </a:endParaRPr>
          </a:p>
          <a:p>
            <a:r>
              <a:rPr lang="en-GB" sz="1200" b="0" i="0" kern="1200" dirty="0" smtClean="0">
                <a:solidFill>
                  <a:schemeClr val="tx1"/>
                </a:solidFill>
                <a:effectLst/>
                <a:latin typeface="Times New Roman" pitchFamily="18" charset="0"/>
                <a:ea typeface="+mn-ea"/>
                <a:cs typeface="+mn-cs"/>
              </a:rPr>
              <a:t>https://en.wikipedia.org/wiki/Warnier/Orr_diagram</a:t>
            </a:r>
          </a:p>
          <a:p>
            <a:endParaRPr lang="en-GB" dirty="0"/>
          </a:p>
        </p:txBody>
      </p:sp>
      <p:sp>
        <p:nvSpPr>
          <p:cNvPr id="4" name="Slide Number Placeholder 3"/>
          <p:cNvSpPr>
            <a:spLocks noGrp="1"/>
          </p:cNvSpPr>
          <p:nvPr>
            <p:ph type="sldNum" sz="quarter" idx="10"/>
          </p:nvPr>
        </p:nvSpPr>
        <p:spPr/>
        <p:txBody>
          <a:bodyPr/>
          <a:lstStyle/>
          <a:p>
            <a:fld id="{ACDD5C21-8F8D-4181-9322-14635CDDDD2F}" type="slidenum">
              <a:rPr lang="en-GB" altLang="en-US" smtClean="0"/>
              <a:pPr/>
              <a:t>5</a:t>
            </a:fld>
            <a:endParaRPr lang="en-GB" altLang="en-US"/>
          </a:p>
        </p:txBody>
      </p:sp>
    </p:spTree>
    <p:extLst>
      <p:ext uri="{BB962C8B-B14F-4D97-AF65-F5344CB8AC3E}">
        <p14:creationId xmlns:p14="http://schemas.microsoft.com/office/powerpoint/2010/main" val="30531583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33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2B2EC7A9-AC27-45A2-9787-3C08492CCBD6}" type="slidenum">
              <a:rPr lang="en-GB" altLang="en-US">
                <a:latin typeface="Verdana" panose="020B0604030504040204" pitchFamily="34" charset="0"/>
              </a:rPr>
              <a:pPr eaLnBrk="1" hangingPunct="1">
                <a:spcBef>
                  <a:spcPct val="0"/>
                </a:spcBef>
              </a:pPr>
              <a:t>9</a:t>
            </a:fld>
            <a:endParaRPr lang="en-GB" altLang="en-US">
              <a:latin typeface="Verdana" panose="020B0604030504040204" pitchFamily="34" charset="0"/>
            </a:endParaRPr>
          </a:p>
        </p:txBody>
      </p:sp>
    </p:spTree>
    <p:extLst>
      <p:ext uri="{BB962C8B-B14F-4D97-AF65-F5344CB8AC3E}">
        <p14:creationId xmlns:p14="http://schemas.microsoft.com/office/powerpoint/2010/main" val="2716900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DB9B93C3-58BA-46B4-95AA-D85940CB9CB9}" type="slidenum">
              <a:rPr lang="en-GB" altLang="en-US"/>
              <a:pPr>
                <a:spcBef>
                  <a:spcPct val="0"/>
                </a:spcBef>
              </a:pPr>
              <a:t>12</a:t>
            </a:fld>
            <a:endParaRPr lang="en-GB" altLang="en-US"/>
          </a:p>
        </p:txBody>
      </p:sp>
      <p:sp>
        <p:nvSpPr>
          <p:cNvPr id="92163" name="Rectangle 2"/>
          <p:cNvSpPr>
            <a:spLocks noGrp="1" noRot="1" noChangeAspect="1" noChangeArrowheads="1" noTextEdit="1"/>
          </p:cNvSpPr>
          <p:nvPr>
            <p:ph type="sldImg"/>
          </p:nvPr>
        </p:nvSpPr>
        <p:spPr>
          <a:ln/>
        </p:spPr>
      </p:sp>
      <p:sp>
        <p:nvSpPr>
          <p:cNvPr id="92164" name="Rectangle 3"/>
          <p:cNvSpPr>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48DF7CE2-21BF-4CA8-8288-E4EEF10BA387}" type="slidenum">
              <a:rPr lang="en-GB" altLang="en-US"/>
              <a:pPr>
                <a:spcBef>
                  <a:spcPct val="0"/>
                </a:spcBef>
              </a:pPr>
              <a:t>13</a:t>
            </a:fld>
            <a:endParaRPr lang="en-GB" altLang="en-US"/>
          </a:p>
        </p:txBody>
      </p:sp>
      <p:sp>
        <p:nvSpPr>
          <p:cNvPr id="93187" name="Rectangle 2"/>
          <p:cNvSpPr>
            <a:spLocks noGrp="1" noRot="1" noChangeAspect="1" noChangeArrowheads="1" noTextEdit="1"/>
          </p:cNvSpPr>
          <p:nvPr>
            <p:ph type="sldImg"/>
          </p:nvPr>
        </p:nvSpPr>
        <p:spPr>
          <a:ln/>
        </p:spPr>
      </p:sp>
      <p:sp>
        <p:nvSpPr>
          <p:cNvPr id="93188" name="Rectangle 3"/>
          <p:cNvSpPr>
            <a:spLocks noGrp="1" noChangeArrowheads="1"/>
          </p:cNvSpPr>
          <p:nvPr>
            <p:ph type="body" idx="1"/>
          </p:nvPr>
        </p:nvSpPr>
        <p:spPr>
          <a:noFill/>
        </p:spPr>
        <p:txBody>
          <a:bodyPr/>
          <a:lstStyle/>
          <a:p>
            <a:r>
              <a:rPr lang="en-GB" altLang="en-US" sz="1600" smtClean="0"/>
              <a:t>Two tables are related in a one-to-one relationship if, for every row in the first table, there is at most one row in the second table. </a:t>
            </a:r>
          </a:p>
          <a:p>
            <a:r>
              <a:rPr lang="en-GB" altLang="en-US" sz="1600" smtClean="0"/>
              <a:t>True one-to-one relationships seldom occur in the real world. </a:t>
            </a:r>
          </a:p>
          <a:p>
            <a:r>
              <a:rPr lang="en-GB" altLang="en-US" sz="1600" smtClean="0"/>
              <a:t>This type of relationship is often created to solve limitation problems with the DBMS software rather than to model a real-world situation. </a:t>
            </a:r>
          </a:p>
          <a:p>
            <a:r>
              <a:rPr lang="en-GB" altLang="en-US" sz="1600" smtClean="0"/>
              <a:t>It may be necessary for security or performance reasons or because the limit of 255 columns per table within MS Access has been used up.</a:t>
            </a:r>
          </a:p>
          <a:p>
            <a:r>
              <a:rPr lang="en-GB" altLang="en-US" sz="1600" smtClean="0"/>
              <a:t>Tables that are related in a one-to-one relationship should always have the same primary key, which will serve as the join column.</a:t>
            </a:r>
            <a:endParaRPr lang="en-GB"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9037BA38-B6EF-4203-A55C-61BBE53BC00F}" type="slidenum">
              <a:rPr lang="en-GB" altLang="en-US"/>
              <a:pPr>
                <a:spcBef>
                  <a:spcPct val="0"/>
                </a:spcBef>
              </a:pPr>
              <a:t>14</a:t>
            </a:fld>
            <a:endParaRPr lang="en-GB" altLang="en-US"/>
          </a:p>
        </p:txBody>
      </p:sp>
      <p:sp>
        <p:nvSpPr>
          <p:cNvPr id="94211" name="Rectangle 2050"/>
          <p:cNvSpPr>
            <a:spLocks noGrp="1" noRot="1" noChangeAspect="1" noChangeArrowheads="1" noTextEdit="1"/>
          </p:cNvSpPr>
          <p:nvPr>
            <p:ph type="sldImg"/>
          </p:nvPr>
        </p:nvSpPr>
        <p:spPr>
          <a:ln/>
        </p:spPr>
      </p:sp>
      <p:sp>
        <p:nvSpPr>
          <p:cNvPr id="94212" name="Rectangle 2051"/>
          <p:cNvSpPr>
            <a:spLocks noGrp="1" noChangeArrowheads="1"/>
          </p:cNvSpPr>
          <p:nvPr>
            <p:ph type="body" idx="1"/>
          </p:nvPr>
        </p:nvSpPr>
        <p:spPr>
          <a:noFill/>
        </p:spPr>
        <p:txBody>
          <a:bodyPr/>
          <a:lstStyle/>
          <a:p>
            <a:r>
              <a:rPr lang="en-GB" altLang="en-US" sz="1600" smtClean="0"/>
              <a:t>Two tables are related in a one-to-one relationship if, for every row in the first table, there is at most one row in the second table. </a:t>
            </a:r>
          </a:p>
          <a:p>
            <a:r>
              <a:rPr lang="en-GB" altLang="en-US" sz="1600" smtClean="0"/>
              <a:t>True one-to-one relationships seldom occur in the real world. </a:t>
            </a:r>
          </a:p>
          <a:p>
            <a:r>
              <a:rPr lang="en-GB" altLang="en-US" sz="1600" smtClean="0"/>
              <a:t>This type of relationship is often created to solve limitation problems with the DBMS software rather than to model a real-world situation. </a:t>
            </a:r>
          </a:p>
          <a:p>
            <a:r>
              <a:rPr lang="en-GB" altLang="en-US" sz="1600" smtClean="0"/>
              <a:t>It may be necessary for security or performance reasons or because the limit of 255 columns per table within MS Access has been used up.</a:t>
            </a:r>
          </a:p>
          <a:p>
            <a:r>
              <a:rPr lang="en-GB" altLang="en-US" sz="1600" smtClean="0"/>
              <a:t>Tables that are related in a one-to-one relationship should always have the same primary key, which will serve as the join column.</a:t>
            </a:r>
            <a:endParaRPr lang="en-GB"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p:txBody>
          <a:bodyPr/>
          <a:lstStyle>
            <a:lvl1pPr defTabSz="922338" eaLnBrk="0" hangingPunct="0">
              <a:spcBef>
                <a:spcPct val="30000"/>
              </a:spcBef>
              <a:defRPr sz="1200">
                <a:solidFill>
                  <a:schemeClr val="tx1"/>
                </a:solidFill>
                <a:latin typeface="Times New Roman" panose="02020603050405020304" pitchFamily="18" charset="0"/>
              </a:defRPr>
            </a:lvl1pPr>
            <a:lvl2pPr marL="742950" indent="-285750" defTabSz="922338" eaLnBrk="0" hangingPunct="0">
              <a:spcBef>
                <a:spcPct val="30000"/>
              </a:spcBef>
              <a:defRPr sz="1200">
                <a:solidFill>
                  <a:schemeClr val="tx1"/>
                </a:solidFill>
                <a:latin typeface="Times New Roman" panose="02020603050405020304" pitchFamily="18" charset="0"/>
              </a:defRPr>
            </a:lvl2pPr>
            <a:lvl3pPr marL="1143000" indent="-228600" defTabSz="922338" eaLnBrk="0" hangingPunct="0">
              <a:spcBef>
                <a:spcPct val="30000"/>
              </a:spcBef>
              <a:defRPr sz="1200">
                <a:solidFill>
                  <a:schemeClr val="tx1"/>
                </a:solidFill>
                <a:latin typeface="Times New Roman" panose="02020603050405020304" pitchFamily="18" charset="0"/>
              </a:defRPr>
            </a:lvl3pPr>
            <a:lvl4pPr marL="1600200" indent="-228600" defTabSz="922338" eaLnBrk="0" hangingPunct="0">
              <a:spcBef>
                <a:spcPct val="30000"/>
              </a:spcBef>
              <a:defRPr sz="1200">
                <a:solidFill>
                  <a:schemeClr val="tx1"/>
                </a:solidFill>
                <a:latin typeface="Times New Roman" panose="02020603050405020304" pitchFamily="18" charset="0"/>
              </a:defRPr>
            </a:lvl4pPr>
            <a:lvl5pPr marL="2057400" indent="-228600" defTabSz="922338" eaLnBrk="0" hangingPunct="0">
              <a:spcBef>
                <a:spcPct val="30000"/>
              </a:spcBef>
              <a:defRPr sz="1200">
                <a:solidFill>
                  <a:schemeClr val="tx1"/>
                </a:solidFill>
                <a:latin typeface="Times New Roman" panose="02020603050405020304" pitchFamily="18" charset="0"/>
              </a:defRPr>
            </a:lvl5pPr>
            <a:lvl6pPr marL="2514600" indent="-228600" defTabSz="922338"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22338"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22338"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22338"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63D6F46F-7F18-42FB-A045-29BEE0BAD266}" type="slidenum">
              <a:rPr lang="en-GB" altLang="en-US"/>
              <a:pPr>
                <a:spcBef>
                  <a:spcPct val="0"/>
                </a:spcBef>
              </a:pPr>
              <a:t>15</a:t>
            </a:fld>
            <a:endParaRPr lang="en-GB" altLang="en-US"/>
          </a:p>
        </p:txBody>
      </p:sp>
      <p:sp>
        <p:nvSpPr>
          <p:cNvPr id="95235" name="Rectangle 1026"/>
          <p:cNvSpPr>
            <a:spLocks noGrp="1" noRot="1" noChangeAspect="1" noChangeArrowheads="1" noTextEdit="1"/>
          </p:cNvSpPr>
          <p:nvPr>
            <p:ph type="sldImg"/>
          </p:nvPr>
        </p:nvSpPr>
        <p:spPr>
          <a:ln/>
        </p:spPr>
      </p:sp>
      <p:graphicFrame>
        <p:nvGraphicFramePr>
          <p:cNvPr id="95236" name="Object 1027"/>
          <p:cNvGraphicFramePr>
            <a:graphicFrameLocks noGrp="1" noChangeAspect="1"/>
          </p:cNvGraphicFramePr>
          <p:nvPr>
            <p:ph type="body" idx="1"/>
          </p:nvPr>
        </p:nvGraphicFramePr>
        <p:xfrm>
          <a:off x="749300" y="4894263"/>
          <a:ext cx="4845050" cy="4214812"/>
        </p:xfrm>
        <a:graphic>
          <a:graphicData uri="http://schemas.openxmlformats.org/presentationml/2006/ole">
            <mc:AlternateContent xmlns:mc="http://schemas.openxmlformats.org/markup-compatibility/2006">
              <mc:Choice xmlns:v="urn:schemas-microsoft-com:vml" Requires="v">
                <p:oleObj spid="_x0000_s95246" name="Document" r:id="rId4" imgW="4924044" imgH="3886200" progId="Word.Document.8">
                  <p:embed/>
                </p:oleObj>
              </mc:Choice>
              <mc:Fallback>
                <p:oleObj name="Document" r:id="rId4" imgW="4924044" imgH="3886200" progId="Word.Document.8">
                  <p:embed/>
                  <p:pic>
                    <p:nvPicPr>
                      <p:cNvPr id="0" name="Object 102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9300" y="4894263"/>
                        <a:ext cx="4845050" cy="4214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fld id="{E0F9CC1A-8AD7-4AC9-AFEC-B5678BACCA73}" type="slidenum">
              <a:rPr lang="en-GB" altLang="en-US"/>
              <a:pPr/>
              <a:t>‹#›</a:t>
            </a:fld>
            <a:endParaRPr lang="en-GB" altLang="en-US"/>
          </a:p>
        </p:txBody>
      </p:sp>
    </p:spTree>
    <p:extLst>
      <p:ext uri="{BB962C8B-B14F-4D97-AF65-F5344CB8AC3E}">
        <p14:creationId xmlns:p14="http://schemas.microsoft.com/office/powerpoint/2010/main" val="37323224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fld id="{453074DF-205B-48BA-B4DA-DF30512A89FE}" type="slidenum">
              <a:rPr lang="en-GB" altLang="en-US"/>
              <a:pPr/>
              <a:t>‹#›</a:t>
            </a:fld>
            <a:endParaRPr lang="en-GB" altLang="en-US"/>
          </a:p>
        </p:txBody>
      </p:sp>
    </p:spTree>
    <p:extLst>
      <p:ext uri="{BB962C8B-B14F-4D97-AF65-F5344CB8AC3E}">
        <p14:creationId xmlns:p14="http://schemas.microsoft.com/office/powerpoint/2010/main" val="36446005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fld id="{284C104F-49DD-4C95-9645-C22B997A4A3E}" type="slidenum">
              <a:rPr lang="en-GB" altLang="en-US"/>
              <a:pPr/>
              <a:t>‹#›</a:t>
            </a:fld>
            <a:endParaRPr lang="en-GB" altLang="en-US"/>
          </a:p>
        </p:txBody>
      </p:sp>
    </p:spTree>
    <p:extLst>
      <p:ext uri="{BB962C8B-B14F-4D97-AF65-F5344CB8AC3E}">
        <p14:creationId xmlns:p14="http://schemas.microsoft.com/office/powerpoint/2010/main" val="691194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fld id="{1A48F32B-3231-45E7-896E-DCEC835CA763}" type="slidenum">
              <a:rPr lang="en-GB" altLang="en-US"/>
              <a:pPr/>
              <a:t>‹#›</a:t>
            </a:fld>
            <a:endParaRPr lang="en-GB" altLang="en-US"/>
          </a:p>
        </p:txBody>
      </p:sp>
    </p:spTree>
    <p:extLst>
      <p:ext uri="{BB962C8B-B14F-4D97-AF65-F5344CB8AC3E}">
        <p14:creationId xmlns:p14="http://schemas.microsoft.com/office/powerpoint/2010/main" val="1030265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6" name="Rectangle 6"/>
          <p:cNvSpPr>
            <a:spLocks noGrp="1" noChangeArrowheads="1"/>
          </p:cNvSpPr>
          <p:nvPr>
            <p:ph type="sldNum" sz="quarter" idx="12"/>
          </p:nvPr>
        </p:nvSpPr>
        <p:spPr>
          <a:ln/>
        </p:spPr>
        <p:txBody>
          <a:bodyPr/>
          <a:lstStyle>
            <a:lvl1pPr>
              <a:defRPr/>
            </a:lvl1pPr>
          </a:lstStyle>
          <a:p>
            <a:fld id="{104F641D-34E2-4C21-AD2B-EF772EFC7BF3}" type="slidenum">
              <a:rPr lang="en-GB" altLang="en-US"/>
              <a:pPr/>
              <a:t>‹#›</a:t>
            </a:fld>
            <a:endParaRPr lang="en-GB" altLang="en-US"/>
          </a:p>
        </p:txBody>
      </p:sp>
    </p:spTree>
    <p:extLst>
      <p:ext uri="{BB962C8B-B14F-4D97-AF65-F5344CB8AC3E}">
        <p14:creationId xmlns:p14="http://schemas.microsoft.com/office/powerpoint/2010/main" val="972960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fld id="{94699130-CAFA-4AEA-9BBD-6219BF90DA1B}" type="slidenum">
              <a:rPr lang="en-GB" altLang="en-US"/>
              <a:pPr/>
              <a:t>‹#›</a:t>
            </a:fld>
            <a:endParaRPr lang="en-GB" altLang="en-US"/>
          </a:p>
        </p:txBody>
      </p:sp>
    </p:spTree>
    <p:extLst>
      <p:ext uri="{BB962C8B-B14F-4D97-AF65-F5344CB8AC3E}">
        <p14:creationId xmlns:p14="http://schemas.microsoft.com/office/powerpoint/2010/main" val="29809621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9" name="Rectangle 6"/>
          <p:cNvSpPr>
            <a:spLocks noGrp="1" noChangeArrowheads="1"/>
          </p:cNvSpPr>
          <p:nvPr>
            <p:ph type="sldNum" sz="quarter" idx="12"/>
          </p:nvPr>
        </p:nvSpPr>
        <p:spPr>
          <a:ln/>
        </p:spPr>
        <p:txBody>
          <a:bodyPr/>
          <a:lstStyle>
            <a:lvl1pPr>
              <a:defRPr/>
            </a:lvl1pPr>
          </a:lstStyle>
          <a:p>
            <a:fld id="{937D17C0-6680-4085-B7DD-FC46772A047F}" type="slidenum">
              <a:rPr lang="en-GB" altLang="en-US"/>
              <a:pPr/>
              <a:t>‹#›</a:t>
            </a:fld>
            <a:endParaRPr lang="en-GB" altLang="en-US"/>
          </a:p>
        </p:txBody>
      </p:sp>
    </p:spTree>
    <p:extLst>
      <p:ext uri="{BB962C8B-B14F-4D97-AF65-F5344CB8AC3E}">
        <p14:creationId xmlns:p14="http://schemas.microsoft.com/office/powerpoint/2010/main" val="3257189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5" name="Rectangle 6"/>
          <p:cNvSpPr>
            <a:spLocks noGrp="1" noChangeArrowheads="1"/>
          </p:cNvSpPr>
          <p:nvPr>
            <p:ph type="sldNum" sz="quarter" idx="12"/>
          </p:nvPr>
        </p:nvSpPr>
        <p:spPr>
          <a:ln/>
        </p:spPr>
        <p:txBody>
          <a:bodyPr/>
          <a:lstStyle>
            <a:lvl1pPr>
              <a:defRPr/>
            </a:lvl1pPr>
          </a:lstStyle>
          <a:p>
            <a:fld id="{D3E6ADD8-5795-4BB5-9905-6C994531E352}" type="slidenum">
              <a:rPr lang="en-GB" altLang="en-US"/>
              <a:pPr/>
              <a:t>‹#›</a:t>
            </a:fld>
            <a:endParaRPr lang="en-GB" altLang="en-US"/>
          </a:p>
        </p:txBody>
      </p:sp>
    </p:spTree>
    <p:extLst>
      <p:ext uri="{BB962C8B-B14F-4D97-AF65-F5344CB8AC3E}">
        <p14:creationId xmlns:p14="http://schemas.microsoft.com/office/powerpoint/2010/main" val="13996925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4" name="Rectangle 6"/>
          <p:cNvSpPr>
            <a:spLocks noGrp="1" noChangeArrowheads="1"/>
          </p:cNvSpPr>
          <p:nvPr>
            <p:ph type="sldNum" sz="quarter" idx="12"/>
          </p:nvPr>
        </p:nvSpPr>
        <p:spPr>
          <a:ln/>
        </p:spPr>
        <p:txBody>
          <a:bodyPr/>
          <a:lstStyle>
            <a:lvl1pPr>
              <a:defRPr/>
            </a:lvl1pPr>
          </a:lstStyle>
          <a:p>
            <a:fld id="{8A60B6F3-5810-4578-86F1-25D6A3F86AA8}" type="slidenum">
              <a:rPr lang="en-GB" altLang="en-US"/>
              <a:pPr/>
              <a:t>‹#›</a:t>
            </a:fld>
            <a:endParaRPr lang="en-GB" altLang="en-US"/>
          </a:p>
        </p:txBody>
      </p:sp>
    </p:spTree>
    <p:extLst>
      <p:ext uri="{BB962C8B-B14F-4D97-AF65-F5344CB8AC3E}">
        <p14:creationId xmlns:p14="http://schemas.microsoft.com/office/powerpoint/2010/main" val="1877278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fld id="{BCE41EEC-3039-492B-87B7-84ACA12D97C0}" type="slidenum">
              <a:rPr lang="en-GB" altLang="en-US"/>
              <a:pPr/>
              <a:t>‹#›</a:t>
            </a:fld>
            <a:endParaRPr lang="en-GB" altLang="en-US"/>
          </a:p>
        </p:txBody>
      </p:sp>
    </p:spTree>
    <p:extLst>
      <p:ext uri="{BB962C8B-B14F-4D97-AF65-F5344CB8AC3E}">
        <p14:creationId xmlns:p14="http://schemas.microsoft.com/office/powerpoint/2010/main" val="1407645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GB"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GB" altLang="en-US"/>
          </a:p>
        </p:txBody>
      </p:sp>
      <p:sp>
        <p:nvSpPr>
          <p:cNvPr id="7" name="Rectangle 6"/>
          <p:cNvSpPr>
            <a:spLocks noGrp="1" noChangeArrowheads="1"/>
          </p:cNvSpPr>
          <p:nvPr>
            <p:ph type="sldNum" sz="quarter" idx="12"/>
          </p:nvPr>
        </p:nvSpPr>
        <p:spPr>
          <a:ln/>
        </p:spPr>
        <p:txBody>
          <a:bodyPr/>
          <a:lstStyle>
            <a:lvl1pPr>
              <a:defRPr/>
            </a:lvl1pPr>
          </a:lstStyle>
          <a:p>
            <a:fld id="{3AAA4261-349E-4C41-B7E2-DEFA1065CCCF}" type="slidenum">
              <a:rPr lang="en-GB" altLang="en-US"/>
              <a:pPr/>
              <a:t>‹#›</a:t>
            </a:fld>
            <a:endParaRPr lang="en-GB" altLang="en-US"/>
          </a:p>
        </p:txBody>
      </p:sp>
    </p:spTree>
    <p:extLst>
      <p:ext uri="{BB962C8B-B14F-4D97-AF65-F5344CB8AC3E}">
        <p14:creationId xmlns:p14="http://schemas.microsoft.com/office/powerpoint/2010/main" val="25649993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GB" alt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a:p>
            <a:pPr lvl="3"/>
            <a:r>
              <a:rPr lang="en-GB" altLang="en-US" smtClean="0"/>
              <a:t>Fourth level</a:t>
            </a:r>
          </a:p>
          <a:p>
            <a:pPr lvl="4"/>
            <a:r>
              <a:rPr lang="en-GB" alt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400">
                <a:cs typeface="+mn-cs"/>
              </a:defRPr>
            </a:lvl1pPr>
          </a:lstStyle>
          <a:p>
            <a:pPr>
              <a:defRPr/>
            </a:pPr>
            <a:endParaRPr lang="en-GB" alt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a:cs typeface="+mn-cs"/>
              </a:defRPr>
            </a:lvl1pPr>
          </a:lstStyle>
          <a:p>
            <a:pPr>
              <a:defRPr/>
            </a:pPr>
            <a:endParaRPr lang="en-GB" alt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400"/>
            </a:lvl1pPr>
          </a:lstStyle>
          <a:p>
            <a:fld id="{CFE34EDB-8AC5-4854-833F-8F509D298A78}" type="slidenum">
              <a:rPr lang="en-GB" altLang="en-US"/>
              <a:pPr/>
              <a:t>‹#›</a:t>
            </a:fld>
            <a:endParaRPr lang="en-GB"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9.wmf"/><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10.wmf"/><Relationship Id="rId4"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12.wmf"/><Relationship Id="rId4" Type="http://schemas.openxmlformats.org/officeDocument/2006/relationships/oleObject" Target="../embeddings/oleObject5.bin"/></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mlDrawing" Target="../drawings/vmlDrawing6.vml"/><Relationship Id="rId5" Type="http://schemas.openxmlformats.org/officeDocument/2006/relationships/image" Target="../media/image13.wmf"/><Relationship Id="rId4" Type="http://schemas.openxmlformats.org/officeDocument/2006/relationships/oleObject" Target="../embeddings/oleObject6.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5.wmf"/><Relationship Id="rId2" Type="http://schemas.openxmlformats.org/officeDocument/2006/relationships/slideLayout" Target="../slideLayouts/slideLayout2.xml"/><Relationship Id="rId1" Type="http://schemas.openxmlformats.org/officeDocument/2006/relationships/vmlDrawing" Target="../drawings/vmlDrawing7.vml"/><Relationship Id="rId6" Type="http://schemas.openxmlformats.org/officeDocument/2006/relationships/oleObject" Target="../embeddings/oleObject8.bin"/><Relationship Id="rId5" Type="http://schemas.openxmlformats.org/officeDocument/2006/relationships/image" Target="../media/image14.wmf"/><Relationship Id="rId4" Type="http://schemas.openxmlformats.org/officeDocument/2006/relationships/oleObject" Target="../embeddings/oleObject7.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17.wmf"/><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oleObject" Target="../embeddings/oleObject10.bin"/><Relationship Id="rId5" Type="http://schemas.openxmlformats.org/officeDocument/2006/relationships/image" Target="../media/image16.wmf"/><Relationship Id="rId4" Type="http://schemas.openxmlformats.org/officeDocument/2006/relationships/oleObject" Target="../embeddings/oleObject9.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19.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oleObject" Target="../embeddings/oleObject12.bin"/><Relationship Id="rId5" Type="http://schemas.openxmlformats.org/officeDocument/2006/relationships/image" Target="../media/image18.wmf"/><Relationship Id="rId4" Type="http://schemas.openxmlformats.org/officeDocument/2006/relationships/oleObject" Target="../embeddings/oleObject11.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1.wmf"/><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oleObject" Target="../embeddings/oleObject14.bin"/><Relationship Id="rId5" Type="http://schemas.openxmlformats.org/officeDocument/2006/relationships/image" Target="../media/image20.wmf"/><Relationship Id="rId4" Type="http://schemas.openxmlformats.org/officeDocument/2006/relationships/oleObject" Target="../embeddings/oleObject13.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22.wmf"/><Relationship Id="rId4" Type="http://schemas.openxmlformats.org/officeDocument/2006/relationships/oleObject" Target="../embeddings/oleObject15.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vmlDrawing" Target="../drawings/vmlDrawing12.vml"/><Relationship Id="rId5" Type="http://schemas.openxmlformats.org/officeDocument/2006/relationships/image" Target="../media/image23.wmf"/><Relationship Id="rId4" Type="http://schemas.openxmlformats.org/officeDocument/2006/relationships/oleObject" Target="../embeddings/oleObject16.bin"/></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24.wmf"/><Relationship Id="rId4" Type="http://schemas.openxmlformats.org/officeDocument/2006/relationships/oleObject" Target="../embeddings/oleObject17.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25.wmf"/><Relationship Id="rId4" Type="http://schemas.openxmlformats.org/officeDocument/2006/relationships/oleObject" Target="../embeddings/oleObject18.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vmlDrawing" Target="../drawings/vmlDrawing15.vml"/><Relationship Id="rId5" Type="http://schemas.openxmlformats.org/officeDocument/2006/relationships/image" Target="../media/image26.wmf"/><Relationship Id="rId4" Type="http://schemas.openxmlformats.org/officeDocument/2006/relationships/oleObject" Target="../embeddings/oleObject19.bin"/></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en-GB" altLang="en-US" b="1" smtClean="0">
                <a:latin typeface="Arial" panose="020B0604020202020204" pitchFamily="34" charset="0"/>
              </a:rPr>
              <a:t>Relational Database Design</a:t>
            </a:r>
          </a:p>
        </p:txBody>
      </p:sp>
      <p:sp>
        <p:nvSpPr>
          <p:cNvPr id="28675" name="Rectangle 3"/>
          <p:cNvSpPr>
            <a:spLocks noGrp="1" noChangeArrowheads="1"/>
          </p:cNvSpPr>
          <p:nvPr>
            <p:ph type="body" idx="1"/>
          </p:nvPr>
        </p:nvSpPr>
        <p:spPr/>
        <p:txBody>
          <a:bodyPr/>
          <a:lstStyle/>
          <a:p>
            <a:r>
              <a:rPr lang="en-GB" altLang="en-US" smtClean="0">
                <a:latin typeface="Arial" panose="020B0604020202020204" pitchFamily="34" charset="0"/>
              </a:rPr>
              <a:t>When designing a database, you need to decide how best to model a real world system.</a:t>
            </a:r>
          </a:p>
          <a:p>
            <a:pPr lvl="1"/>
            <a:r>
              <a:rPr lang="en-GB" altLang="en-US" smtClean="0"/>
              <a:t>Decisions about tables, columns and the relationships between them. </a:t>
            </a:r>
          </a:p>
          <a:p>
            <a:r>
              <a:rPr lang="en-GB" altLang="en-US" smtClean="0"/>
              <a:t>A well-designed database takes time and effort to conceive, build and refine.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altLang="en-US" smtClean="0"/>
              <a:t>Conventions &amp; definitions</a:t>
            </a:r>
          </a:p>
        </p:txBody>
      </p:sp>
      <p:pic>
        <p:nvPicPr>
          <p:cNvPr id="71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4863" y="1517650"/>
            <a:ext cx="4992687" cy="464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21962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altLang="en-US" smtClean="0"/>
              <a:t>Example</a:t>
            </a:r>
          </a:p>
        </p:txBody>
      </p:sp>
      <p:pic>
        <p:nvPicPr>
          <p:cNvPr id="819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17625" y="1968500"/>
            <a:ext cx="6508750" cy="383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3070848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1EFB9EED-B46B-497D-8146-E2BA3D5AFFB7}" type="slidenum">
              <a:rPr lang="en-GB" altLang="en-US" sz="1400"/>
              <a:pPr>
                <a:spcBef>
                  <a:spcPct val="0"/>
                </a:spcBef>
                <a:buFontTx/>
                <a:buNone/>
              </a:pPr>
              <a:t>12</a:t>
            </a:fld>
            <a:endParaRPr lang="en-GB" altLang="en-US" sz="1400"/>
          </a:p>
        </p:txBody>
      </p:sp>
      <p:sp>
        <p:nvSpPr>
          <p:cNvPr id="34819" name="Rectangle 2"/>
          <p:cNvSpPr>
            <a:spLocks noGrp="1" noChangeArrowheads="1"/>
          </p:cNvSpPr>
          <p:nvPr>
            <p:ph type="title"/>
          </p:nvPr>
        </p:nvSpPr>
        <p:spPr>
          <a:xfrm>
            <a:off x="685800" y="609600"/>
            <a:ext cx="7772400" cy="914400"/>
          </a:xfrm>
        </p:spPr>
        <p:txBody>
          <a:bodyPr/>
          <a:lstStyle/>
          <a:p>
            <a:r>
              <a:rPr lang="en-GB" altLang="en-US" smtClean="0">
                <a:solidFill>
                  <a:schemeClr val="tx1"/>
                </a:solidFill>
              </a:rPr>
              <a:t>Relationships</a:t>
            </a:r>
          </a:p>
        </p:txBody>
      </p:sp>
      <p:sp>
        <p:nvSpPr>
          <p:cNvPr id="34820" name="Rectangle 3"/>
          <p:cNvSpPr>
            <a:spLocks noGrp="1" noChangeArrowheads="1"/>
          </p:cNvSpPr>
          <p:nvPr>
            <p:ph type="body" idx="1"/>
          </p:nvPr>
        </p:nvSpPr>
        <p:spPr>
          <a:xfrm>
            <a:off x="533400" y="1524000"/>
            <a:ext cx="8153400" cy="4572000"/>
          </a:xfrm>
        </p:spPr>
        <p:txBody>
          <a:bodyPr/>
          <a:lstStyle/>
          <a:p>
            <a:r>
              <a:rPr lang="en-GB" altLang="en-US" smtClean="0"/>
              <a:t>Entity relationships in the real world can be very complex. </a:t>
            </a:r>
          </a:p>
          <a:p>
            <a:r>
              <a:rPr lang="en-GB" altLang="en-US" smtClean="0"/>
              <a:t>Within Access, relationships or links only exist between pairs of tables. </a:t>
            </a:r>
          </a:p>
          <a:p>
            <a:r>
              <a:rPr lang="en-GB" altLang="en-US" smtClean="0"/>
              <a:t>Tables and therefore Entities can be related/linked in one of three ways:</a:t>
            </a:r>
          </a:p>
          <a:p>
            <a:pPr lvl="2">
              <a:buFont typeface="Symbol" panose="05050102010706020507" pitchFamily="18" charset="2"/>
              <a:buNone/>
            </a:pPr>
            <a:r>
              <a:rPr lang="en-GB" altLang="en-US" noProof="1" smtClean="0"/>
              <a:t>- one-to-one relationships</a:t>
            </a:r>
          </a:p>
          <a:p>
            <a:pPr lvl="2">
              <a:buFont typeface="Symbol" panose="05050102010706020507" pitchFamily="18" charset="2"/>
              <a:buNone/>
            </a:pPr>
            <a:r>
              <a:rPr lang="en-GB" altLang="en-US" noProof="1" smtClean="0"/>
              <a:t>-one-to-many relationships</a:t>
            </a:r>
          </a:p>
          <a:p>
            <a:pPr lvl="2">
              <a:buFont typeface="Symbol" panose="05050102010706020507" pitchFamily="18" charset="2"/>
              <a:buNone/>
            </a:pPr>
            <a:r>
              <a:rPr lang="en-GB" altLang="en-US" smtClean="0"/>
              <a:t>- many-to-many relationships</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3E9CD520-C434-4280-8398-D8D6BEB91C80}" type="slidenum">
              <a:rPr lang="en-GB" altLang="en-US" sz="1400"/>
              <a:pPr>
                <a:spcBef>
                  <a:spcPct val="0"/>
                </a:spcBef>
                <a:buFontTx/>
                <a:buNone/>
              </a:pPr>
              <a:t>13</a:t>
            </a:fld>
            <a:endParaRPr lang="en-GB" altLang="en-US" sz="1400"/>
          </a:p>
        </p:txBody>
      </p:sp>
      <p:sp>
        <p:nvSpPr>
          <p:cNvPr id="35843" name="Rectangle 1026"/>
          <p:cNvSpPr>
            <a:spLocks noGrp="1" noChangeArrowheads="1"/>
          </p:cNvSpPr>
          <p:nvPr>
            <p:ph type="title"/>
          </p:nvPr>
        </p:nvSpPr>
        <p:spPr>
          <a:xfrm>
            <a:off x="685800" y="381000"/>
            <a:ext cx="7772400" cy="1143000"/>
          </a:xfrm>
        </p:spPr>
        <p:txBody>
          <a:bodyPr/>
          <a:lstStyle/>
          <a:p>
            <a:r>
              <a:rPr lang="en-GB" altLang="en-US" smtClean="0">
                <a:solidFill>
                  <a:schemeClr val="tx1"/>
                </a:solidFill>
              </a:rPr>
              <a:t>Relationships: One-to-One</a:t>
            </a:r>
          </a:p>
        </p:txBody>
      </p:sp>
      <p:sp>
        <p:nvSpPr>
          <p:cNvPr id="35844" name="Rectangle 1027"/>
          <p:cNvSpPr>
            <a:spLocks noGrp="1" noChangeArrowheads="1"/>
          </p:cNvSpPr>
          <p:nvPr>
            <p:ph type="body" idx="1"/>
          </p:nvPr>
        </p:nvSpPr>
        <p:spPr>
          <a:xfrm>
            <a:off x="533400" y="1981200"/>
            <a:ext cx="8153400" cy="4114800"/>
          </a:xfrm>
        </p:spPr>
        <p:txBody>
          <a:bodyPr/>
          <a:lstStyle/>
          <a:p>
            <a:pPr>
              <a:buFontTx/>
              <a:buNone/>
            </a:pPr>
            <a:r>
              <a:rPr lang="en-GB" altLang="en-US" smtClean="0"/>
              <a:t>Project Manger (entity) - Manages (relationship) - A Project (entity) can be represented as:</a:t>
            </a:r>
          </a:p>
          <a:p>
            <a:pPr>
              <a:buFontTx/>
              <a:buNone/>
            </a:pPr>
            <a:endParaRPr lang="en-GB" altLang="en-US" smtClean="0"/>
          </a:p>
          <a:p>
            <a:endParaRPr lang="en-GB" altLang="en-US" sz="4000" smtClean="0"/>
          </a:p>
        </p:txBody>
      </p:sp>
      <p:graphicFrame>
        <p:nvGraphicFramePr>
          <p:cNvPr id="35845" name="Object 1029"/>
          <p:cNvGraphicFramePr>
            <a:graphicFrameLocks noChangeAspect="1"/>
          </p:cNvGraphicFramePr>
          <p:nvPr/>
        </p:nvGraphicFramePr>
        <p:xfrm>
          <a:off x="1143000" y="3581400"/>
          <a:ext cx="7162800" cy="1284288"/>
        </p:xfrm>
        <a:graphic>
          <a:graphicData uri="http://schemas.openxmlformats.org/presentationml/2006/ole">
            <mc:AlternateContent xmlns:mc="http://schemas.openxmlformats.org/markup-compatibility/2006">
              <mc:Choice xmlns:v="urn:schemas-microsoft-com:vml" Requires="v">
                <p:oleObj spid="_x0000_s35855" name="VISIO" r:id="rId4" imgW="4462272" imgH="800100" progId="Visio.Drawing.4">
                  <p:embed/>
                </p:oleObj>
              </mc:Choice>
              <mc:Fallback>
                <p:oleObj name="VISIO" r:id="rId4" imgW="4462272" imgH="800100" progId="Visio.Drawing.4">
                  <p:embed/>
                  <p:pic>
                    <p:nvPicPr>
                      <p:cNvPr id="0" name="Object 10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3581400"/>
                        <a:ext cx="7162800"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4560631-1DCC-41C7-9104-4EDEBB3B8F2D}" type="slidenum">
              <a:rPr lang="en-GB" altLang="en-US" sz="1400"/>
              <a:pPr>
                <a:spcBef>
                  <a:spcPct val="0"/>
                </a:spcBef>
                <a:buFontTx/>
                <a:buNone/>
              </a:pPr>
              <a:t>14</a:t>
            </a:fld>
            <a:endParaRPr lang="en-GB" altLang="en-US" sz="1400"/>
          </a:p>
        </p:txBody>
      </p:sp>
      <p:sp>
        <p:nvSpPr>
          <p:cNvPr id="36867" name="Rectangle 2"/>
          <p:cNvSpPr>
            <a:spLocks noGrp="1" noChangeArrowheads="1"/>
          </p:cNvSpPr>
          <p:nvPr>
            <p:ph type="title"/>
          </p:nvPr>
        </p:nvSpPr>
        <p:spPr>
          <a:xfrm>
            <a:off x="381000" y="381000"/>
            <a:ext cx="8458200" cy="1143000"/>
          </a:xfrm>
        </p:spPr>
        <p:txBody>
          <a:bodyPr/>
          <a:lstStyle/>
          <a:p>
            <a:r>
              <a:rPr lang="en-GB" altLang="en-US" sz="4000" smtClean="0">
                <a:solidFill>
                  <a:schemeClr val="tx1"/>
                </a:solidFill>
              </a:rPr>
              <a:t>Relationships: One-to-One in Access</a:t>
            </a:r>
            <a:endParaRPr lang="en-GB" altLang="en-US" smtClean="0">
              <a:solidFill>
                <a:schemeClr val="tx1"/>
              </a:solidFill>
            </a:endParaRPr>
          </a:p>
        </p:txBody>
      </p:sp>
      <p:sp>
        <p:nvSpPr>
          <p:cNvPr id="36868" name="Rectangle 3"/>
          <p:cNvSpPr>
            <a:spLocks noGrp="1" noChangeArrowheads="1"/>
          </p:cNvSpPr>
          <p:nvPr>
            <p:ph type="body" idx="1"/>
          </p:nvPr>
        </p:nvSpPr>
        <p:spPr>
          <a:xfrm>
            <a:off x="457200" y="1524000"/>
            <a:ext cx="8077200" cy="5105400"/>
          </a:xfrm>
        </p:spPr>
        <p:txBody>
          <a:bodyPr/>
          <a:lstStyle/>
          <a:p>
            <a:r>
              <a:rPr lang="en-GB" altLang="en-US" smtClean="0"/>
              <a:t>Two tables are related in a one-to-one relationship if, for every row in the first table, there is at most one row in the second table. </a:t>
            </a:r>
          </a:p>
          <a:p>
            <a:r>
              <a:rPr lang="en-GB" altLang="en-US" smtClean="0"/>
              <a:t>True one-to-one relationships seldom occur in the real world</a:t>
            </a:r>
            <a:r>
              <a:rPr lang="en-GB" altLang="en-US" sz="3600" smtClean="0"/>
              <a:t>.</a:t>
            </a:r>
          </a:p>
          <a:p>
            <a:r>
              <a:rPr lang="en-GB" altLang="en-US" smtClean="0"/>
              <a:t>To decide which fields to put where, and when to create a second table.</a:t>
            </a:r>
          </a:p>
          <a:p>
            <a:pPr lvl="1"/>
            <a:r>
              <a:rPr lang="en-GB" altLang="en-US" noProof="1" smtClean="0"/>
              <a:t>If there is a one-to-one correspondence between two fields, put those fields into the same table</a:t>
            </a:r>
            <a:endParaRPr lang="en-GB" alt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BB25E00-70A4-4CC8-B9FF-B3B4A31429E7}" type="slidenum">
              <a:rPr lang="en-GB" altLang="en-US" sz="1400"/>
              <a:pPr>
                <a:spcBef>
                  <a:spcPct val="0"/>
                </a:spcBef>
                <a:buFontTx/>
                <a:buNone/>
              </a:pPr>
              <a:t>15</a:t>
            </a:fld>
            <a:endParaRPr lang="en-GB" altLang="en-US" sz="1400"/>
          </a:p>
        </p:txBody>
      </p:sp>
      <p:sp>
        <p:nvSpPr>
          <p:cNvPr id="37891" name="Rectangle 1026"/>
          <p:cNvSpPr>
            <a:spLocks noGrp="1" noChangeArrowheads="1"/>
          </p:cNvSpPr>
          <p:nvPr>
            <p:ph type="title"/>
          </p:nvPr>
        </p:nvSpPr>
        <p:spPr/>
        <p:txBody>
          <a:bodyPr/>
          <a:lstStyle/>
          <a:p>
            <a:r>
              <a:rPr lang="en-GB" altLang="en-US" smtClean="0">
                <a:solidFill>
                  <a:schemeClr val="tx1"/>
                </a:solidFill>
              </a:rPr>
              <a:t>Relationships: One-to-Many </a:t>
            </a:r>
          </a:p>
        </p:txBody>
      </p:sp>
      <p:sp>
        <p:nvSpPr>
          <p:cNvPr id="37892" name="Rectangle 1027"/>
          <p:cNvSpPr>
            <a:spLocks noGrp="1" noChangeArrowheads="1"/>
          </p:cNvSpPr>
          <p:nvPr>
            <p:ph type="body" idx="1"/>
          </p:nvPr>
        </p:nvSpPr>
        <p:spPr/>
        <p:txBody>
          <a:bodyPr/>
          <a:lstStyle/>
          <a:p>
            <a:pPr>
              <a:buFontTx/>
              <a:buNone/>
            </a:pPr>
            <a:r>
              <a:rPr lang="en-GB" altLang="en-US" sz="3600" smtClean="0"/>
              <a:t>Company</a:t>
            </a:r>
            <a:r>
              <a:rPr lang="en-GB" altLang="en-US" smtClean="0"/>
              <a:t> can </a:t>
            </a:r>
            <a:r>
              <a:rPr lang="en-GB" altLang="en-US" sz="3600" smtClean="0"/>
              <a:t>Employ</a:t>
            </a:r>
            <a:r>
              <a:rPr lang="en-GB" altLang="en-US" smtClean="0"/>
              <a:t> many </a:t>
            </a:r>
            <a:r>
              <a:rPr lang="en-GB" altLang="en-US" sz="3600" smtClean="0"/>
              <a:t>Employees</a:t>
            </a:r>
            <a:r>
              <a:rPr lang="en-GB" altLang="en-US" smtClean="0"/>
              <a:t>, forming a one-to-many relationship. </a:t>
            </a:r>
          </a:p>
          <a:p>
            <a:pPr>
              <a:buFontTx/>
              <a:buNone/>
            </a:pPr>
            <a:endParaRPr lang="en-GB" altLang="en-US" smtClean="0"/>
          </a:p>
          <a:p>
            <a:pPr>
              <a:buFontTx/>
              <a:buNone/>
            </a:pPr>
            <a:endParaRPr lang="en-GB" altLang="en-US" smtClean="0"/>
          </a:p>
        </p:txBody>
      </p:sp>
      <p:graphicFrame>
        <p:nvGraphicFramePr>
          <p:cNvPr id="37893" name="Object 1028"/>
          <p:cNvGraphicFramePr>
            <a:graphicFrameLocks noChangeAspect="1"/>
          </p:cNvGraphicFramePr>
          <p:nvPr/>
        </p:nvGraphicFramePr>
        <p:xfrm>
          <a:off x="1066800" y="3505200"/>
          <a:ext cx="7315200" cy="1311275"/>
        </p:xfrm>
        <a:graphic>
          <a:graphicData uri="http://schemas.openxmlformats.org/presentationml/2006/ole">
            <mc:AlternateContent xmlns:mc="http://schemas.openxmlformats.org/markup-compatibility/2006">
              <mc:Choice xmlns:v="urn:schemas-microsoft-com:vml" Requires="v">
                <p:oleObj spid="_x0000_s37903" name="VISIO" r:id="rId4" imgW="4462272" imgH="800100" progId="Visio.Drawing.4">
                  <p:embed/>
                </p:oleObj>
              </mc:Choice>
              <mc:Fallback>
                <p:oleObj name="VISIO" r:id="rId4" imgW="4462272" imgH="800100" progId="Visio.Drawing.4">
                  <p:embed/>
                  <p:pic>
                    <p:nvPicPr>
                      <p:cNvPr id="0" name="Object 10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6800" y="3505200"/>
                        <a:ext cx="73152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9239AC54-241A-4671-834D-B98A22B57C25}" type="slidenum">
              <a:rPr lang="en-GB" altLang="en-US" sz="1400"/>
              <a:pPr>
                <a:spcBef>
                  <a:spcPct val="0"/>
                </a:spcBef>
                <a:buFontTx/>
                <a:buNone/>
              </a:pPr>
              <a:t>16</a:t>
            </a:fld>
            <a:endParaRPr lang="en-GB" altLang="en-US" sz="1400"/>
          </a:p>
        </p:txBody>
      </p:sp>
      <p:sp>
        <p:nvSpPr>
          <p:cNvPr id="38915" name="Rectangle 1026"/>
          <p:cNvSpPr>
            <a:spLocks noGrp="1" noChangeArrowheads="1"/>
          </p:cNvSpPr>
          <p:nvPr>
            <p:ph type="title"/>
          </p:nvPr>
        </p:nvSpPr>
        <p:spPr>
          <a:xfrm>
            <a:off x="457200" y="609600"/>
            <a:ext cx="8229600" cy="1143000"/>
          </a:xfrm>
        </p:spPr>
        <p:txBody>
          <a:bodyPr/>
          <a:lstStyle/>
          <a:p>
            <a:r>
              <a:rPr lang="en-GB" altLang="en-US" sz="4000" smtClean="0">
                <a:solidFill>
                  <a:schemeClr val="tx1"/>
                </a:solidFill>
              </a:rPr>
              <a:t>Relationships: One-to-Many in Access</a:t>
            </a:r>
            <a:endParaRPr lang="en-GB" altLang="en-US" smtClean="0">
              <a:solidFill>
                <a:schemeClr val="tx1"/>
              </a:solidFill>
            </a:endParaRPr>
          </a:p>
        </p:txBody>
      </p:sp>
      <p:sp>
        <p:nvSpPr>
          <p:cNvPr id="38916" name="Rectangle 1027"/>
          <p:cNvSpPr>
            <a:spLocks noGrp="1" noChangeArrowheads="1"/>
          </p:cNvSpPr>
          <p:nvPr>
            <p:ph type="body" idx="1"/>
          </p:nvPr>
        </p:nvSpPr>
        <p:spPr/>
        <p:txBody>
          <a:bodyPr/>
          <a:lstStyle/>
          <a:p>
            <a:r>
              <a:rPr lang="en-GB" altLang="en-US" smtClean="0"/>
              <a:t>Two tables are related in a one-to-many relationship if for every row in the first table, there can be zero, one, or many rows in the second table, but for every row in the second table there is exactly one row in the first table. </a:t>
            </a:r>
          </a:p>
          <a:p>
            <a:r>
              <a:rPr lang="en-GB" altLang="en-US" smtClean="0"/>
              <a:t> The one-to-many relationship is the most commonly modelled relationship.</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B932969-D933-4CD5-8A51-6553DE8A60AD}" type="slidenum">
              <a:rPr lang="en-GB" altLang="en-US" sz="1400"/>
              <a:pPr>
                <a:spcBef>
                  <a:spcPct val="0"/>
                </a:spcBef>
                <a:buFontTx/>
                <a:buNone/>
              </a:pPr>
              <a:t>17</a:t>
            </a:fld>
            <a:endParaRPr lang="en-GB" altLang="en-US" sz="1400"/>
          </a:p>
        </p:txBody>
      </p:sp>
      <p:sp>
        <p:nvSpPr>
          <p:cNvPr id="39939" name="Rectangle 2"/>
          <p:cNvSpPr>
            <a:spLocks noGrp="1" noChangeArrowheads="1"/>
          </p:cNvSpPr>
          <p:nvPr>
            <p:ph type="title"/>
          </p:nvPr>
        </p:nvSpPr>
        <p:spPr>
          <a:xfrm>
            <a:off x="685800" y="609600"/>
            <a:ext cx="7772400" cy="914400"/>
          </a:xfrm>
        </p:spPr>
        <p:txBody>
          <a:bodyPr/>
          <a:lstStyle/>
          <a:p>
            <a:r>
              <a:rPr lang="en-GB" altLang="en-US" smtClean="0">
                <a:solidFill>
                  <a:schemeClr val="tx1"/>
                </a:solidFill>
              </a:rPr>
              <a:t>Relationships:Many-to-Many </a:t>
            </a:r>
          </a:p>
        </p:txBody>
      </p:sp>
      <p:sp>
        <p:nvSpPr>
          <p:cNvPr id="39940" name="Rectangle 3"/>
          <p:cNvSpPr>
            <a:spLocks noGrp="1" noChangeArrowheads="1"/>
          </p:cNvSpPr>
          <p:nvPr>
            <p:ph type="body" idx="1"/>
          </p:nvPr>
        </p:nvSpPr>
        <p:spPr>
          <a:xfrm>
            <a:off x="685800" y="1752600"/>
            <a:ext cx="8001000" cy="4343400"/>
          </a:xfrm>
        </p:spPr>
        <p:txBody>
          <a:bodyPr/>
          <a:lstStyle/>
          <a:p>
            <a:pPr>
              <a:buFontTx/>
              <a:buNone/>
            </a:pPr>
            <a:r>
              <a:rPr lang="en-GB" altLang="en-US" smtClean="0"/>
              <a:t>A </a:t>
            </a:r>
            <a:r>
              <a:rPr lang="en-GB" altLang="en-US" sz="3600" smtClean="0"/>
              <a:t>Patient</a:t>
            </a:r>
            <a:r>
              <a:rPr lang="en-GB" altLang="en-US" smtClean="0"/>
              <a:t> may be </a:t>
            </a:r>
            <a:r>
              <a:rPr lang="en-GB" altLang="en-US" sz="3600" smtClean="0"/>
              <a:t>Prescribed</a:t>
            </a:r>
            <a:r>
              <a:rPr lang="en-GB" altLang="en-US" smtClean="0"/>
              <a:t> many </a:t>
            </a:r>
            <a:r>
              <a:rPr lang="en-GB" altLang="en-US" sz="3600" smtClean="0"/>
              <a:t>Drugs</a:t>
            </a:r>
          </a:p>
          <a:p>
            <a:pPr algn="ctr">
              <a:buFontTx/>
              <a:buNone/>
            </a:pPr>
            <a:r>
              <a:rPr lang="en-GB" altLang="en-US" smtClean="0"/>
              <a:t> </a:t>
            </a:r>
            <a:r>
              <a:rPr lang="en-GB" altLang="en-US" sz="3600" smtClean="0"/>
              <a:t>and</a:t>
            </a:r>
            <a:r>
              <a:rPr lang="en-GB" altLang="en-US" smtClean="0"/>
              <a:t> </a:t>
            </a:r>
          </a:p>
          <a:p>
            <a:pPr>
              <a:buFontTx/>
              <a:buNone/>
            </a:pPr>
            <a:r>
              <a:rPr lang="en-GB" altLang="en-US" smtClean="0"/>
              <a:t>A </a:t>
            </a:r>
            <a:r>
              <a:rPr lang="en-GB" altLang="en-US" sz="3600" smtClean="0"/>
              <a:t>Drug</a:t>
            </a:r>
            <a:r>
              <a:rPr lang="en-GB" altLang="en-US" smtClean="0"/>
              <a:t> can be </a:t>
            </a:r>
            <a:r>
              <a:rPr lang="en-GB" altLang="en-US" sz="3600" smtClean="0"/>
              <a:t>Prescribed</a:t>
            </a:r>
            <a:r>
              <a:rPr lang="en-GB" altLang="en-US" smtClean="0"/>
              <a:t> to many </a:t>
            </a:r>
            <a:r>
              <a:rPr lang="en-GB" altLang="en-US" sz="3600" smtClean="0"/>
              <a:t>Patients</a:t>
            </a:r>
            <a:r>
              <a:rPr lang="en-GB" altLang="en-US" smtClean="0"/>
              <a:t>.</a:t>
            </a:r>
          </a:p>
        </p:txBody>
      </p:sp>
      <p:graphicFrame>
        <p:nvGraphicFramePr>
          <p:cNvPr id="39941" name="Object 4"/>
          <p:cNvGraphicFramePr>
            <a:graphicFrameLocks noChangeAspect="1"/>
          </p:cNvGraphicFramePr>
          <p:nvPr/>
        </p:nvGraphicFramePr>
        <p:xfrm>
          <a:off x="1143000" y="4267200"/>
          <a:ext cx="7315200" cy="1311275"/>
        </p:xfrm>
        <a:graphic>
          <a:graphicData uri="http://schemas.openxmlformats.org/presentationml/2006/ole">
            <mc:AlternateContent xmlns:mc="http://schemas.openxmlformats.org/markup-compatibility/2006">
              <mc:Choice xmlns:v="urn:schemas-microsoft-com:vml" Requires="v">
                <p:oleObj spid="_x0000_s39951" name="VISIO" r:id="rId4" imgW="4462272" imgH="800100" progId="Visio.Drawing.4">
                  <p:embed/>
                </p:oleObj>
              </mc:Choice>
              <mc:Fallback>
                <p:oleObj name="VISIO" r:id="rId4" imgW="4462272" imgH="800100" progId="Visio.Drawing.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3000" y="4267200"/>
                        <a:ext cx="73152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95E3F7B-575B-47E8-A34F-7978AF21F7F7}" type="slidenum">
              <a:rPr lang="en-GB" altLang="en-US" sz="1400"/>
              <a:pPr>
                <a:spcBef>
                  <a:spcPct val="0"/>
                </a:spcBef>
                <a:buFontTx/>
                <a:buNone/>
              </a:pPr>
              <a:t>18</a:t>
            </a:fld>
            <a:endParaRPr lang="en-GB" altLang="en-US" sz="1400"/>
          </a:p>
        </p:txBody>
      </p:sp>
      <p:sp>
        <p:nvSpPr>
          <p:cNvPr id="40963" name="Rectangle 2"/>
          <p:cNvSpPr>
            <a:spLocks noGrp="1" noChangeArrowheads="1"/>
          </p:cNvSpPr>
          <p:nvPr>
            <p:ph type="title"/>
          </p:nvPr>
        </p:nvSpPr>
        <p:spPr>
          <a:xfrm>
            <a:off x="381000" y="609600"/>
            <a:ext cx="8382000" cy="914400"/>
          </a:xfrm>
        </p:spPr>
        <p:txBody>
          <a:bodyPr/>
          <a:lstStyle/>
          <a:p>
            <a:r>
              <a:rPr lang="en-GB" altLang="en-US" sz="4000" smtClean="0">
                <a:solidFill>
                  <a:schemeClr val="tx1"/>
                </a:solidFill>
              </a:rPr>
              <a:t>Relationships:Many-to-Many in Access</a:t>
            </a:r>
            <a:r>
              <a:rPr lang="en-GB" altLang="en-US" smtClean="0">
                <a:solidFill>
                  <a:schemeClr val="tx1"/>
                </a:solidFill>
              </a:rPr>
              <a:t> </a:t>
            </a:r>
          </a:p>
        </p:txBody>
      </p:sp>
      <p:sp>
        <p:nvSpPr>
          <p:cNvPr id="40964" name="Rectangle 3"/>
          <p:cNvSpPr>
            <a:spLocks noGrp="1" noChangeArrowheads="1"/>
          </p:cNvSpPr>
          <p:nvPr>
            <p:ph type="body" idx="1"/>
          </p:nvPr>
        </p:nvSpPr>
        <p:spPr>
          <a:xfrm>
            <a:off x="685800" y="1752600"/>
            <a:ext cx="7772400" cy="4343400"/>
          </a:xfrm>
        </p:spPr>
        <p:txBody>
          <a:bodyPr/>
          <a:lstStyle/>
          <a:p>
            <a:r>
              <a:rPr lang="en-GB" altLang="en-US" sz="2800" smtClean="0"/>
              <a:t>Two tables are related in a many-to-many relationship when for every row in the first table, there can be many rows in the second table, and for every row in the second table, there can be many rows in the first table</a:t>
            </a:r>
          </a:p>
          <a:p>
            <a:r>
              <a:rPr lang="en-GB" altLang="en-US" sz="2800" smtClean="0"/>
              <a:t>Many-to-many relationships cannot be directly modelled in relational database programs. </a:t>
            </a:r>
          </a:p>
          <a:p>
            <a:r>
              <a:rPr lang="en-GB" altLang="en-US" sz="2800" smtClean="0"/>
              <a:t>They must be broken into multiple one-to-many relationships.</a:t>
            </a:r>
            <a:endParaRPr lang="en-GB" altLang="en-U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EA70917E-9B84-4CFA-973B-43114AF51AA4}" type="slidenum">
              <a:rPr lang="en-GB" altLang="en-US" sz="1400"/>
              <a:pPr>
                <a:spcBef>
                  <a:spcPct val="0"/>
                </a:spcBef>
                <a:buFontTx/>
                <a:buNone/>
              </a:pPr>
              <a:t>19</a:t>
            </a:fld>
            <a:endParaRPr lang="en-GB" altLang="en-US" sz="1400"/>
          </a:p>
        </p:txBody>
      </p:sp>
      <p:sp>
        <p:nvSpPr>
          <p:cNvPr id="41987" name="Rectangle 1026"/>
          <p:cNvSpPr>
            <a:spLocks noGrp="1" noChangeArrowheads="1"/>
          </p:cNvSpPr>
          <p:nvPr>
            <p:ph type="title"/>
          </p:nvPr>
        </p:nvSpPr>
        <p:spPr/>
        <p:txBody>
          <a:bodyPr/>
          <a:lstStyle/>
          <a:p>
            <a:r>
              <a:rPr lang="en-GB" altLang="en-US" smtClean="0">
                <a:solidFill>
                  <a:schemeClr val="tx1"/>
                </a:solidFill>
              </a:rPr>
              <a:t>Many to Many relationships II</a:t>
            </a:r>
          </a:p>
        </p:txBody>
      </p:sp>
      <p:graphicFrame>
        <p:nvGraphicFramePr>
          <p:cNvPr id="41988" name="Object 1030"/>
          <p:cNvGraphicFramePr>
            <a:graphicFrameLocks noGrp="1" noChangeAspect="1"/>
          </p:cNvGraphicFramePr>
          <p:nvPr>
            <p:ph type="body" idx="1"/>
          </p:nvPr>
        </p:nvGraphicFramePr>
        <p:xfrm>
          <a:off x="685800" y="2127250"/>
          <a:ext cx="7772400" cy="3822700"/>
        </p:xfrm>
        <a:graphic>
          <a:graphicData uri="http://schemas.openxmlformats.org/presentationml/2006/ole">
            <mc:AlternateContent xmlns:mc="http://schemas.openxmlformats.org/markup-compatibility/2006">
              <mc:Choice xmlns:v="urn:schemas-microsoft-com:vml" Requires="v">
                <p:oleObj spid="_x0000_s41998" name="VISIO" r:id="rId4" imgW="4616196" imgH="2270760" progId="Visio.Drawing.4">
                  <p:embed/>
                </p:oleObj>
              </mc:Choice>
              <mc:Fallback>
                <p:oleObj name="VISIO" r:id="rId4" imgW="4616196" imgH="2270760" progId="Visio.Drawing.4">
                  <p:embed/>
                  <p:pic>
                    <p:nvPicPr>
                      <p:cNvPr id="0" name="Object 1030"/>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2127250"/>
                        <a:ext cx="7772400" cy="3822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B54FDD3-1E82-4D75-8BE7-81D0C82F0D31}" type="slidenum">
              <a:rPr lang="en-GB" altLang="en-US" sz="1400"/>
              <a:pPr>
                <a:spcBef>
                  <a:spcPct val="0"/>
                </a:spcBef>
                <a:buFontTx/>
                <a:buNone/>
              </a:pPr>
              <a:t>2</a:t>
            </a:fld>
            <a:endParaRPr lang="en-GB" altLang="en-US" sz="1400"/>
          </a:p>
        </p:txBody>
      </p:sp>
      <p:sp>
        <p:nvSpPr>
          <p:cNvPr id="32771" name="Rectangle 2"/>
          <p:cNvSpPr>
            <a:spLocks noGrp="1" noChangeArrowheads="1"/>
          </p:cNvSpPr>
          <p:nvPr>
            <p:ph type="title"/>
          </p:nvPr>
        </p:nvSpPr>
        <p:spPr>
          <a:xfrm>
            <a:off x="685800" y="304800"/>
            <a:ext cx="7772400" cy="1143000"/>
          </a:xfrm>
        </p:spPr>
        <p:txBody>
          <a:bodyPr/>
          <a:lstStyle/>
          <a:p>
            <a:r>
              <a:rPr lang="en-GB" altLang="en-US" smtClean="0"/>
              <a:t>Data and Entities</a:t>
            </a:r>
          </a:p>
        </p:txBody>
      </p:sp>
      <p:sp>
        <p:nvSpPr>
          <p:cNvPr id="32772" name="Rectangle 3"/>
          <p:cNvSpPr>
            <a:spLocks noGrp="1" noChangeArrowheads="1"/>
          </p:cNvSpPr>
          <p:nvPr>
            <p:ph type="body" idx="1"/>
          </p:nvPr>
        </p:nvSpPr>
        <p:spPr>
          <a:xfrm>
            <a:off x="395288" y="1268413"/>
            <a:ext cx="8280400" cy="4979987"/>
          </a:xfrm>
        </p:spPr>
        <p:txBody>
          <a:bodyPr/>
          <a:lstStyle/>
          <a:p>
            <a:r>
              <a:rPr lang="en-GB" altLang="en-US" i="1" smtClean="0"/>
              <a:t>Data</a:t>
            </a:r>
            <a:r>
              <a:rPr lang="en-GB" altLang="en-US" smtClean="0"/>
              <a:t> are facts,  </a:t>
            </a:r>
            <a:r>
              <a:rPr lang="en-GB" altLang="en-US" i="1" smtClean="0"/>
              <a:t>Information</a:t>
            </a:r>
            <a:r>
              <a:rPr lang="en-GB" altLang="en-US" smtClean="0"/>
              <a:t> is data that has been processed, refined.</a:t>
            </a:r>
          </a:p>
          <a:p>
            <a:r>
              <a:rPr lang="en-GB" altLang="en-US" smtClean="0"/>
              <a:t>An </a:t>
            </a:r>
            <a:r>
              <a:rPr lang="en-GB" altLang="en-US" b="1" smtClean="0"/>
              <a:t>entity</a:t>
            </a:r>
            <a:r>
              <a:rPr lang="en-GB" altLang="en-US" smtClean="0"/>
              <a:t> is any object or event , it may be a tangible object, or an intangible item.</a:t>
            </a:r>
          </a:p>
          <a:p>
            <a:r>
              <a:rPr lang="en-GB" altLang="en-US" smtClean="0"/>
              <a:t>An </a:t>
            </a:r>
            <a:r>
              <a:rPr lang="en-GB" altLang="en-US" b="1" smtClean="0"/>
              <a:t>attribute</a:t>
            </a:r>
            <a:r>
              <a:rPr lang="en-GB" altLang="en-US" smtClean="0"/>
              <a:t> is a property of an entity.</a:t>
            </a:r>
          </a:p>
          <a:p>
            <a:r>
              <a:rPr lang="en-GB" altLang="en-US" smtClean="0"/>
              <a:t>An entity is represented as a table in Access If you need a database to organise all the data that you handle you WILL need several tables.</a:t>
            </a:r>
          </a:p>
          <a:p>
            <a:r>
              <a:rPr lang="en-GB" altLang="en-US" smtClean="0"/>
              <a:t>Each table should represent only one entity.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9615E79-5C28-4442-A583-C34909FA3D6D}" type="slidenum">
              <a:rPr lang="en-GB" altLang="en-US" sz="1400"/>
              <a:pPr>
                <a:spcBef>
                  <a:spcPct val="0"/>
                </a:spcBef>
                <a:buFontTx/>
                <a:buNone/>
              </a:pPr>
              <a:t>20</a:t>
            </a:fld>
            <a:endParaRPr lang="en-GB" altLang="en-US" sz="1400"/>
          </a:p>
        </p:txBody>
      </p:sp>
      <p:sp>
        <p:nvSpPr>
          <p:cNvPr id="43011" name="Rectangle 2"/>
          <p:cNvSpPr>
            <a:spLocks noGrp="1" noChangeArrowheads="1"/>
          </p:cNvSpPr>
          <p:nvPr>
            <p:ph type="title"/>
          </p:nvPr>
        </p:nvSpPr>
        <p:spPr>
          <a:xfrm>
            <a:off x="685800" y="609600"/>
            <a:ext cx="8077200" cy="1143000"/>
          </a:xfrm>
        </p:spPr>
        <p:txBody>
          <a:bodyPr/>
          <a:lstStyle/>
          <a:p>
            <a:r>
              <a:rPr lang="en-GB" altLang="en-US" sz="3600" smtClean="0">
                <a:solidFill>
                  <a:schemeClr val="tx1"/>
                </a:solidFill>
              </a:rPr>
              <a:t>Additional Notation:- Optional and Participation</a:t>
            </a:r>
            <a:endParaRPr lang="en-GB" altLang="en-US" smtClean="0">
              <a:solidFill>
                <a:schemeClr val="tx1"/>
              </a:solidFill>
            </a:endParaRPr>
          </a:p>
        </p:txBody>
      </p:sp>
      <p:sp>
        <p:nvSpPr>
          <p:cNvPr id="43012" name="Rectangle 3"/>
          <p:cNvSpPr>
            <a:spLocks noGrp="1" noChangeArrowheads="1"/>
          </p:cNvSpPr>
          <p:nvPr>
            <p:ph type="body" idx="1"/>
          </p:nvPr>
        </p:nvSpPr>
        <p:spPr/>
        <p:txBody>
          <a:bodyPr/>
          <a:lstStyle/>
          <a:p>
            <a:pPr>
              <a:buFontTx/>
              <a:buNone/>
            </a:pPr>
            <a:endParaRPr lang="en-US" altLang="en-US" smtClean="0"/>
          </a:p>
        </p:txBody>
      </p:sp>
      <p:graphicFrame>
        <p:nvGraphicFramePr>
          <p:cNvPr id="43013" name="Object 4"/>
          <p:cNvGraphicFramePr>
            <a:graphicFrameLocks noChangeAspect="1"/>
          </p:cNvGraphicFramePr>
          <p:nvPr/>
        </p:nvGraphicFramePr>
        <p:xfrm>
          <a:off x="762000" y="2598738"/>
          <a:ext cx="7696200" cy="1379537"/>
        </p:xfrm>
        <a:graphic>
          <a:graphicData uri="http://schemas.openxmlformats.org/presentationml/2006/ole">
            <mc:AlternateContent xmlns:mc="http://schemas.openxmlformats.org/markup-compatibility/2006">
              <mc:Choice xmlns:v="urn:schemas-microsoft-com:vml" Requires="v">
                <p:oleObj spid="_x0000_s43033" name="VISIO" r:id="rId4" imgW="4462272" imgH="800100" progId="Visio.Drawing.4">
                  <p:embed/>
                </p:oleObj>
              </mc:Choice>
              <mc:Fallback>
                <p:oleObj name="VISIO" r:id="rId4" imgW="4462272" imgH="800100" progId="Visio.Drawing.4">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2598738"/>
                        <a:ext cx="7696200"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3014" name="Object 5"/>
          <p:cNvGraphicFramePr>
            <a:graphicFrameLocks noChangeAspect="1"/>
          </p:cNvGraphicFramePr>
          <p:nvPr/>
        </p:nvGraphicFramePr>
        <p:xfrm>
          <a:off x="762000" y="4122738"/>
          <a:ext cx="7696200" cy="1379537"/>
        </p:xfrm>
        <a:graphic>
          <a:graphicData uri="http://schemas.openxmlformats.org/presentationml/2006/ole">
            <mc:AlternateContent xmlns:mc="http://schemas.openxmlformats.org/markup-compatibility/2006">
              <mc:Choice xmlns:v="urn:schemas-microsoft-com:vml" Requires="v">
                <p:oleObj spid="_x0000_s43034" name="VISIO" r:id="rId6" imgW="4462272" imgH="800100" progId="Visio.Drawing.4">
                  <p:embed/>
                </p:oleObj>
              </mc:Choice>
              <mc:Fallback>
                <p:oleObj name="VISIO" r:id="rId6" imgW="4462272" imgH="800100" progId="Visio.Drawing.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000" y="4122738"/>
                        <a:ext cx="7696200" cy="137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47A0E67-93BD-48B2-B4D9-F324AE86BA22}" type="slidenum">
              <a:rPr lang="en-GB" altLang="en-US" sz="1400"/>
              <a:pPr>
                <a:spcBef>
                  <a:spcPct val="0"/>
                </a:spcBef>
                <a:buFontTx/>
                <a:buNone/>
              </a:pPr>
              <a:t>21</a:t>
            </a:fld>
            <a:endParaRPr lang="en-GB" altLang="en-US" sz="1400"/>
          </a:p>
        </p:txBody>
      </p:sp>
      <p:sp>
        <p:nvSpPr>
          <p:cNvPr id="44035" name="Rectangle 2"/>
          <p:cNvSpPr>
            <a:spLocks noGrp="1" noChangeArrowheads="1"/>
          </p:cNvSpPr>
          <p:nvPr>
            <p:ph type="title"/>
          </p:nvPr>
        </p:nvSpPr>
        <p:spPr>
          <a:xfrm>
            <a:off x="685800" y="228600"/>
            <a:ext cx="7772400" cy="990600"/>
          </a:xfrm>
        </p:spPr>
        <p:txBody>
          <a:bodyPr/>
          <a:lstStyle/>
          <a:p>
            <a:r>
              <a:rPr lang="en-GB" altLang="en-US" sz="3600" smtClean="0">
                <a:solidFill>
                  <a:schemeClr val="tx1"/>
                </a:solidFill>
              </a:rPr>
              <a:t>Additional Notation:- </a:t>
            </a:r>
            <a:r>
              <a:rPr lang="en-GB" altLang="en-US" smtClean="0">
                <a:solidFill>
                  <a:schemeClr val="tx1"/>
                </a:solidFill>
              </a:rPr>
              <a:t>Attributes</a:t>
            </a:r>
          </a:p>
        </p:txBody>
      </p:sp>
      <p:graphicFrame>
        <p:nvGraphicFramePr>
          <p:cNvPr id="44036" name="Object 3"/>
          <p:cNvGraphicFramePr>
            <a:graphicFrameLocks noGrp="1" noChangeAspect="1"/>
          </p:cNvGraphicFramePr>
          <p:nvPr>
            <p:ph type="body" idx="1"/>
          </p:nvPr>
        </p:nvGraphicFramePr>
        <p:xfrm>
          <a:off x="685800" y="1676400"/>
          <a:ext cx="6096000" cy="2565400"/>
        </p:xfrm>
        <a:graphic>
          <a:graphicData uri="http://schemas.openxmlformats.org/presentationml/2006/ole">
            <mc:AlternateContent xmlns:mc="http://schemas.openxmlformats.org/markup-compatibility/2006">
              <mc:Choice xmlns:v="urn:schemas-microsoft-com:vml" Requires="v">
                <p:oleObj spid="_x0000_s44056" name="VISIO" r:id="rId4" imgW="4756404" imgH="2002536" progId="Visio.Drawing.4">
                  <p:embed/>
                </p:oleObj>
              </mc:Choice>
              <mc:Fallback>
                <p:oleObj name="VISIO" r:id="rId4" imgW="4756404" imgH="2002536" progId="Visio.Drawing.4">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1676400"/>
                        <a:ext cx="6096000" cy="2565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44037" name="Object 4"/>
          <p:cNvGraphicFramePr>
            <a:graphicFrameLocks noChangeAspect="1"/>
          </p:cNvGraphicFramePr>
          <p:nvPr/>
        </p:nvGraphicFramePr>
        <p:xfrm>
          <a:off x="1447800" y="4419600"/>
          <a:ext cx="5257800" cy="1692275"/>
        </p:xfrm>
        <a:graphic>
          <a:graphicData uri="http://schemas.openxmlformats.org/presentationml/2006/ole">
            <mc:AlternateContent xmlns:mc="http://schemas.openxmlformats.org/markup-compatibility/2006">
              <mc:Choice xmlns:v="urn:schemas-microsoft-com:vml" Requires="v">
                <p:oleObj spid="_x0000_s44057" name="VISIO" r:id="rId6" imgW="3845052" imgH="1237488" progId="Visio.Drawing.4">
                  <p:embed/>
                </p:oleObj>
              </mc:Choice>
              <mc:Fallback>
                <p:oleObj name="VISIO" r:id="rId6" imgW="3845052" imgH="1237488" progId="Visio.Drawing.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7800" y="4419600"/>
                        <a:ext cx="5257800" cy="169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80280B38-A327-437E-83D0-BFCFBF2A82CB}" type="slidenum">
              <a:rPr lang="en-GB" altLang="en-US" sz="1400"/>
              <a:pPr>
                <a:spcBef>
                  <a:spcPct val="0"/>
                </a:spcBef>
                <a:buFontTx/>
                <a:buNone/>
              </a:pPr>
              <a:t>22</a:t>
            </a:fld>
            <a:endParaRPr lang="en-GB" altLang="en-US" sz="1400"/>
          </a:p>
        </p:txBody>
      </p:sp>
      <p:sp>
        <p:nvSpPr>
          <p:cNvPr id="45059" name="Rectangle 2"/>
          <p:cNvSpPr>
            <a:spLocks noGrp="1" noChangeArrowheads="1"/>
          </p:cNvSpPr>
          <p:nvPr>
            <p:ph type="title"/>
          </p:nvPr>
        </p:nvSpPr>
        <p:spPr/>
        <p:txBody>
          <a:bodyPr/>
          <a:lstStyle/>
          <a:p>
            <a:r>
              <a:rPr lang="en-GB" altLang="en-US" sz="3600" smtClean="0">
                <a:solidFill>
                  <a:schemeClr val="tx1"/>
                </a:solidFill>
              </a:rPr>
              <a:t>Additional Notation:- </a:t>
            </a:r>
            <a:r>
              <a:rPr lang="en-GB" altLang="en-US" smtClean="0">
                <a:solidFill>
                  <a:schemeClr val="tx1"/>
                </a:solidFill>
              </a:rPr>
              <a:t>Attributes II</a:t>
            </a:r>
          </a:p>
        </p:txBody>
      </p:sp>
      <p:graphicFrame>
        <p:nvGraphicFramePr>
          <p:cNvPr id="45060" name="Object 3"/>
          <p:cNvGraphicFramePr>
            <a:graphicFrameLocks noGrp="1" noChangeAspect="1"/>
          </p:cNvGraphicFramePr>
          <p:nvPr>
            <p:ph type="body" idx="1"/>
          </p:nvPr>
        </p:nvGraphicFramePr>
        <p:xfrm>
          <a:off x="838200" y="1752600"/>
          <a:ext cx="4648200" cy="2874963"/>
        </p:xfrm>
        <a:graphic>
          <a:graphicData uri="http://schemas.openxmlformats.org/presentationml/2006/ole">
            <mc:AlternateContent xmlns:mc="http://schemas.openxmlformats.org/markup-compatibility/2006">
              <mc:Choice xmlns:v="urn:schemas-microsoft-com:vml" Requires="v">
                <p:oleObj spid="_x0000_s45080" name="VISIO" r:id="rId4" imgW="3208020" imgH="1984248" progId="Visio.Drawing.4">
                  <p:embed/>
                </p:oleObj>
              </mc:Choice>
              <mc:Fallback>
                <p:oleObj name="VISIO" r:id="rId4" imgW="3208020" imgH="1984248" progId="Visio.Drawing.4">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1752600"/>
                        <a:ext cx="4648200" cy="2874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45061" name="Object 4"/>
          <p:cNvGraphicFramePr>
            <a:graphicFrameLocks noChangeAspect="1"/>
          </p:cNvGraphicFramePr>
          <p:nvPr/>
        </p:nvGraphicFramePr>
        <p:xfrm>
          <a:off x="3505200" y="4419600"/>
          <a:ext cx="4648200" cy="1479550"/>
        </p:xfrm>
        <a:graphic>
          <a:graphicData uri="http://schemas.openxmlformats.org/presentationml/2006/ole">
            <mc:AlternateContent xmlns:mc="http://schemas.openxmlformats.org/markup-compatibility/2006">
              <mc:Choice xmlns:v="urn:schemas-microsoft-com:vml" Requires="v">
                <p:oleObj spid="_x0000_s45081" name="VISIO" r:id="rId6" imgW="3845052" imgH="1223772" progId="Visio.Drawing.4">
                  <p:embed/>
                </p:oleObj>
              </mc:Choice>
              <mc:Fallback>
                <p:oleObj name="VISIO" r:id="rId6" imgW="3845052" imgH="1223772" progId="Visio.Drawing.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5200" y="4419600"/>
                        <a:ext cx="4648200" cy="1479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D9AC4BF-E7D3-4165-91C1-A7F2B1272F7B}" type="slidenum">
              <a:rPr lang="en-GB" altLang="en-US" sz="1400"/>
              <a:pPr>
                <a:spcBef>
                  <a:spcPct val="0"/>
                </a:spcBef>
                <a:buFontTx/>
                <a:buNone/>
              </a:pPr>
              <a:t>23</a:t>
            </a:fld>
            <a:endParaRPr lang="en-GB" altLang="en-US" sz="1400"/>
          </a:p>
        </p:txBody>
      </p:sp>
      <p:sp>
        <p:nvSpPr>
          <p:cNvPr id="46083" name="Rectangle 2"/>
          <p:cNvSpPr>
            <a:spLocks noGrp="1" noChangeArrowheads="1"/>
          </p:cNvSpPr>
          <p:nvPr>
            <p:ph type="title"/>
          </p:nvPr>
        </p:nvSpPr>
        <p:spPr/>
        <p:txBody>
          <a:bodyPr/>
          <a:lstStyle/>
          <a:p>
            <a:r>
              <a:rPr lang="en-GB" altLang="en-US" sz="3600" smtClean="0">
                <a:solidFill>
                  <a:schemeClr val="tx1"/>
                </a:solidFill>
              </a:rPr>
              <a:t>Additional Notation:- </a:t>
            </a:r>
            <a:r>
              <a:rPr lang="en-GB" altLang="en-US" smtClean="0">
                <a:solidFill>
                  <a:schemeClr val="tx1"/>
                </a:solidFill>
              </a:rPr>
              <a:t>Ternary  I</a:t>
            </a:r>
          </a:p>
        </p:txBody>
      </p:sp>
      <p:graphicFrame>
        <p:nvGraphicFramePr>
          <p:cNvPr id="46084" name="Object 3"/>
          <p:cNvGraphicFramePr>
            <a:graphicFrameLocks noGrp="1" noChangeAspect="1"/>
          </p:cNvGraphicFramePr>
          <p:nvPr>
            <p:ph type="body" idx="1"/>
          </p:nvPr>
        </p:nvGraphicFramePr>
        <p:xfrm>
          <a:off x="1219200" y="1905000"/>
          <a:ext cx="5715000" cy="2346325"/>
        </p:xfrm>
        <a:graphic>
          <a:graphicData uri="http://schemas.openxmlformats.org/presentationml/2006/ole">
            <mc:AlternateContent xmlns:mc="http://schemas.openxmlformats.org/markup-compatibility/2006">
              <mc:Choice xmlns:v="urn:schemas-microsoft-com:vml" Requires="v">
                <p:oleObj spid="_x0000_s46104" name="VISIO" r:id="rId4" imgW="3665220" imgH="1505712" progId="Visio.Drawing.4">
                  <p:embed/>
                </p:oleObj>
              </mc:Choice>
              <mc:Fallback>
                <p:oleObj name="VISIO" r:id="rId4" imgW="3665220" imgH="1505712" progId="Visio.Drawing.4">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19200" y="1905000"/>
                        <a:ext cx="5715000" cy="2346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46085" name="Object 4"/>
          <p:cNvGraphicFramePr>
            <a:graphicFrameLocks noChangeAspect="1"/>
          </p:cNvGraphicFramePr>
          <p:nvPr/>
        </p:nvGraphicFramePr>
        <p:xfrm>
          <a:off x="1524000" y="4419600"/>
          <a:ext cx="4953000" cy="2032000"/>
        </p:xfrm>
        <a:graphic>
          <a:graphicData uri="http://schemas.openxmlformats.org/presentationml/2006/ole">
            <mc:AlternateContent xmlns:mc="http://schemas.openxmlformats.org/markup-compatibility/2006">
              <mc:Choice xmlns:v="urn:schemas-microsoft-com:vml" Requires="v">
                <p:oleObj spid="_x0000_s46105" name="VISIO" r:id="rId6" imgW="3665220" imgH="1505712" progId="Visio.Drawing.4">
                  <p:embed/>
                </p:oleObj>
              </mc:Choice>
              <mc:Fallback>
                <p:oleObj name="VISIO" r:id="rId6" imgW="3665220" imgH="1505712" progId="Visio.Drawing.4">
                  <p:embed/>
                  <p:pic>
                    <p:nvPicPr>
                      <p:cNvPr id="0" name="Object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24000" y="4419600"/>
                        <a:ext cx="4953000" cy="203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28A17F2-D8EF-4B4A-A6D6-CD4573C8AD14}" type="slidenum">
              <a:rPr lang="en-GB" altLang="en-US" sz="1400"/>
              <a:pPr>
                <a:spcBef>
                  <a:spcPct val="0"/>
                </a:spcBef>
                <a:buFontTx/>
                <a:buNone/>
              </a:pPr>
              <a:t>24</a:t>
            </a:fld>
            <a:endParaRPr lang="en-GB" altLang="en-US" sz="1400"/>
          </a:p>
        </p:txBody>
      </p:sp>
      <p:sp>
        <p:nvSpPr>
          <p:cNvPr id="47107" name="Rectangle 2"/>
          <p:cNvSpPr>
            <a:spLocks noGrp="1" noChangeArrowheads="1"/>
          </p:cNvSpPr>
          <p:nvPr>
            <p:ph type="title"/>
          </p:nvPr>
        </p:nvSpPr>
        <p:spPr/>
        <p:txBody>
          <a:bodyPr/>
          <a:lstStyle/>
          <a:p>
            <a:r>
              <a:rPr lang="en-GB" altLang="en-US" sz="3600" smtClean="0">
                <a:solidFill>
                  <a:schemeClr val="tx1"/>
                </a:solidFill>
              </a:rPr>
              <a:t>Additional Notation:- </a:t>
            </a:r>
            <a:r>
              <a:rPr lang="en-GB" altLang="en-US" smtClean="0">
                <a:solidFill>
                  <a:schemeClr val="tx1"/>
                </a:solidFill>
              </a:rPr>
              <a:t>Ternary II</a:t>
            </a:r>
          </a:p>
        </p:txBody>
      </p:sp>
      <p:graphicFrame>
        <p:nvGraphicFramePr>
          <p:cNvPr id="47108" name="Object 3"/>
          <p:cNvGraphicFramePr>
            <a:graphicFrameLocks noGrp="1" noChangeAspect="1"/>
          </p:cNvGraphicFramePr>
          <p:nvPr>
            <p:ph type="body" idx="1"/>
          </p:nvPr>
        </p:nvGraphicFramePr>
        <p:xfrm>
          <a:off x="685800" y="2605088"/>
          <a:ext cx="7772400" cy="2867025"/>
        </p:xfrm>
        <a:graphic>
          <a:graphicData uri="http://schemas.openxmlformats.org/presentationml/2006/ole">
            <mc:AlternateContent xmlns:mc="http://schemas.openxmlformats.org/markup-compatibility/2006">
              <mc:Choice xmlns:v="urn:schemas-microsoft-com:vml" Requires="v">
                <p:oleObj spid="_x0000_s47118" name="VISIO" r:id="rId4" imgW="4565904" imgH="1685544" progId="Visio.Drawing.4">
                  <p:embed/>
                </p:oleObj>
              </mc:Choice>
              <mc:Fallback>
                <p:oleObj name="VISIO" r:id="rId4" imgW="4565904" imgH="1685544" progId="Visio.Drawing.4">
                  <p:embed/>
                  <p:pic>
                    <p:nvPicPr>
                      <p:cNvPr id="0" name="Object 3"/>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5800" y="2605088"/>
                        <a:ext cx="7772400" cy="286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A2780EE7-5BA7-4BE6-A57E-48F64E5E7970}" type="slidenum">
              <a:rPr lang="en-GB" altLang="en-US" sz="1400"/>
              <a:pPr>
                <a:spcBef>
                  <a:spcPct val="0"/>
                </a:spcBef>
                <a:buFontTx/>
                <a:buNone/>
              </a:pPr>
              <a:t>25</a:t>
            </a:fld>
            <a:endParaRPr lang="en-GB" altLang="en-US" sz="1400"/>
          </a:p>
        </p:txBody>
      </p:sp>
      <p:sp>
        <p:nvSpPr>
          <p:cNvPr id="48131" name="Rectangle 2"/>
          <p:cNvSpPr>
            <a:spLocks noGrp="1" noChangeArrowheads="1"/>
          </p:cNvSpPr>
          <p:nvPr>
            <p:ph type="title"/>
          </p:nvPr>
        </p:nvSpPr>
        <p:spPr/>
        <p:txBody>
          <a:bodyPr/>
          <a:lstStyle/>
          <a:p>
            <a:r>
              <a:rPr lang="en-GB" altLang="en-US" sz="3600" smtClean="0">
                <a:solidFill>
                  <a:schemeClr val="tx1"/>
                </a:solidFill>
              </a:rPr>
              <a:t>Additional Notation:- </a:t>
            </a:r>
            <a:r>
              <a:rPr lang="en-GB" altLang="en-US" sz="4000" smtClean="0">
                <a:solidFill>
                  <a:schemeClr val="tx1"/>
                </a:solidFill>
              </a:rPr>
              <a:t>Recursive</a:t>
            </a:r>
            <a:endParaRPr lang="en-GB" altLang="en-US" smtClean="0">
              <a:solidFill>
                <a:schemeClr val="tx1"/>
              </a:solidFill>
            </a:endParaRPr>
          </a:p>
        </p:txBody>
      </p:sp>
      <p:graphicFrame>
        <p:nvGraphicFramePr>
          <p:cNvPr id="48132" name="Object 4"/>
          <p:cNvGraphicFramePr>
            <a:graphicFrameLocks noGrp="1" noChangeAspect="1"/>
          </p:cNvGraphicFramePr>
          <p:nvPr>
            <p:ph type="body" idx="1"/>
          </p:nvPr>
        </p:nvGraphicFramePr>
        <p:xfrm>
          <a:off x="1371600" y="1981200"/>
          <a:ext cx="7772400" cy="3524250"/>
        </p:xfrm>
        <a:graphic>
          <a:graphicData uri="http://schemas.openxmlformats.org/presentationml/2006/ole">
            <mc:AlternateContent xmlns:mc="http://schemas.openxmlformats.org/markup-compatibility/2006">
              <mc:Choice xmlns:v="urn:schemas-microsoft-com:vml" Requires="v">
                <p:oleObj spid="_x0000_s48142" name="VISIO" r:id="rId4" imgW="1414272" imgH="641604" progId="Visio.Drawing.4">
                  <p:embed/>
                </p:oleObj>
              </mc:Choice>
              <mc:Fallback>
                <p:oleObj name="VISIO" r:id="rId4" imgW="1414272" imgH="641604" progId="Visio.Drawing.4">
                  <p:embed/>
                  <p:pic>
                    <p:nvPicPr>
                      <p:cNvPr id="0" name="Object 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0" y="1981200"/>
                        <a:ext cx="7772400" cy="3524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6B1D7F09-B71E-44E3-BE48-5821F95A8862}" type="slidenum">
              <a:rPr lang="en-GB" altLang="en-US" sz="1400"/>
              <a:pPr>
                <a:spcBef>
                  <a:spcPct val="0"/>
                </a:spcBef>
                <a:buFontTx/>
                <a:buNone/>
              </a:pPr>
              <a:t>26</a:t>
            </a:fld>
            <a:endParaRPr lang="en-GB" altLang="en-US" sz="1400"/>
          </a:p>
        </p:txBody>
      </p:sp>
      <p:sp>
        <p:nvSpPr>
          <p:cNvPr id="49155" name="Rectangle 2"/>
          <p:cNvSpPr>
            <a:spLocks noGrp="1" noChangeArrowheads="1"/>
          </p:cNvSpPr>
          <p:nvPr>
            <p:ph type="title"/>
          </p:nvPr>
        </p:nvSpPr>
        <p:spPr/>
        <p:txBody>
          <a:bodyPr/>
          <a:lstStyle/>
          <a:p>
            <a:r>
              <a:rPr lang="en-GB" altLang="en-US" sz="3600" smtClean="0">
                <a:solidFill>
                  <a:schemeClr val="tx1"/>
                </a:solidFill>
              </a:rPr>
              <a:t>Additional Notation:- Weak Entity</a:t>
            </a:r>
            <a:endParaRPr lang="en-GB" altLang="en-US" smtClean="0">
              <a:solidFill>
                <a:schemeClr val="tx1"/>
              </a:solidFill>
            </a:endParaRPr>
          </a:p>
        </p:txBody>
      </p:sp>
      <p:sp>
        <p:nvSpPr>
          <p:cNvPr id="49156" name="Rectangle 7"/>
          <p:cNvSpPr>
            <a:spLocks noGrp="1" noChangeArrowheads="1"/>
          </p:cNvSpPr>
          <p:nvPr>
            <p:ph type="body" idx="1"/>
          </p:nvPr>
        </p:nvSpPr>
        <p:spPr/>
        <p:txBody>
          <a:bodyPr/>
          <a:lstStyle/>
          <a:p>
            <a:pPr>
              <a:buFontTx/>
              <a:buNone/>
            </a:pPr>
            <a:r>
              <a:rPr lang="en-GB" altLang="en-US" smtClean="0"/>
              <a:t>A week entity is an entity that cannot exist without another entity.</a:t>
            </a:r>
          </a:p>
          <a:p>
            <a:endParaRPr lang="en-GB" altLang="en-US" smtClean="0"/>
          </a:p>
        </p:txBody>
      </p:sp>
      <p:graphicFrame>
        <p:nvGraphicFramePr>
          <p:cNvPr id="49157" name="Object 8"/>
          <p:cNvGraphicFramePr>
            <a:graphicFrameLocks noChangeAspect="1"/>
          </p:cNvGraphicFramePr>
          <p:nvPr/>
        </p:nvGraphicFramePr>
        <p:xfrm>
          <a:off x="1012825" y="3468688"/>
          <a:ext cx="7369175" cy="1320800"/>
        </p:xfrm>
        <a:graphic>
          <a:graphicData uri="http://schemas.openxmlformats.org/presentationml/2006/ole">
            <mc:AlternateContent xmlns:mc="http://schemas.openxmlformats.org/markup-compatibility/2006">
              <mc:Choice xmlns:v="urn:schemas-microsoft-com:vml" Requires="v">
                <p:oleObj spid="_x0000_s49167" name="VISIO" r:id="rId4" imgW="4462272" imgH="800100" progId="Visio.Drawing.4">
                  <p:embed/>
                </p:oleObj>
              </mc:Choice>
              <mc:Fallback>
                <p:oleObj name="VISIO" r:id="rId4" imgW="4462272" imgH="800100" progId="Visio.Drawing.4">
                  <p:embed/>
                  <p:pic>
                    <p:nvPicPr>
                      <p:cNvPr id="0" name="Object 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2825" y="3468688"/>
                        <a:ext cx="7369175"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2C7692B9-2AD8-4144-A4D6-016D82C343F3}" type="slidenum">
              <a:rPr lang="en-GB" altLang="en-US" sz="1400"/>
              <a:pPr>
                <a:spcBef>
                  <a:spcPct val="0"/>
                </a:spcBef>
                <a:buFontTx/>
                <a:buNone/>
              </a:pPr>
              <a:t>27</a:t>
            </a:fld>
            <a:endParaRPr lang="en-GB" altLang="en-US" sz="1400"/>
          </a:p>
        </p:txBody>
      </p:sp>
      <p:sp>
        <p:nvSpPr>
          <p:cNvPr id="50179" name="Rectangle 2"/>
          <p:cNvSpPr>
            <a:spLocks noGrp="1" noChangeArrowheads="1"/>
          </p:cNvSpPr>
          <p:nvPr>
            <p:ph type="title"/>
          </p:nvPr>
        </p:nvSpPr>
        <p:spPr/>
        <p:txBody>
          <a:bodyPr/>
          <a:lstStyle/>
          <a:p>
            <a:r>
              <a:rPr lang="en-GB" altLang="en-US" sz="3600" smtClean="0">
                <a:solidFill>
                  <a:schemeClr val="tx1"/>
                </a:solidFill>
              </a:rPr>
              <a:t>Additional Notation:- Multi-relationships</a:t>
            </a:r>
            <a:endParaRPr lang="en-GB" altLang="en-US" smtClean="0">
              <a:solidFill>
                <a:schemeClr val="tx1"/>
              </a:solidFill>
            </a:endParaRPr>
          </a:p>
        </p:txBody>
      </p:sp>
      <p:graphicFrame>
        <p:nvGraphicFramePr>
          <p:cNvPr id="50180" name="Object 6"/>
          <p:cNvGraphicFramePr>
            <a:graphicFrameLocks noGrp="1" noChangeAspect="1"/>
          </p:cNvGraphicFramePr>
          <p:nvPr>
            <p:ph type="body" idx="1"/>
          </p:nvPr>
        </p:nvGraphicFramePr>
        <p:xfrm>
          <a:off x="609600" y="2667000"/>
          <a:ext cx="7772400" cy="1366838"/>
        </p:xfrm>
        <a:graphic>
          <a:graphicData uri="http://schemas.openxmlformats.org/presentationml/2006/ole">
            <mc:AlternateContent xmlns:mc="http://schemas.openxmlformats.org/markup-compatibility/2006">
              <mc:Choice xmlns:v="urn:schemas-microsoft-com:vml" Requires="v">
                <p:oleObj spid="_x0000_s50190" name="VISIO" r:id="rId4" imgW="4529328" imgH="797052" progId="Visio.Drawing.4">
                  <p:embed/>
                </p:oleObj>
              </mc:Choice>
              <mc:Fallback>
                <p:oleObj name="VISIO" r:id="rId4" imgW="4529328" imgH="797052" progId="Visio.Drawing.4">
                  <p:embed/>
                  <p:pic>
                    <p:nvPicPr>
                      <p:cNvPr id="0" name="Object 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9600" y="2667000"/>
                        <a:ext cx="7772400" cy="13668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Number Placeholder 4"/>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FA76E7CF-5F40-4CCB-837A-46851CDECDE7}" type="slidenum">
              <a:rPr lang="en-GB" altLang="en-US" sz="1400"/>
              <a:pPr>
                <a:spcBef>
                  <a:spcPct val="0"/>
                </a:spcBef>
                <a:buFontTx/>
                <a:buNone/>
              </a:pPr>
              <a:t>28</a:t>
            </a:fld>
            <a:endParaRPr lang="en-GB" altLang="en-US" sz="1400"/>
          </a:p>
        </p:txBody>
      </p:sp>
      <p:graphicFrame>
        <p:nvGraphicFramePr>
          <p:cNvPr id="51204" name="Object 3"/>
          <p:cNvGraphicFramePr>
            <a:graphicFrameLocks noChangeAspect="1"/>
          </p:cNvGraphicFramePr>
          <p:nvPr>
            <p:extLst>
              <p:ext uri="{D42A27DB-BD31-4B8C-83A1-F6EECF244321}">
                <p14:modId xmlns:p14="http://schemas.microsoft.com/office/powerpoint/2010/main" val="4146789133"/>
              </p:ext>
            </p:extLst>
          </p:nvPr>
        </p:nvGraphicFramePr>
        <p:xfrm>
          <a:off x="962535" y="524761"/>
          <a:ext cx="7467600" cy="5962650"/>
        </p:xfrm>
        <a:graphic>
          <a:graphicData uri="http://schemas.openxmlformats.org/presentationml/2006/ole">
            <mc:AlternateContent xmlns:mc="http://schemas.openxmlformats.org/markup-compatibility/2006">
              <mc:Choice xmlns:v="urn:schemas-microsoft-com:vml" Requires="v">
                <p:oleObj spid="_x0000_s51214" name="VISIO" r:id="rId4" imgW="8648700" imgH="6905244" progId="Visio.Drawing.4">
                  <p:embed/>
                </p:oleObj>
              </mc:Choice>
              <mc:Fallback>
                <p:oleObj name="VISIO" r:id="rId4" imgW="8648700" imgH="6905244" progId="Visio.Drawing.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2535" y="524761"/>
                        <a:ext cx="7467600" cy="596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5"/>
          <p:cNvSpPr>
            <a:spLocks noGrp="1"/>
          </p:cNvSpPr>
          <p:nvPr>
            <p:ph type="sldNum" sz="quarter" idx="12"/>
          </p:nvPr>
        </p:nvSpPr>
        <p:spPr/>
        <p:txBody>
          <a:bodyPr/>
          <a:lstStyle>
            <a:lvl1pPr eaLnBrk="0" hangingPunct="0">
              <a:spcBef>
                <a:spcPct val="20000"/>
              </a:spcBef>
              <a:buChar char="•"/>
              <a:defRPr sz="3200">
                <a:solidFill>
                  <a:schemeClr val="tx1"/>
                </a:solidFill>
                <a:latin typeface="Times New Roman" panose="02020603050405020304" pitchFamily="18" charset="0"/>
              </a:defRPr>
            </a:lvl1pPr>
            <a:lvl2pPr marL="742950" indent="-285750" eaLnBrk="0" hangingPunct="0">
              <a:spcBef>
                <a:spcPct val="20000"/>
              </a:spcBef>
              <a:buChar char="–"/>
              <a:defRPr sz="2800">
                <a:solidFill>
                  <a:schemeClr val="tx1"/>
                </a:solidFill>
                <a:latin typeface="Times New Roman" panose="02020603050405020304" pitchFamily="18" charset="0"/>
              </a:defRPr>
            </a:lvl2pPr>
            <a:lvl3pPr marL="1143000" indent="-228600" eaLnBrk="0" hangingPunct="0">
              <a:spcBef>
                <a:spcPct val="20000"/>
              </a:spcBef>
              <a:buChar char="•"/>
              <a:defRPr sz="2400">
                <a:solidFill>
                  <a:schemeClr val="tx1"/>
                </a:solidFill>
                <a:latin typeface="Times New Roman" panose="02020603050405020304" pitchFamily="18" charset="0"/>
              </a:defRPr>
            </a:lvl3pPr>
            <a:lvl4pPr marL="1600200" indent="-228600" eaLnBrk="0" hangingPunct="0">
              <a:spcBef>
                <a:spcPct val="20000"/>
              </a:spcBef>
              <a:buChar char="–"/>
              <a:defRPr sz="2000">
                <a:solidFill>
                  <a:schemeClr val="tx1"/>
                </a:solidFill>
                <a:latin typeface="Times New Roman" panose="02020603050405020304" pitchFamily="18" charset="0"/>
              </a:defRPr>
            </a:lvl4pPr>
            <a:lvl5pPr marL="2057400" indent="-228600" eaLnBrk="0" hangingPunct="0">
              <a:spcBef>
                <a:spcPct val="20000"/>
              </a:spcBef>
              <a:buChar char="»"/>
              <a:defRPr sz="2000">
                <a:solidFill>
                  <a:schemeClr val="tx1"/>
                </a:solidFill>
                <a:latin typeface="Times New Roman" panose="02020603050405020304" pitchFamily="18" charset="0"/>
              </a:defRPr>
            </a:lvl5pPr>
            <a:lvl6pPr marL="2514600" indent="-228600" eaLnBrk="0" fontAlgn="base" hangingPunct="0">
              <a:spcBef>
                <a:spcPct val="20000"/>
              </a:spcBef>
              <a:spcAft>
                <a:spcPct val="0"/>
              </a:spcAft>
              <a:buChar char="»"/>
              <a:defRPr sz="2000">
                <a:solidFill>
                  <a:schemeClr val="tx1"/>
                </a:solidFill>
                <a:latin typeface="Times New Roman" panose="02020603050405020304" pitchFamily="18" charset="0"/>
              </a:defRPr>
            </a:lvl6pPr>
            <a:lvl7pPr marL="2971800" indent="-228600" eaLnBrk="0" fontAlgn="base" hangingPunct="0">
              <a:spcBef>
                <a:spcPct val="20000"/>
              </a:spcBef>
              <a:spcAft>
                <a:spcPct val="0"/>
              </a:spcAft>
              <a:buChar char="»"/>
              <a:defRPr sz="2000">
                <a:solidFill>
                  <a:schemeClr val="tx1"/>
                </a:solidFill>
                <a:latin typeface="Times New Roman" panose="02020603050405020304" pitchFamily="18" charset="0"/>
              </a:defRPr>
            </a:lvl7pPr>
            <a:lvl8pPr marL="3429000" indent="-228600" eaLnBrk="0" fontAlgn="base" hangingPunct="0">
              <a:spcBef>
                <a:spcPct val="20000"/>
              </a:spcBef>
              <a:spcAft>
                <a:spcPct val="0"/>
              </a:spcAft>
              <a:buChar char="»"/>
              <a:defRPr sz="2000">
                <a:solidFill>
                  <a:schemeClr val="tx1"/>
                </a:solidFill>
                <a:latin typeface="Times New Roman" panose="02020603050405020304" pitchFamily="18" charset="0"/>
              </a:defRPr>
            </a:lvl8pPr>
            <a:lvl9pPr marL="3886200" indent="-228600" eaLnBrk="0" fontAlgn="base" hangingPunct="0">
              <a:spcBef>
                <a:spcPct val="20000"/>
              </a:spcBef>
              <a:spcAft>
                <a:spcPct val="0"/>
              </a:spcAft>
              <a:buChar char="»"/>
              <a:defRPr sz="2000">
                <a:solidFill>
                  <a:schemeClr val="tx1"/>
                </a:solidFill>
                <a:latin typeface="Times New Roman" panose="02020603050405020304" pitchFamily="18" charset="0"/>
              </a:defRPr>
            </a:lvl9pPr>
          </a:lstStyle>
          <a:p>
            <a:pPr>
              <a:spcBef>
                <a:spcPct val="0"/>
              </a:spcBef>
              <a:buFontTx/>
              <a:buNone/>
            </a:pPr>
            <a:fld id="{0C641CDB-4471-4A8E-BD39-2AE225AF374A}" type="slidenum">
              <a:rPr lang="en-GB" altLang="en-US" sz="1400"/>
              <a:pPr>
                <a:spcBef>
                  <a:spcPct val="0"/>
                </a:spcBef>
                <a:buFontTx/>
                <a:buNone/>
              </a:pPr>
              <a:t>29</a:t>
            </a:fld>
            <a:endParaRPr lang="en-GB" altLang="en-US" sz="1400"/>
          </a:p>
        </p:txBody>
      </p:sp>
      <p:sp>
        <p:nvSpPr>
          <p:cNvPr id="54275" name="Rectangle 2"/>
          <p:cNvSpPr>
            <a:spLocks noGrp="1" noChangeArrowheads="1"/>
          </p:cNvSpPr>
          <p:nvPr>
            <p:ph type="title"/>
          </p:nvPr>
        </p:nvSpPr>
        <p:spPr/>
        <p:txBody>
          <a:bodyPr/>
          <a:lstStyle/>
          <a:p>
            <a:r>
              <a:rPr lang="en-GB" altLang="en-US" dirty="0" smtClean="0"/>
              <a:t>Summary</a:t>
            </a:r>
          </a:p>
        </p:txBody>
      </p:sp>
      <p:sp>
        <p:nvSpPr>
          <p:cNvPr id="54276" name="Rectangle 3"/>
          <p:cNvSpPr>
            <a:spLocks noGrp="1" noChangeArrowheads="1"/>
          </p:cNvSpPr>
          <p:nvPr>
            <p:ph type="body" idx="1"/>
          </p:nvPr>
        </p:nvSpPr>
        <p:spPr/>
        <p:txBody>
          <a:bodyPr/>
          <a:lstStyle/>
          <a:p>
            <a:r>
              <a:rPr lang="en-GB" altLang="en-US" smtClean="0"/>
              <a:t>Relational Databases</a:t>
            </a:r>
          </a:p>
          <a:p>
            <a:pPr lvl="1"/>
            <a:r>
              <a:rPr lang="en-GB" altLang="en-US" smtClean="0"/>
              <a:t>One-to-One relationships should be in the same table.</a:t>
            </a:r>
          </a:p>
          <a:p>
            <a:pPr lvl="1"/>
            <a:r>
              <a:rPr lang="en-GB" altLang="en-US" smtClean="0"/>
              <a:t>Each table Should have a unique Primary key</a:t>
            </a:r>
          </a:p>
          <a:p>
            <a:pPr lvl="1"/>
            <a:r>
              <a:rPr lang="en-GB" altLang="en-US" smtClean="0"/>
              <a:t>To indicate a relationship between tables a foreign key is used.</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smtClean="0"/>
              <a:t>Data items</a:t>
            </a:r>
          </a:p>
        </p:txBody>
      </p:sp>
      <p:sp>
        <p:nvSpPr>
          <p:cNvPr id="4099" name="Content Placeholder 2"/>
          <p:cNvSpPr>
            <a:spLocks noGrp="1"/>
          </p:cNvSpPr>
          <p:nvPr>
            <p:ph idx="1"/>
          </p:nvPr>
        </p:nvSpPr>
        <p:spPr>
          <a:xfrm>
            <a:off x="566738" y="1557338"/>
            <a:ext cx="8001000" cy="4608512"/>
          </a:xfrm>
        </p:spPr>
        <p:txBody>
          <a:bodyPr/>
          <a:lstStyle/>
          <a:p>
            <a:r>
              <a:rPr lang="en-GB" altLang="en-US" sz="2800" dirty="0" smtClean="0"/>
              <a:t>Attributes</a:t>
            </a:r>
            <a:br>
              <a:rPr lang="en-GB" altLang="en-US" sz="2800" dirty="0" smtClean="0"/>
            </a:br>
            <a:r>
              <a:rPr lang="en-GB" altLang="en-US" sz="2800" dirty="0" smtClean="0"/>
              <a:t>An “attribute” is the smallest unit or atom of data, not further dividable.</a:t>
            </a:r>
            <a:br>
              <a:rPr lang="en-GB" altLang="en-US" sz="2800" dirty="0" smtClean="0"/>
            </a:br>
            <a:r>
              <a:rPr lang="en-GB" altLang="en-US" sz="2800" dirty="0" smtClean="0"/>
              <a:t>Attributes are “atomic” in the context of a given application.</a:t>
            </a:r>
          </a:p>
          <a:p>
            <a:r>
              <a:rPr lang="en-GB" altLang="en-US" sz="2800" dirty="0" smtClean="0"/>
              <a:t>Composites</a:t>
            </a:r>
            <a:br>
              <a:rPr lang="en-GB" altLang="en-US" sz="2800" dirty="0" smtClean="0"/>
            </a:br>
            <a:r>
              <a:rPr lang="en-GB" altLang="en-US" sz="2800" dirty="0" smtClean="0"/>
              <a:t>An item of data composed of two or more attributes.</a:t>
            </a:r>
          </a:p>
          <a:p>
            <a:r>
              <a:rPr lang="en-GB" altLang="en-US" sz="2800" dirty="0" smtClean="0"/>
              <a:t>Example</a:t>
            </a:r>
            <a:br>
              <a:rPr lang="en-GB" altLang="en-US" sz="2800" dirty="0" smtClean="0"/>
            </a:br>
            <a:r>
              <a:rPr lang="en-GB" altLang="en-US" sz="2800" dirty="0" smtClean="0"/>
              <a:t>21 The Railway Arches, Highfield, SO17 1BJ</a:t>
            </a:r>
          </a:p>
        </p:txBody>
      </p:sp>
    </p:spTree>
    <p:extLst>
      <p:ext uri="{BB962C8B-B14F-4D97-AF65-F5344CB8AC3E}">
        <p14:creationId xmlns:p14="http://schemas.microsoft.com/office/powerpoint/2010/main" val="25413004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685800" y="533400"/>
            <a:ext cx="7772400" cy="838200"/>
          </a:xfrm>
        </p:spPr>
        <p:txBody>
          <a:bodyPr/>
          <a:lstStyle/>
          <a:p>
            <a:r>
              <a:rPr lang="en-GB" altLang="en-US" smtClean="0"/>
              <a:t>Summary II</a:t>
            </a:r>
          </a:p>
        </p:txBody>
      </p:sp>
      <p:sp>
        <p:nvSpPr>
          <p:cNvPr id="53251" name="Rectangle 3"/>
          <p:cNvSpPr>
            <a:spLocks noGrp="1" noChangeArrowheads="1"/>
          </p:cNvSpPr>
          <p:nvPr>
            <p:ph type="body" idx="1"/>
          </p:nvPr>
        </p:nvSpPr>
        <p:spPr>
          <a:xfrm>
            <a:off x="609600" y="1524000"/>
            <a:ext cx="7848600" cy="4953000"/>
          </a:xfrm>
        </p:spPr>
        <p:txBody>
          <a:bodyPr/>
          <a:lstStyle/>
          <a:p>
            <a:r>
              <a:rPr lang="en-GB" altLang="en-US" smtClean="0"/>
              <a:t>There are a number of data types. </a:t>
            </a:r>
            <a:r>
              <a:rPr lang="en-GB" altLang="en-US" sz="2800" smtClean="0"/>
              <a:t>Memory size  requirements is a consideration in  large database systems.</a:t>
            </a:r>
          </a:p>
          <a:p>
            <a:r>
              <a:rPr lang="en-GB" altLang="en-US" smtClean="0"/>
              <a:t>The Validation Rule field property. </a:t>
            </a:r>
            <a:r>
              <a:rPr lang="en-GB" altLang="en-US" sz="2800" smtClean="0"/>
              <a:t>Restricts values entered into a field</a:t>
            </a:r>
            <a:r>
              <a:rPr lang="en-GB" altLang="en-US" smtClean="0"/>
              <a:t> </a:t>
            </a:r>
            <a:r>
              <a:rPr lang="en-GB" altLang="en-US" sz="2800" smtClean="0"/>
              <a:t>and provides feedback to users. The formula express can be very simple or extremely complex</a:t>
            </a:r>
            <a:r>
              <a:rPr lang="en-GB" altLang="en-US" smtClean="0"/>
              <a:t>.</a:t>
            </a:r>
          </a:p>
          <a:p>
            <a:r>
              <a:rPr lang="en-GB" altLang="en-US" smtClean="0"/>
              <a:t>Input Masks set the format of data providing some control over what values can be entered.</a:t>
            </a:r>
          </a:p>
          <a:p>
            <a:endParaRPr lang="en-GB" altLang="en-US" b="1" i="1"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GB" altLang="en-US" smtClean="0"/>
              <a:t>Data items</a:t>
            </a:r>
          </a:p>
        </p:txBody>
      </p:sp>
      <p:pic>
        <p:nvPicPr>
          <p:cNvPr id="512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90" y="1844824"/>
            <a:ext cx="8701323" cy="3960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4466651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dirty="0" err="1" smtClean="0"/>
              <a:t>Warnier</a:t>
            </a:r>
            <a:r>
              <a:rPr lang="en-GB" altLang="en-US" dirty="0" smtClean="0"/>
              <a:t>-Orr data structure</a:t>
            </a:r>
          </a:p>
        </p:txBody>
      </p:sp>
      <p:pic>
        <p:nvPicPr>
          <p:cNvPr id="614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631088"/>
            <a:ext cx="7772400" cy="4394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429169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685006" y="192958"/>
            <a:ext cx="7772400" cy="1143000"/>
          </a:xfrm>
        </p:spPr>
        <p:txBody>
          <a:bodyPr/>
          <a:lstStyle/>
          <a:p>
            <a:r>
              <a:rPr lang="en-GB" altLang="en-US" dirty="0" smtClean="0"/>
              <a:t>Activity </a:t>
            </a:r>
          </a:p>
        </p:txBody>
      </p:sp>
      <p:pic>
        <p:nvPicPr>
          <p:cNvPr id="7171"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b="9708"/>
          <a:stretch>
            <a:fillRect/>
          </a:stretch>
        </p:blipFill>
        <p:spPr bwMode="auto">
          <a:xfrm>
            <a:off x="231775" y="1363663"/>
            <a:ext cx="8678863" cy="446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2" name="TextBox 4"/>
          <p:cNvSpPr txBox="1">
            <a:spLocks noChangeArrowheads="1"/>
          </p:cNvSpPr>
          <p:nvPr/>
        </p:nvSpPr>
        <p:spPr bwMode="auto">
          <a:xfrm>
            <a:off x="468313" y="6092825"/>
            <a:ext cx="846821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lr>
                <a:schemeClr val="accent2"/>
              </a:buClr>
              <a:buFont typeface="Wingdings" panose="05000000000000000000" pitchFamily="2" charset="2"/>
              <a:buChar char="o"/>
              <a:defRPr sz="2400">
                <a:solidFill>
                  <a:schemeClr val="tx1"/>
                </a:solidFill>
                <a:latin typeface="Arial Narrow" panose="020B0606020202030204" pitchFamily="34" charset="0"/>
              </a:defRPr>
            </a:lvl1pPr>
            <a:lvl2pPr marL="742950" indent="-285750" eaLnBrk="0" hangingPunct="0">
              <a:spcBef>
                <a:spcPct val="20000"/>
              </a:spcBef>
              <a:buClr>
                <a:schemeClr val="accent2"/>
              </a:buClr>
              <a:buFont typeface="Wingdings" panose="05000000000000000000" pitchFamily="2" charset="2"/>
              <a:buChar char="n"/>
              <a:defRPr sz="2800">
                <a:solidFill>
                  <a:schemeClr val="tx1"/>
                </a:solidFill>
                <a:latin typeface="Arial Narrow" panose="020B0606020202030204" pitchFamily="34" charset="0"/>
              </a:defRPr>
            </a:lvl2pPr>
            <a:lvl3pPr marL="1143000" indent="-228600" eaLnBrk="0" hangingPunct="0">
              <a:spcBef>
                <a:spcPct val="20000"/>
              </a:spcBef>
              <a:buClr>
                <a:schemeClr val="accent2"/>
              </a:buClr>
              <a:buFont typeface="Wingdings" panose="05000000000000000000" pitchFamily="2" charset="2"/>
              <a:buChar char="o"/>
              <a:defRPr sz="2300">
                <a:solidFill>
                  <a:schemeClr val="tx1"/>
                </a:solidFill>
                <a:latin typeface="Arial Narrow" panose="020B0606020202030204" pitchFamily="34" charset="0"/>
              </a:defRPr>
            </a:lvl3pPr>
            <a:lvl4pPr marL="1600200" indent="-228600" eaLnBrk="0" hangingPunct="0">
              <a:spcBef>
                <a:spcPct val="20000"/>
              </a:spcBef>
              <a:buClr>
                <a:schemeClr val="accent2"/>
              </a:buClr>
              <a:buFont typeface="Wingdings" panose="05000000000000000000" pitchFamily="2" charset="2"/>
              <a:buChar char="n"/>
              <a:defRPr sz="2000">
                <a:solidFill>
                  <a:schemeClr val="tx1"/>
                </a:solidFill>
                <a:latin typeface="Arial Narrow" panose="020B0606020202030204" pitchFamily="34" charset="0"/>
              </a:defRPr>
            </a:lvl4pPr>
            <a:lvl5pPr marL="2057400" indent="-228600" eaLnBrk="0" hangingPunct="0">
              <a:spcBef>
                <a:spcPct val="25000"/>
              </a:spcBef>
              <a:buClr>
                <a:schemeClr val="accent2"/>
              </a:buClr>
              <a:buFont typeface="Wingdings" panose="05000000000000000000" pitchFamily="2" charset="2"/>
              <a:buChar char="§"/>
              <a:defRPr sz="2000">
                <a:solidFill>
                  <a:schemeClr val="tx1"/>
                </a:solidFill>
                <a:latin typeface="Arial Narrow" panose="020B0606020202030204" pitchFamily="34" charset="0"/>
              </a:defRPr>
            </a:lvl5pPr>
            <a:lvl6pPr marL="25146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Arial Narrow" panose="020B0606020202030204" pitchFamily="34" charset="0"/>
              </a:defRPr>
            </a:lvl6pPr>
            <a:lvl7pPr marL="29718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Arial Narrow" panose="020B0606020202030204" pitchFamily="34" charset="0"/>
              </a:defRPr>
            </a:lvl7pPr>
            <a:lvl8pPr marL="34290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Arial Narrow" panose="020B0606020202030204" pitchFamily="34" charset="0"/>
              </a:defRPr>
            </a:lvl8pPr>
            <a:lvl9pPr marL="3886200" indent="-228600" eaLnBrk="0" fontAlgn="base" hangingPunct="0">
              <a:spcBef>
                <a:spcPct val="25000"/>
              </a:spcBef>
              <a:spcAft>
                <a:spcPct val="0"/>
              </a:spcAft>
              <a:buClr>
                <a:schemeClr val="accent2"/>
              </a:buClr>
              <a:buFont typeface="Wingdings" panose="05000000000000000000" pitchFamily="2" charset="2"/>
              <a:buChar char="§"/>
              <a:defRPr sz="2000">
                <a:solidFill>
                  <a:schemeClr val="tx1"/>
                </a:solidFill>
                <a:latin typeface="Arial Narrow" panose="020B0606020202030204" pitchFamily="34" charset="0"/>
              </a:defRPr>
            </a:lvl9pPr>
          </a:lstStyle>
          <a:p>
            <a:pPr eaLnBrk="1" hangingPunct="1">
              <a:spcBef>
                <a:spcPct val="0"/>
              </a:spcBef>
              <a:buClrTx/>
              <a:buFontTx/>
              <a:buNone/>
            </a:pPr>
            <a:r>
              <a:rPr lang="en-GB" altLang="en-US">
                <a:latin typeface="+mn-lt"/>
              </a:rPr>
              <a:t>Identify the data items and structure for the “Interaction” data flow.</a:t>
            </a:r>
          </a:p>
        </p:txBody>
      </p:sp>
    </p:spTree>
    <p:extLst>
      <p:ext uri="{BB962C8B-B14F-4D97-AF65-F5344CB8AC3E}">
        <p14:creationId xmlns:p14="http://schemas.microsoft.com/office/powerpoint/2010/main" val="5911158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altLang="en-US" smtClean="0"/>
              <a:t>Example ERD</a:t>
            </a:r>
          </a:p>
        </p:txBody>
      </p:sp>
      <p:pic>
        <p:nvPicPr>
          <p:cNvPr id="409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2550" y="2292350"/>
            <a:ext cx="6437313" cy="3152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103360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altLang="en-US" smtClean="0"/>
              <a:t>Relationships</a:t>
            </a:r>
          </a:p>
        </p:txBody>
      </p:sp>
      <p:pic>
        <p:nvPicPr>
          <p:cNvPr id="512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1125" y="2039938"/>
            <a:ext cx="6380163" cy="3549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92371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altLang="en-US" smtClean="0"/>
              <a:t>Relationships</a:t>
            </a:r>
          </a:p>
        </p:txBody>
      </p:sp>
      <p:pic>
        <p:nvPicPr>
          <p:cNvPr id="6147"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9438" y="1989138"/>
            <a:ext cx="2905125" cy="3716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903576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alt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alt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350</TotalTime>
  <Words>1543</Words>
  <Application>Microsoft Office PowerPoint</Application>
  <PresentationFormat>On-screen Show (4:3)</PresentationFormat>
  <Paragraphs>154</Paragraphs>
  <Slides>30</Slides>
  <Notes>24</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2</vt:i4>
      </vt:variant>
      <vt:variant>
        <vt:lpstr>Slide Titles</vt:lpstr>
      </vt:variant>
      <vt:variant>
        <vt:i4>30</vt:i4>
      </vt:variant>
    </vt:vector>
  </HeadingPairs>
  <TitlesOfParts>
    <vt:vector size="37" baseType="lpstr">
      <vt:lpstr>Arial</vt:lpstr>
      <vt:lpstr>Symbol</vt:lpstr>
      <vt:lpstr>Times New Roman</vt:lpstr>
      <vt:lpstr>Verdana</vt:lpstr>
      <vt:lpstr>Default Design</vt:lpstr>
      <vt:lpstr>VISIO</vt:lpstr>
      <vt:lpstr>Document</vt:lpstr>
      <vt:lpstr>Relational Database Design</vt:lpstr>
      <vt:lpstr>Data and Entities</vt:lpstr>
      <vt:lpstr>Data items</vt:lpstr>
      <vt:lpstr>Data items</vt:lpstr>
      <vt:lpstr>Warnier-Orr data structure</vt:lpstr>
      <vt:lpstr>Activity </vt:lpstr>
      <vt:lpstr>Example ERD</vt:lpstr>
      <vt:lpstr>Relationships</vt:lpstr>
      <vt:lpstr>Relationships</vt:lpstr>
      <vt:lpstr>Conventions &amp; definitions</vt:lpstr>
      <vt:lpstr>Example</vt:lpstr>
      <vt:lpstr>Relationships</vt:lpstr>
      <vt:lpstr>Relationships: One-to-One</vt:lpstr>
      <vt:lpstr>Relationships: One-to-One in Access</vt:lpstr>
      <vt:lpstr>Relationships: One-to-Many </vt:lpstr>
      <vt:lpstr>Relationships: One-to-Many in Access</vt:lpstr>
      <vt:lpstr>Relationships:Many-to-Many </vt:lpstr>
      <vt:lpstr>Relationships:Many-to-Many in Access </vt:lpstr>
      <vt:lpstr>Many to Many relationships II</vt:lpstr>
      <vt:lpstr>Additional Notation:- Optional and Participation</vt:lpstr>
      <vt:lpstr>Additional Notation:- Attributes</vt:lpstr>
      <vt:lpstr>Additional Notation:- Attributes II</vt:lpstr>
      <vt:lpstr>Additional Notation:- Ternary  I</vt:lpstr>
      <vt:lpstr>Additional Notation:- Ternary II</vt:lpstr>
      <vt:lpstr>Additional Notation:- Recursive</vt:lpstr>
      <vt:lpstr>Additional Notation:- Weak Entity</vt:lpstr>
      <vt:lpstr>Additional Notation:- Multi-relationships</vt:lpstr>
      <vt:lpstr>PowerPoint Presentation</vt:lpstr>
      <vt:lpstr>Summary</vt:lpstr>
      <vt:lpstr>Summary II</vt:lpstr>
    </vt:vector>
  </TitlesOfParts>
  <Company>University of Southampton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DBMS</dc:title>
  <dc:creator>Zeyad S. Aaber</dc:creator>
  <cp:lastModifiedBy>Zeyad S. Aaber</cp:lastModifiedBy>
  <cp:revision>38</cp:revision>
  <cp:lastPrinted>2000-09-25T07:30:08Z</cp:lastPrinted>
  <dcterms:created xsi:type="dcterms:W3CDTF">2000-01-31T16:21:15Z</dcterms:created>
  <dcterms:modified xsi:type="dcterms:W3CDTF">2017-10-29T09:10:21Z</dcterms:modified>
</cp:coreProperties>
</file>