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57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25/03/1438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25/03/1438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25/03/1438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25/03/1438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25/03/1438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25/03/1438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25/03/1438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25/03/1438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25/03/1438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25/03/1438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25/03/1438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flip="none" rotWithShape="1">
          <a:gsLst>
            <a:gs pos="0">
              <a:srgbClr val="5E9EFF"/>
            </a:gs>
            <a:gs pos="39999">
              <a:srgbClr val="85C2FF"/>
            </a:gs>
            <a:gs pos="70000">
              <a:srgbClr val="C4D6EB"/>
            </a:gs>
            <a:gs pos="100000">
              <a:srgbClr val="FFEBF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25/03/1438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الرطوبة </a:t>
            </a:r>
            <a:r>
              <a:rPr lang="ar-IQ" dirty="0" err="1" smtClean="0"/>
              <a:t>والامطار</a:t>
            </a:r>
            <a:endParaRPr lang="en-US" dirty="0"/>
          </a:p>
        </p:txBody>
      </p:sp>
      <p:sp>
        <p:nvSpPr>
          <p:cNvPr id="3" name="عنوان فرعي 2"/>
          <p:cNvSpPr>
            <a:spLocks noGrp="1"/>
          </p:cNvSpPr>
          <p:nvPr>
            <p:ph type="subTitle" idx="1"/>
          </p:nvPr>
        </p:nvSpPr>
        <p:spPr/>
        <p:txBody>
          <a:bodyPr>
            <a:normAutofit fontScale="92500" lnSpcReduction="10000"/>
          </a:bodyPr>
          <a:lstStyle/>
          <a:p>
            <a:r>
              <a:rPr lang="ar-IQ" dirty="0" smtClean="0"/>
              <a:t>يشمل مفهوم الرطوبة توافر جزيئات الماء في الغلاف الجوي وسطح التربة </a:t>
            </a:r>
            <a:r>
              <a:rPr lang="ar-IQ" dirty="0" err="1" smtClean="0"/>
              <a:t>واعماقها</a:t>
            </a:r>
            <a:r>
              <a:rPr lang="ar-IQ" dirty="0" smtClean="0"/>
              <a:t> اذ يشمل هذا المفهوم في الجو الامطار والجليد والثلوج والبرد وهي اشكال مختلفة للتساقط </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الضوء</a:t>
            </a:r>
            <a:endParaRPr lang="en-US" dirty="0"/>
          </a:p>
        </p:txBody>
      </p:sp>
      <p:sp>
        <p:nvSpPr>
          <p:cNvPr id="3" name="عنصر نائب للمحتوى 2"/>
          <p:cNvSpPr>
            <a:spLocks noGrp="1"/>
          </p:cNvSpPr>
          <p:nvPr>
            <p:ph idx="1"/>
          </p:nvPr>
        </p:nvSpPr>
        <p:spPr/>
        <p:txBody>
          <a:bodyPr/>
          <a:lstStyle/>
          <a:p>
            <a:r>
              <a:rPr lang="ar-IQ" dirty="0" smtClean="0"/>
              <a:t>تعتبر الشمس مصدر الضوء والطاقة الاشعاعية هي موجات كهرومغناطيسية مختلفة الاطوال تتراوح بين 290-5000 </a:t>
            </a:r>
            <a:r>
              <a:rPr lang="ar-IQ" dirty="0" err="1" smtClean="0"/>
              <a:t>مليمايكرون</a:t>
            </a:r>
            <a:r>
              <a:rPr lang="ar-IQ" dirty="0" smtClean="0"/>
              <a:t> والضوء هو الجزء المرئي من الطاقة الاشعاعية يتراوح طوله الموجي بين 390-760 </a:t>
            </a:r>
            <a:r>
              <a:rPr lang="ar-IQ" dirty="0" err="1" smtClean="0"/>
              <a:t>مليمايكرون</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يختلف امتصاص الضوء باختلاف </a:t>
            </a:r>
            <a:r>
              <a:rPr lang="ar-IQ" dirty="0" err="1" smtClean="0"/>
              <a:t>السوح</a:t>
            </a:r>
            <a:r>
              <a:rPr lang="ar-IQ" dirty="0" smtClean="0"/>
              <a:t> فالترب المغطاة بالثلج تمتص 25% من الكمية التي تصل الى سطح الارض</a:t>
            </a:r>
          </a:p>
          <a:p>
            <a:r>
              <a:rPr lang="ar-IQ" dirty="0" smtClean="0"/>
              <a:t>تمتص الاعشاب </a:t>
            </a:r>
            <a:r>
              <a:rPr lang="ar-IQ" dirty="0" err="1" smtClean="0"/>
              <a:t>80-90%</a:t>
            </a:r>
            <a:r>
              <a:rPr lang="ar-IQ" dirty="0" smtClean="0"/>
              <a:t> </a:t>
            </a:r>
          </a:p>
          <a:p>
            <a:r>
              <a:rPr lang="ar-IQ" dirty="0" smtClean="0"/>
              <a:t>الغابات </a:t>
            </a:r>
            <a:r>
              <a:rPr lang="ar-IQ" dirty="0" err="1" smtClean="0"/>
              <a:t>95%</a:t>
            </a:r>
            <a:endParaRPr lang="ar-IQ" dirty="0" smtClean="0"/>
          </a:p>
          <a:p>
            <a:r>
              <a:rPr lang="ar-IQ" dirty="0" smtClean="0"/>
              <a:t>تمتص المسطحات المائية </a:t>
            </a:r>
            <a:r>
              <a:rPr lang="ar-IQ" dirty="0" err="1" smtClean="0"/>
              <a:t>60-96 </a:t>
            </a:r>
            <a:r>
              <a:rPr lang="ar-IQ" dirty="0" smtClean="0"/>
              <a:t>% حسب زاوية سقوط الاشعاع الشمسي</a:t>
            </a:r>
          </a:p>
          <a:p>
            <a:r>
              <a:rPr lang="ar-IQ" dirty="0" smtClean="0"/>
              <a:t>الرمال الجافة 75%</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r>
              <a:rPr lang="ar-IQ" sz="2800" dirty="0" smtClean="0"/>
              <a:t>يشمل الاشعاع الشمسي الامواج الطويلة 750 </a:t>
            </a:r>
            <a:r>
              <a:rPr lang="ar-IQ" sz="2800" dirty="0" err="1" smtClean="0"/>
              <a:t>مليمايكرون</a:t>
            </a:r>
            <a:r>
              <a:rPr lang="ar-IQ" sz="2800" dirty="0" smtClean="0"/>
              <a:t> </a:t>
            </a:r>
            <a:r>
              <a:rPr lang="ar-IQ" sz="2800" dirty="0" err="1" smtClean="0"/>
              <a:t>فاطول</a:t>
            </a:r>
            <a:r>
              <a:rPr lang="ar-IQ" sz="2800" dirty="0" smtClean="0"/>
              <a:t> مثل الاشعة تحت الحمراء التي </a:t>
            </a:r>
            <a:r>
              <a:rPr lang="ar-IQ" sz="2800" dirty="0" err="1" smtClean="0"/>
              <a:t>لاترى</a:t>
            </a:r>
            <a:r>
              <a:rPr lang="ar-IQ" sz="2800" dirty="0" smtClean="0"/>
              <a:t> بالعين لكنها تحس كحرارة وكلما زاد الطول الموجي كان </a:t>
            </a:r>
            <a:r>
              <a:rPr lang="ar-IQ" sz="2800" dirty="0" err="1" smtClean="0"/>
              <a:t>تاثيرها</a:t>
            </a:r>
            <a:r>
              <a:rPr lang="ar-IQ" sz="2800" dirty="0" smtClean="0"/>
              <a:t> الحراري اكثر وعد الاشعة تحت الحمراء مهمة في </a:t>
            </a:r>
            <a:r>
              <a:rPr lang="ar-IQ" sz="2800" dirty="0" err="1" smtClean="0"/>
              <a:t>التاثير</a:t>
            </a:r>
            <a:r>
              <a:rPr lang="ar-IQ" sz="2800" dirty="0" smtClean="0"/>
              <a:t> على </a:t>
            </a:r>
            <a:r>
              <a:rPr lang="ar-IQ" sz="2800" dirty="0" err="1" smtClean="0"/>
              <a:t>الهرمونات</a:t>
            </a:r>
            <a:r>
              <a:rPr lang="ar-IQ" sz="2800" dirty="0" smtClean="0"/>
              <a:t> النباتية </a:t>
            </a:r>
          </a:p>
          <a:p>
            <a:r>
              <a:rPr lang="ar-IQ" sz="2800" dirty="0" smtClean="0"/>
              <a:t>الاشعة فوق البنفسجية </a:t>
            </a:r>
            <a:r>
              <a:rPr lang="ar-IQ" sz="2800" dirty="0" err="1" smtClean="0"/>
              <a:t>280مليمايكرون</a:t>
            </a:r>
            <a:r>
              <a:rPr lang="ar-IQ" sz="2800" dirty="0" smtClean="0"/>
              <a:t> فاقصر ذات </a:t>
            </a:r>
            <a:r>
              <a:rPr lang="ar-IQ" sz="2800" dirty="0" err="1" smtClean="0"/>
              <a:t>التاثير</a:t>
            </a:r>
            <a:r>
              <a:rPr lang="ar-IQ" sz="2800" dirty="0" smtClean="0"/>
              <a:t> القاتل على الكائنات الحية </a:t>
            </a:r>
          </a:p>
          <a:p>
            <a:r>
              <a:rPr lang="ar-IQ" sz="2800" dirty="0" smtClean="0"/>
              <a:t>تصل كميتها الى الضعف في المرتفعات كما في الجبال 4000 متر فوق سطح </a:t>
            </a:r>
            <a:r>
              <a:rPr lang="ar-IQ" sz="2800" dirty="0" err="1" smtClean="0"/>
              <a:t>البحروتمتص</a:t>
            </a:r>
            <a:r>
              <a:rPr lang="ar-IQ" sz="2800" dirty="0" smtClean="0"/>
              <a:t> اغلبها في منطقة الاوزون</a:t>
            </a:r>
          </a:p>
          <a:p>
            <a:endParaRPr lang="en-US"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p:txBody>
          <a:bodyPr/>
          <a:lstStyle/>
          <a:p>
            <a:r>
              <a:rPr lang="ar-IQ" dirty="0" smtClean="0"/>
              <a:t>في عملية البناء الضوئي ينعكس اللون الاخضر او ينفذ خلال الاوراق النباتية </a:t>
            </a:r>
            <a:r>
              <a:rPr lang="ar-IQ" dirty="0" err="1" smtClean="0"/>
              <a:t>الخضراءبينما</a:t>
            </a:r>
            <a:r>
              <a:rPr lang="ar-IQ" dirty="0" smtClean="0"/>
              <a:t> يمتص اللون الاحمر </a:t>
            </a:r>
            <a:r>
              <a:rPr lang="ar-IQ" dirty="0" err="1" smtClean="0"/>
              <a:t>والازرق</a:t>
            </a:r>
            <a:r>
              <a:rPr lang="ar-IQ" dirty="0" smtClean="0"/>
              <a:t> من قبل الكلوروفيل والذي يدخل في عملية البناء </a:t>
            </a:r>
          </a:p>
          <a:p>
            <a:r>
              <a:rPr lang="ar-IQ" dirty="0" smtClean="0"/>
              <a:t>للضوء اهمية كبيرة للكائنات الحية اذ يستخدم محفزا </a:t>
            </a:r>
            <a:r>
              <a:rPr lang="ar-IQ" dirty="0" err="1" smtClean="0"/>
              <a:t>للتواقت</a:t>
            </a:r>
            <a:r>
              <a:rPr lang="ar-IQ" dirty="0" smtClean="0"/>
              <a:t> اليومي والتكاثر وهجرة الحيوانات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شدة الضوء وكميته</a:t>
            </a:r>
            <a:endParaRPr lang="en-US" dirty="0"/>
          </a:p>
        </p:txBody>
      </p:sp>
      <p:sp>
        <p:nvSpPr>
          <p:cNvPr id="3" name="عنصر نائب للمحتوى 2"/>
          <p:cNvSpPr>
            <a:spLocks noGrp="1"/>
          </p:cNvSpPr>
          <p:nvPr>
            <p:ph idx="1"/>
          </p:nvPr>
        </p:nvSpPr>
        <p:spPr/>
        <p:txBody>
          <a:bodyPr/>
          <a:lstStyle/>
          <a:p>
            <a:r>
              <a:rPr lang="ar-IQ" dirty="0" smtClean="0"/>
              <a:t>وهي عبارة عن الكمية المستلمة من الضوء في وحدة المساحة لفترة زمنية معينة </a:t>
            </a:r>
            <a:r>
              <a:rPr lang="ar-IQ" dirty="0" err="1" smtClean="0"/>
              <a:t>وتتاثر</a:t>
            </a:r>
            <a:r>
              <a:rPr lang="ar-IQ" dirty="0" smtClean="0"/>
              <a:t> بعوامل مختلفة كوجود </a:t>
            </a:r>
            <a:r>
              <a:rPr lang="ar-IQ" dirty="0" err="1" smtClean="0"/>
              <a:t>الاغبرة</a:t>
            </a:r>
            <a:r>
              <a:rPr lang="ar-IQ" dirty="0" smtClean="0"/>
              <a:t> والغيوم </a:t>
            </a:r>
            <a:r>
              <a:rPr lang="ar-IQ" dirty="0" err="1" smtClean="0"/>
              <a:t>فيي</a:t>
            </a:r>
            <a:r>
              <a:rPr lang="ar-IQ" dirty="0" smtClean="0"/>
              <a:t> الغلاف الجوي اذ ان شدة الضوء تقل 4% عند وجود الغيوم كما ان زاوية سقوط الاشعاع الضوئي تؤثر على شدته حيث كلما كان مسار الضوء اطول سوف تقل شدته</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طول الفترة الضوئية </a:t>
            </a:r>
            <a:r>
              <a:rPr lang="en-US" dirty="0" err="1" smtClean="0"/>
              <a:t>Phtoperiod</a:t>
            </a:r>
            <a:endParaRPr lang="en-US" dirty="0"/>
          </a:p>
        </p:txBody>
      </p:sp>
      <p:sp>
        <p:nvSpPr>
          <p:cNvPr id="3" name="عنصر نائب للمحتوى 2"/>
          <p:cNvSpPr>
            <a:spLocks noGrp="1"/>
          </p:cNvSpPr>
          <p:nvPr>
            <p:ph idx="1"/>
          </p:nvPr>
        </p:nvSpPr>
        <p:spPr/>
        <p:txBody>
          <a:bodyPr/>
          <a:lstStyle/>
          <a:p>
            <a:r>
              <a:rPr lang="ar-IQ" dirty="0" smtClean="0"/>
              <a:t>يستمر ضوء الشمس 12 ساعة عند خط الاستواء ولكنه يختلف باختلاف خطوط العرض اذ قد يصل الى 24 ساعة في اليوم ولفترة من السنة في العروض العليا وللفترة الضوئية اهمية لبعض العمليات </a:t>
            </a:r>
            <a:r>
              <a:rPr lang="ar-IQ" dirty="0" err="1" smtClean="0"/>
              <a:t>الفسلجية</a:t>
            </a:r>
            <a:r>
              <a:rPr lang="ar-IQ" dirty="0" smtClean="0"/>
              <a:t> مثل </a:t>
            </a:r>
            <a:r>
              <a:rPr lang="ar-IQ" dirty="0" err="1" smtClean="0"/>
              <a:t>التزهير</a:t>
            </a:r>
            <a:r>
              <a:rPr lang="ar-IQ" dirty="0" smtClean="0"/>
              <a:t> ولكل نبات فترة ضوئية حرجة </a:t>
            </a:r>
            <a:r>
              <a:rPr lang="ar-IQ" dirty="0" err="1" smtClean="0"/>
              <a:t>للتزهير</a:t>
            </a:r>
            <a:r>
              <a:rPr lang="ar-IQ" dirty="0" smtClean="0"/>
              <a:t> وعليه تقسم النباتات الى ثلاثة مجاميع</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r>
              <a:rPr lang="ar-IQ" sz="2800" dirty="0" smtClean="0"/>
              <a:t>1- نباتات طويلة </a:t>
            </a:r>
            <a:r>
              <a:rPr lang="ar-IQ" sz="2800" dirty="0" err="1" smtClean="0"/>
              <a:t>النهار </a:t>
            </a:r>
            <a:r>
              <a:rPr lang="ar-IQ" sz="2800" dirty="0" smtClean="0"/>
              <a:t>:- وهذه النباتات تزهر عندما تتعرض لفترات ضوئية يومية اطول من الفترة الضوئية الحرجة لها مثل القمح والشعير </a:t>
            </a:r>
            <a:r>
              <a:rPr lang="ar-IQ" sz="2800" dirty="0" err="1" smtClean="0"/>
              <a:t>والشوندر</a:t>
            </a:r>
            <a:r>
              <a:rPr lang="ar-IQ" sz="2800" dirty="0" smtClean="0"/>
              <a:t> والفجل</a:t>
            </a:r>
          </a:p>
          <a:p>
            <a:r>
              <a:rPr lang="ar-IQ" sz="2800" dirty="0" smtClean="0"/>
              <a:t>2-نباتات قصيرة </a:t>
            </a:r>
            <a:r>
              <a:rPr lang="ar-IQ" sz="2800" dirty="0" err="1" smtClean="0"/>
              <a:t>النهار </a:t>
            </a:r>
            <a:r>
              <a:rPr lang="ar-IQ" sz="2800" dirty="0" smtClean="0"/>
              <a:t>:- وتزهر عندما تتعرض لفترات ضوئية يومية اقصر من الفترة الضوئية الحرجة لها مثل الرز والذرة الصفراء والتبغ وفول </a:t>
            </a:r>
            <a:r>
              <a:rPr lang="ar-IQ" sz="2800" dirty="0" err="1" smtClean="0"/>
              <a:t>الصويا</a:t>
            </a:r>
            <a:endParaRPr lang="ar-IQ" sz="2800" dirty="0" smtClean="0"/>
          </a:p>
          <a:p>
            <a:r>
              <a:rPr lang="ar-IQ" sz="2800" dirty="0" smtClean="0"/>
              <a:t>3-النباتات معتدلة </a:t>
            </a:r>
            <a:r>
              <a:rPr lang="ar-IQ" sz="2800" dirty="0" err="1" smtClean="0"/>
              <a:t>النهار </a:t>
            </a:r>
            <a:r>
              <a:rPr lang="ar-IQ" sz="2800" dirty="0" smtClean="0"/>
              <a:t>:- وتتمثل بالنباتات التي ليس لها فترة ضوئية حرجة اذ ان عملية </a:t>
            </a:r>
            <a:r>
              <a:rPr lang="ar-IQ" sz="2800" dirty="0" err="1" smtClean="0"/>
              <a:t>التزهير</a:t>
            </a:r>
            <a:r>
              <a:rPr lang="ar-IQ" sz="2800" dirty="0" smtClean="0"/>
              <a:t> لا علاقة لها بطول تلك الفترة </a:t>
            </a:r>
            <a:r>
              <a:rPr lang="ar-IQ" sz="2800" dirty="0" err="1" smtClean="0"/>
              <a:t>كالطماطة</a:t>
            </a:r>
            <a:r>
              <a:rPr lang="ar-IQ" sz="2800" dirty="0" smtClean="0"/>
              <a:t> والتبغ والفاصوليا </a:t>
            </a:r>
            <a:endParaRPr lang="en-US" sz="28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الفعاليات </a:t>
            </a:r>
            <a:r>
              <a:rPr lang="ar-IQ" dirty="0" err="1" smtClean="0"/>
              <a:t>الفسلجية</a:t>
            </a:r>
            <a:r>
              <a:rPr lang="ar-IQ" dirty="0" smtClean="0"/>
              <a:t> التي لها علاقة بالضوء</a:t>
            </a:r>
            <a:endParaRPr lang="en-US" dirty="0"/>
          </a:p>
        </p:txBody>
      </p:sp>
      <p:sp>
        <p:nvSpPr>
          <p:cNvPr id="3" name="عنصر نائب للمحتوى 2"/>
          <p:cNvSpPr>
            <a:spLocks noGrp="1"/>
          </p:cNvSpPr>
          <p:nvPr>
            <p:ph idx="1"/>
          </p:nvPr>
        </p:nvSpPr>
        <p:spPr/>
        <p:txBody>
          <a:bodyPr>
            <a:normAutofit/>
          </a:bodyPr>
          <a:lstStyle/>
          <a:p>
            <a:r>
              <a:rPr lang="ar-IQ" sz="2000" dirty="0" smtClean="0"/>
              <a:t>عملية البناء الضوئي</a:t>
            </a:r>
          </a:p>
          <a:p>
            <a:r>
              <a:rPr lang="ar-IQ" sz="2000" dirty="0" err="1" smtClean="0"/>
              <a:t>الانبات </a:t>
            </a:r>
            <a:r>
              <a:rPr lang="ar-IQ" sz="2000" dirty="0" smtClean="0"/>
              <a:t>:- تحتاج بعض </a:t>
            </a:r>
            <a:r>
              <a:rPr lang="ar-IQ" sz="2000" dirty="0" err="1" smtClean="0"/>
              <a:t>بذورالنباتات</a:t>
            </a:r>
            <a:r>
              <a:rPr lang="ar-IQ" sz="2000" dirty="0" smtClean="0"/>
              <a:t> الى التعرض للضوء لكي تنبت مثل </a:t>
            </a:r>
            <a:r>
              <a:rPr lang="ar-IQ" sz="2000" dirty="0" err="1" smtClean="0"/>
              <a:t>الخس</a:t>
            </a:r>
            <a:r>
              <a:rPr lang="ar-IQ" sz="2000" dirty="0" smtClean="0"/>
              <a:t> والبعض الاخر للظلام </a:t>
            </a:r>
          </a:p>
          <a:p>
            <a:r>
              <a:rPr lang="ar-IQ" sz="2000" dirty="0" smtClean="0"/>
              <a:t>تكوين </a:t>
            </a:r>
            <a:r>
              <a:rPr lang="ar-IQ" sz="2000" dirty="0" err="1" smtClean="0"/>
              <a:t>الكلوروفيل </a:t>
            </a:r>
            <a:r>
              <a:rPr lang="ar-IQ" sz="2000" dirty="0" smtClean="0"/>
              <a:t>:- تتكون هذه الصبغة من تحول مركب </a:t>
            </a:r>
            <a:r>
              <a:rPr lang="ar-IQ" sz="2000" dirty="0" err="1" smtClean="0"/>
              <a:t>البروتوكلوروفيل</a:t>
            </a:r>
            <a:r>
              <a:rPr lang="ar-IQ" sz="2000" dirty="0" smtClean="0"/>
              <a:t> بعد تعرضه للضوء لذا فان </a:t>
            </a:r>
            <a:r>
              <a:rPr lang="ar-IQ" sz="2000" dirty="0" err="1" smtClean="0"/>
              <a:t>البادرات</a:t>
            </a:r>
            <a:r>
              <a:rPr lang="ar-IQ" sz="2000" dirty="0" smtClean="0"/>
              <a:t> او النباتات التي يحجز عنها الضوء ستكون بلون شاحب</a:t>
            </a:r>
          </a:p>
          <a:p>
            <a:r>
              <a:rPr lang="ar-IQ" sz="2000" dirty="0" smtClean="0"/>
              <a:t>تكوين </a:t>
            </a:r>
            <a:r>
              <a:rPr lang="ar-IQ" sz="2000" dirty="0" err="1" smtClean="0"/>
              <a:t>الهرمونات</a:t>
            </a:r>
            <a:r>
              <a:rPr lang="ar-IQ" sz="2000" dirty="0" smtClean="0"/>
              <a:t>:- </a:t>
            </a:r>
            <a:r>
              <a:rPr lang="ar-IQ" sz="2000" dirty="0" err="1" smtClean="0"/>
              <a:t>يتاثر</a:t>
            </a:r>
            <a:r>
              <a:rPr lang="ar-IQ" sz="2000" dirty="0" smtClean="0"/>
              <a:t> تركيز وانتشار </a:t>
            </a:r>
            <a:r>
              <a:rPr lang="ar-IQ" sz="2000" dirty="0" err="1" smtClean="0"/>
              <a:t>الهرمونات</a:t>
            </a:r>
            <a:r>
              <a:rPr lang="ar-IQ" sz="2000" dirty="0" smtClean="0"/>
              <a:t> عند تعرض الجزء النباتي الذي يحويها الى شدة الضوء كما يحدث لهرمون </a:t>
            </a:r>
            <a:r>
              <a:rPr lang="ar-IQ" sz="2000" dirty="0" err="1" smtClean="0"/>
              <a:t>الاوكسين</a:t>
            </a:r>
            <a:r>
              <a:rPr lang="ar-IQ" sz="2000" dirty="0" smtClean="0"/>
              <a:t> المتواجد في القمة النامية للنبات مما يثبط عمله عند تعرضه </a:t>
            </a:r>
            <a:r>
              <a:rPr lang="ar-IQ" sz="2000" dirty="0" err="1" smtClean="0"/>
              <a:t>للاضاءة</a:t>
            </a:r>
            <a:r>
              <a:rPr lang="ar-IQ" sz="2000" dirty="0" smtClean="0"/>
              <a:t> الشديدة ويسبب انتقال الضوء الى الجهة المقابلة مما يسبب  بعملية الانتحاء الضوئي</a:t>
            </a:r>
          </a:p>
          <a:p>
            <a:r>
              <a:rPr lang="ar-IQ" sz="2000" dirty="0" smtClean="0"/>
              <a:t>نمو الاوراق </a:t>
            </a:r>
            <a:r>
              <a:rPr lang="ar-IQ" sz="2000" dirty="0" err="1" smtClean="0"/>
              <a:t>وتشريحها </a:t>
            </a:r>
            <a:r>
              <a:rPr lang="ar-IQ" sz="2000" dirty="0" smtClean="0"/>
              <a:t>:- تكون الاوراق المعرضة </a:t>
            </a:r>
            <a:r>
              <a:rPr lang="ar-IQ" sz="2000" dirty="0" err="1" smtClean="0"/>
              <a:t>للاضاءةاكثر</a:t>
            </a:r>
            <a:r>
              <a:rPr lang="ar-IQ" sz="2000" dirty="0" smtClean="0"/>
              <a:t> سمكا واصغر مساحة </a:t>
            </a:r>
            <a:r>
              <a:rPr lang="ar-IQ" sz="2000" dirty="0" err="1" smtClean="0"/>
              <a:t>واكثر</a:t>
            </a:r>
            <a:r>
              <a:rPr lang="ar-IQ" sz="2000" dirty="0" smtClean="0"/>
              <a:t> خشونة من تلك التي تكون في الظل</a:t>
            </a:r>
          </a:p>
          <a:p>
            <a:r>
              <a:rPr lang="ar-IQ" sz="2000" dirty="0" err="1" smtClean="0"/>
              <a:t>التواقت</a:t>
            </a:r>
            <a:r>
              <a:rPr lang="ar-IQ" sz="2000" dirty="0" smtClean="0"/>
              <a:t> </a:t>
            </a:r>
            <a:r>
              <a:rPr lang="ar-IQ" sz="2000" dirty="0" err="1" smtClean="0"/>
              <a:t>الضوئي:-</a:t>
            </a:r>
            <a:r>
              <a:rPr lang="ar-IQ" sz="2000" dirty="0" smtClean="0"/>
              <a:t> </a:t>
            </a:r>
            <a:endParaRPr lang="en-US"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الحيوانات</a:t>
            </a:r>
            <a:endParaRPr lang="en-US" dirty="0"/>
          </a:p>
        </p:txBody>
      </p:sp>
      <p:sp>
        <p:nvSpPr>
          <p:cNvPr id="3" name="عنصر نائب للمحتوى 2"/>
          <p:cNvSpPr>
            <a:spLocks noGrp="1"/>
          </p:cNvSpPr>
          <p:nvPr>
            <p:ph idx="1"/>
          </p:nvPr>
        </p:nvSpPr>
        <p:spPr/>
        <p:txBody>
          <a:bodyPr>
            <a:normAutofit/>
          </a:bodyPr>
          <a:lstStyle/>
          <a:p>
            <a:r>
              <a:rPr lang="ar-IQ" sz="2000" dirty="0" smtClean="0"/>
              <a:t>تختلف الحيوانات في استجابتها للضوء فبعضها يفضل العيش في الظلمة كما في اعماق البحار والكهوف او اعماق التربة وبعضها يحتاج الى العيش في الضوء </a:t>
            </a:r>
          </a:p>
          <a:p>
            <a:r>
              <a:rPr lang="ar-IQ" sz="2000" dirty="0" smtClean="0"/>
              <a:t>للضوء اهمية في بعض الفعاليات </a:t>
            </a:r>
            <a:r>
              <a:rPr lang="ar-IQ" sz="2000" dirty="0" err="1" smtClean="0"/>
              <a:t>الفسلجية</a:t>
            </a:r>
            <a:r>
              <a:rPr lang="ar-IQ" sz="2000" dirty="0" smtClean="0"/>
              <a:t> فالطيور مثلا تغير ريشها ولونه وترسيب الدهون او وضع البيض والهجرة تبعا للفترة </a:t>
            </a:r>
            <a:r>
              <a:rPr lang="ar-IQ" sz="2000" dirty="0" err="1" smtClean="0"/>
              <a:t>الضئية</a:t>
            </a:r>
            <a:r>
              <a:rPr lang="ar-IQ" sz="2000" dirty="0" smtClean="0"/>
              <a:t> فهي تهاجر شمالا عندما يطول النهار وجنوبا عندما يقصر</a:t>
            </a:r>
          </a:p>
          <a:p>
            <a:r>
              <a:rPr lang="ar-IQ" sz="2000" dirty="0" err="1" smtClean="0"/>
              <a:t>تتاثر</a:t>
            </a:r>
            <a:r>
              <a:rPr lang="ar-IQ" sz="2000" dirty="0" smtClean="0"/>
              <a:t> اعضاء البصر سلبا عند انعدام الاضاءة او قلتها لذا فالكائنات التي تعيش في ظلام دامس تكون عمياء او ضعيفة البصر </a:t>
            </a:r>
          </a:p>
          <a:p>
            <a:r>
              <a:rPr lang="ar-IQ" sz="2000" dirty="0" smtClean="0"/>
              <a:t>كما ان لون جلد الكائنات </a:t>
            </a:r>
            <a:r>
              <a:rPr lang="ar-IQ" sz="2000" dirty="0" err="1" smtClean="0"/>
              <a:t>القاعية</a:t>
            </a:r>
            <a:r>
              <a:rPr lang="ar-IQ" sz="2000" dirty="0" smtClean="0"/>
              <a:t> البحرية يكون قاتما اسود او احمر</a:t>
            </a:r>
          </a:p>
          <a:p>
            <a:r>
              <a:rPr lang="ar-IQ" sz="2000" dirty="0" smtClean="0"/>
              <a:t>يتغير لون فراء الارانب القطبية من اللون البني صيفا الى الابيض شتاءا</a:t>
            </a:r>
          </a:p>
          <a:p>
            <a:r>
              <a:rPr lang="ar-IQ" sz="2000" dirty="0" smtClean="0"/>
              <a:t>للضوء </a:t>
            </a:r>
            <a:r>
              <a:rPr lang="ar-IQ" sz="2000" dirty="0" err="1" smtClean="0"/>
              <a:t>تاثير</a:t>
            </a:r>
            <a:r>
              <a:rPr lang="ar-IQ" sz="2000" dirty="0" smtClean="0"/>
              <a:t> على بعض الصفات الوراثية اذ لوحظ بان النهار الطويل او الظلام المستمر تكون افراد حشرة المن غير مجنحة في حين تنتج افراد مجنحة اذا كان النهار قصيرا</a:t>
            </a:r>
          </a:p>
          <a:p>
            <a:endParaRPr lang="ar-IQ" sz="2000" dirty="0" smtClean="0"/>
          </a:p>
          <a:p>
            <a:endParaRPr lang="en-US" sz="2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التربة</a:t>
            </a:r>
            <a:endParaRPr lang="en-US" dirty="0"/>
          </a:p>
        </p:txBody>
      </p:sp>
      <p:sp>
        <p:nvSpPr>
          <p:cNvPr id="3" name="عنصر نائب للمحتوى 2"/>
          <p:cNvSpPr>
            <a:spLocks noGrp="1"/>
          </p:cNvSpPr>
          <p:nvPr>
            <p:ph idx="1"/>
          </p:nvPr>
        </p:nvSpPr>
        <p:spPr/>
        <p:txBody>
          <a:bodyPr/>
          <a:lstStyle/>
          <a:p>
            <a:r>
              <a:rPr lang="ar-IQ" dirty="0" smtClean="0"/>
              <a:t>هي الطبقة لسطحية من القشرة الارضية والتي تنشا من عمليات تفتت الصخور ويشارك في تكوينها الهواء والماء والكائنات الحية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يختلف التساقط  باختلاف بقاع الارض مما يؤثر على توزيع الكائنات الحية المختلفة فالمناطق الاستوائية تحصل على امطار غزيرة طيلة السنة في حين هناك امطار فصلية في المناطق المدارية المجاورة اما المناطق شبه المدارية يكون صيفها جافا وشتائها ممطرا وللرطوبة  علاقة متينة مع درجة الحرارة والرياح </a:t>
            </a:r>
            <a:r>
              <a:rPr lang="ar-IQ" dirty="0" err="1" smtClean="0"/>
              <a:t>والاشعاع</a:t>
            </a:r>
            <a:r>
              <a:rPr lang="ar-IQ" dirty="0" smtClean="0"/>
              <a:t> الشمسي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p:txBody>
          <a:bodyPr>
            <a:normAutofit/>
          </a:bodyPr>
          <a:lstStyle/>
          <a:p>
            <a:r>
              <a:rPr lang="ar-IQ" sz="2400" dirty="0" smtClean="0"/>
              <a:t>تعد التربة موطنا لعدد هائل من الانواع كالديدان والقوارض </a:t>
            </a:r>
            <a:r>
              <a:rPr lang="ar-IQ" sz="2400" dirty="0" err="1" smtClean="0"/>
              <a:t>والحشراتوالبكتيا</a:t>
            </a:r>
            <a:r>
              <a:rPr lang="ar-IQ" sz="2400" dirty="0" smtClean="0"/>
              <a:t> والطحالب والفطريات </a:t>
            </a:r>
            <a:r>
              <a:rPr lang="ar-IQ" sz="2400" dirty="0" err="1" smtClean="0"/>
              <a:t>والاشنات</a:t>
            </a:r>
            <a:r>
              <a:rPr lang="ar-IQ" sz="2400" dirty="0" smtClean="0"/>
              <a:t> والنباتات والتي تعمل على تغيير الحالة الفيزيائية والكيميائية للتربة اذ تمتص </a:t>
            </a:r>
            <a:r>
              <a:rPr lang="ar-IQ" sz="2400" dirty="0" err="1" smtClean="0"/>
              <a:t>الاشنات</a:t>
            </a:r>
            <a:r>
              <a:rPr lang="ar-IQ" sz="2400" dirty="0" smtClean="0"/>
              <a:t> والنباتات المواد المغذية من التربة كالنتروجين والفسفور والكبريت والحديد الخ وترجعها بشكل مواد عضوية قابلة للتحلل الى التربة اذ تعمل الاوراق المتساقطة </a:t>
            </a:r>
            <a:r>
              <a:rPr lang="ar-IQ" sz="2400" dirty="0" err="1" smtClean="0"/>
              <a:t>والاغصان</a:t>
            </a:r>
            <a:r>
              <a:rPr lang="ar-IQ" sz="2400" dirty="0" smtClean="0"/>
              <a:t> الميتة </a:t>
            </a:r>
            <a:r>
              <a:rPr lang="en-US" sz="2400" dirty="0" smtClean="0"/>
              <a:t>Litter</a:t>
            </a:r>
            <a:r>
              <a:rPr lang="ar-IQ" sz="2400" dirty="0" smtClean="0"/>
              <a:t> او الدثار على زيادة خصوبة التربة بعد تحللها </a:t>
            </a:r>
          </a:p>
          <a:p>
            <a:r>
              <a:rPr lang="ar-IQ" sz="2400" dirty="0" smtClean="0"/>
              <a:t>في الظروف الملائمة من </a:t>
            </a:r>
            <a:r>
              <a:rPr lang="ar-IQ" sz="2400" dirty="0" err="1" smtClean="0"/>
              <a:t>حرارةورطوبة</a:t>
            </a:r>
            <a:r>
              <a:rPr lang="ar-IQ" sz="2400" dirty="0" smtClean="0"/>
              <a:t> يزداد نمو البكتريا التي تعمل على تحلل المواد العضوية وبالتالي خصوبة التربة </a:t>
            </a:r>
            <a:endParaRPr 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تاثير</a:t>
            </a:r>
            <a:r>
              <a:rPr lang="ar-IQ" dirty="0" smtClean="0"/>
              <a:t> الحيوانات الحفارة </a:t>
            </a:r>
            <a:endParaRPr lang="en-US" dirty="0"/>
          </a:p>
        </p:txBody>
      </p:sp>
      <p:sp>
        <p:nvSpPr>
          <p:cNvPr id="3" name="عنصر نائب للمحتوى 2"/>
          <p:cNvSpPr>
            <a:spLocks noGrp="1"/>
          </p:cNvSpPr>
          <p:nvPr>
            <p:ph idx="1"/>
          </p:nvPr>
        </p:nvSpPr>
        <p:spPr/>
        <p:txBody>
          <a:bodyPr/>
          <a:lstStyle/>
          <a:p>
            <a:r>
              <a:rPr lang="ar-IQ" dirty="0" smtClean="0"/>
              <a:t>تحرك التربة </a:t>
            </a:r>
            <a:r>
              <a:rPr lang="ar-IQ" dirty="0" err="1" smtClean="0"/>
              <a:t>وحراثة</a:t>
            </a:r>
            <a:r>
              <a:rPr lang="ar-IQ" dirty="0" smtClean="0"/>
              <a:t> التربة</a:t>
            </a:r>
          </a:p>
          <a:p>
            <a:r>
              <a:rPr lang="ar-IQ" dirty="0" smtClean="0"/>
              <a:t>ان الفتحات تسهل حركة جزيئات الماء ان تخترق التربة </a:t>
            </a:r>
          </a:p>
          <a:p>
            <a:r>
              <a:rPr lang="ar-IQ" dirty="0" smtClean="0"/>
              <a:t>تسمح للمواد العضوية ان تسقط في الحفر لتصل الى اعماق التربة</a:t>
            </a:r>
          </a:p>
          <a:p>
            <a:r>
              <a:rPr lang="ar-IQ" dirty="0" smtClean="0"/>
              <a:t>تسمح الانفاق بتهوية التربة</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قطاع او </a:t>
            </a:r>
            <a:r>
              <a:rPr lang="ar-IQ" dirty="0" err="1" smtClean="0"/>
              <a:t>مقد</a:t>
            </a:r>
            <a:r>
              <a:rPr lang="ar-IQ" dirty="0" smtClean="0"/>
              <a:t> التربة</a:t>
            </a:r>
            <a:endParaRPr lang="en-US" dirty="0"/>
          </a:p>
        </p:txBody>
      </p:sp>
      <p:sp>
        <p:nvSpPr>
          <p:cNvPr id="3" name="عنصر نائب للمحتوى 2"/>
          <p:cNvSpPr>
            <a:spLocks noGrp="1"/>
          </p:cNvSpPr>
          <p:nvPr>
            <p:ph idx="1"/>
          </p:nvPr>
        </p:nvSpPr>
        <p:spPr/>
        <p:txBody>
          <a:bodyPr/>
          <a:lstStyle/>
          <a:p>
            <a:r>
              <a:rPr lang="ar-IQ" dirty="0" smtClean="0"/>
              <a:t>وهو المقطع العمودي الذي يمر بطبقات التربة المختلفة وصولا الى طبقة الصخور الام </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قطاع تربة نموذجية</a:t>
            </a:r>
            <a:endParaRPr lang="en-US" dirty="0"/>
          </a:p>
        </p:txBody>
      </p:sp>
      <p:sp>
        <p:nvSpPr>
          <p:cNvPr id="3" name="عنصر نائب للمحتوى 2"/>
          <p:cNvSpPr>
            <a:spLocks noGrp="1"/>
          </p:cNvSpPr>
          <p:nvPr>
            <p:ph idx="1"/>
          </p:nvPr>
        </p:nvSpPr>
        <p:spPr/>
        <p:txBody>
          <a:bodyPr>
            <a:normAutofit/>
          </a:bodyPr>
          <a:lstStyle/>
          <a:p>
            <a:r>
              <a:rPr lang="ar-IQ" sz="2000" dirty="0" err="1" smtClean="0"/>
              <a:t>اولا </a:t>
            </a:r>
            <a:r>
              <a:rPr lang="ar-IQ" sz="2000" dirty="0" smtClean="0"/>
              <a:t>:- الطبقة الافقية أ وتتكون من</a:t>
            </a:r>
          </a:p>
          <a:p>
            <a:r>
              <a:rPr lang="ar-IQ" sz="2000" dirty="0" smtClean="0"/>
              <a:t>1- طبقة </a:t>
            </a:r>
            <a:r>
              <a:rPr lang="en-US" sz="2000" dirty="0" smtClean="0"/>
              <a:t>O1</a:t>
            </a:r>
            <a:r>
              <a:rPr lang="ar-IQ" sz="2000" dirty="0" smtClean="0"/>
              <a:t> العضوية السطحية وتحتوي على الفضلات الساقطة حديثا وتضم الاوراق </a:t>
            </a:r>
            <a:r>
              <a:rPr lang="ar-IQ" sz="2000" dirty="0" err="1" smtClean="0"/>
              <a:t>والاغصان</a:t>
            </a:r>
            <a:r>
              <a:rPr lang="ar-IQ" sz="2000" dirty="0" smtClean="0"/>
              <a:t> </a:t>
            </a:r>
            <a:r>
              <a:rPr lang="ar-IQ" sz="2000" dirty="0" err="1" smtClean="0"/>
              <a:t>والازهار</a:t>
            </a:r>
            <a:r>
              <a:rPr lang="ar-IQ" sz="2000" dirty="0" smtClean="0"/>
              <a:t> والثمار ومخلفات الحيوانات التي لم تبدأ بالتحلل بعد</a:t>
            </a:r>
          </a:p>
          <a:p>
            <a:r>
              <a:rPr lang="ar-IQ" sz="2000" dirty="0" smtClean="0"/>
              <a:t>2- طبقة</a:t>
            </a:r>
            <a:r>
              <a:rPr lang="en-US" sz="2000" dirty="0" smtClean="0"/>
              <a:t>O2</a:t>
            </a:r>
            <a:r>
              <a:rPr lang="ar-IQ" sz="2000" dirty="0" smtClean="0"/>
              <a:t> العضوية التحتية وتحتوي على الفضلات المتكسرة الى اجزاء صغيرة متحللة جزئيا وتتواجد فيها الحيوانات الصغيرة والحشرات ويطلق عليها طبقة لمادة العضوية المتعفنة</a:t>
            </a:r>
          </a:p>
          <a:p>
            <a:r>
              <a:rPr lang="ar-IQ" sz="2000" dirty="0" smtClean="0"/>
              <a:t>3-طبقة </a:t>
            </a:r>
            <a:r>
              <a:rPr lang="en-US" sz="2000" dirty="0" smtClean="0"/>
              <a:t>A1</a:t>
            </a:r>
            <a:r>
              <a:rPr lang="ar-IQ" sz="2000" dirty="0" smtClean="0"/>
              <a:t> وتحتوي بقايا الحيوانات والنباتات المتحللة كليا مكونة مادة غير بلورية ذات لون رمادي فاتح الى غامق او اسود تدعى </a:t>
            </a:r>
            <a:r>
              <a:rPr lang="ar-IQ" sz="2000" dirty="0" err="1" smtClean="0"/>
              <a:t>الدبال</a:t>
            </a:r>
            <a:r>
              <a:rPr lang="ar-IQ" sz="2000" dirty="0" smtClean="0"/>
              <a:t> </a:t>
            </a:r>
            <a:r>
              <a:rPr lang="en-US" sz="2000" dirty="0" smtClean="0"/>
              <a:t>Humus</a:t>
            </a:r>
            <a:r>
              <a:rPr lang="ar-IQ" sz="2000" dirty="0" smtClean="0"/>
              <a:t> وتتواجد فيها الاحياء </a:t>
            </a:r>
            <a:r>
              <a:rPr lang="ar-IQ" sz="2000" dirty="0" err="1" smtClean="0"/>
              <a:t>المجهرية</a:t>
            </a:r>
            <a:r>
              <a:rPr lang="ar-IQ" sz="2000" dirty="0" smtClean="0"/>
              <a:t> </a:t>
            </a:r>
            <a:r>
              <a:rPr lang="ar-IQ" sz="2000" dirty="0" err="1" smtClean="0"/>
              <a:t>باعداد</a:t>
            </a:r>
            <a:r>
              <a:rPr lang="ar-IQ" sz="2000" dirty="0" smtClean="0"/>
              <a:t> كبيرة مثل البكتريا والفطريات</a:t>
            </a:r>
          </a:p>
          <a:p>
            <a:r>
              <a:rPr lang="ar-IQ" sz="2000" dirty="0" smtClean="0"/>
              <a:t>4- طبقة </a:t>
            </a:r>
            <a:r>
              <a:rPr lang="en-US" sz="2000" dirty="0" smtClean="0"/>
              <a:t>A2</a:t>
            </a:r>
            <a:r>
              <a:rPr lang="ar-IQ" sz="2000" dirty="0" smtClean="0"/>
              <a:t> وتحتوي على كمية قليلة من </a:t>
            </a:r>
            <a:r>
              <a:rPr lang="ar-IQ" sz="2000" dirty="0" err="1" smtClean="0"/>
              <a:t>الدبال</a:t>
            </a:r>
            <a:r>
              <a:rPr lang="ar-IQ" sz="2000" dirty="0" smtClean="0"/>
              <a:t> </a:t>
            </a:r>
            <a:endParaRPr lang="en-US" sz="20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ثانيا الطبقة ب تكون معدنية </a:t>
            </a:r>
            <a:r>
              <a:rPr lang="ar-IQ" dirty="0" err="1" smtClean="0"/>
              <a:t>واكثر</a:t>
            </a:r>
            <a:r>
              <a:rPr lang="ar-IQ" dirty="0" smtClean="0"/>
              <a:t> صلابة نتيجة المفعول اللاصق </a:t>
            </a:r>
            <a:r>
              <a:rPr lang="ar-IQ" dirty="0" err="1" smtClean="0"/>
              <a:t>للالمنيوم</a:t>
            </a:r>
            <a:r>
              <a:rPr lang="ar-IQ" dirty="0" smtClean="0"/>
              <a:t> </a:t>
            </a:r>
            <a:r>
              <a:rPr lang="ar-IQ" smtClean="0"/>
              <a:t>والحديد </a:t>
            </a:r>
            <a:r>
              <a:rPr lang="ar-IQ" dirty="0" err="1" smtClean="0"/>
              <a:t>.</a:t>
            </a:r>
            <a:r>
              <a:rPr lang="ar-IQ" dirty="0" smtClean="0"/>
              <a:t> المادة العضوية قليلة وتصل لها جذور النباتات </a:t>
            </a:r>
          </a:p>
          <a:p>
            <a:r>
              <a:rPr lang="ar-IQ" dirty="0" smtClean="0"/>
              <a:t>ثالثا الطبقة ج وتشمل الصخور الام وتكون خالية من الجذور والكائنات الاخرى</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تكوين التربة</a:t>
            </a:r>
            <a:endParaRPr lang="en-US" dirty="0"/>
          </a:p>
        </p:txBody>
      </p:sp>
      <p:sp>
        <p:nvSpPr>
          <p:cNvPr id="3" name="عنصر نائب للمحتوى 2"/>
          <p:cNvSpPr>
            <a:spLocks noGrp="1"/>
          </p:cNvSpPr>
          <p:nvPr>
            <p:ph idx="1"/>
          </p:nvPr>
        </p:nvSpPr>
        <p:spPr/>
        <p:txBody>
          <a:bodyPr/>
          <a:lstStyle/>
          <a:p>
            <a:r>
              <a:rPr lang="ar-IQ" dirty="0" smtClean="0"/>
              <a:t>1-عمليات التجوية ويقصد بها تكسير الصخور الكبيرة او الام الى اجزاء صغيرة في الحجم وتستمر هذه العملية الى ان يتكون مسحوق ناعم </a:t>
            </a:r>
            <a:r>
              <a:rPr lang="ar-IQ" dirty="0" err="1" smtClean="0"/>
              <a:t>وتتاثر</a:t>
            </a:r>
            <a:r>
              <a:rPr lang="ar-IQ" dirty="0" smtClean="0"/>
              <a:t> هذه العملية بدرجة الحرارة والماء والرياح والجليد والجاذبية وعمليات الاكسدة </a:t>
            </a:r>
            <a:r>
              <a:rPr lang="ar-IQ" dirty="0" err="1" smtClean="0"/>
              <a:t>والكربنة</a:t>
            </a:r>
            <a:r>
              <a:rPr lang="ar-IQ" dirty="0" smtClean="0"/>
              <a:t> (عملية تحول المركبات المعدنية الى </a:t>
            </a:r>
            <a:r>
              <a:rPr lang="ar-IQ" dirty="0" err="1" smtClean="0"/>
              <a:t>كاربونات</a:t>
            </a:r>
            <a:r>
              <a:rPr lang="ar-IQ" dirty="0" smtClean="0"/>
              <a:t> بفعل احماض ضعيفة مثل حامض </a:t>
            </a:r>
            <a:r>
              <a:rPr lang="ar-IQ" dirty="0" err="1" smtClean="0"/>
              <a:t>الكاربونيك)</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2- النضج وتكوين الطبقات </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مكونات التربة</a:t>
            </a:r>
            <a:endParaRPr lang="en-US" dirty="0"/>
          </a:p>
        </p:txBody>
      </p:sp>
      <p:sp>
        <p:nvSpPr>
          <p:cNvPr id="3" name="عنصر نائب للمحتوى 2"/>
          <p:cNvSpPr>
            <a:spLocks noGrp="1"/>
          </p:cNvSpPr>
          <p:nvPr>
            <p:ph idx="1"/>
          </p:nvPr>
        </p:nvSpPr>
        <p:spPr/>
        <p:txBody>
          <a:bodyPr/>
          <a:lstStyle/>
          <a:p>
            <a:r>
              <a:rPr lang="ar-IQ" dirty="0" smtClean="0"/>
              <a:t>1- الدقائق المعدنية</a:t>
            </a:r>
          </a:p>
          <a:p>
            <a:r>
              <a:rPr lang="ar-IQ" dirty="0" smtClean="0"/>
              <a:t>2-المواد العضوية الميتة</a:t>
            </a:r>
          </a:p>
          <a:p>
            <a:r>
              <a:rPr lang="ar-IQ" dirty="0" err="1" smtClean="0"/>
              <a:t>3محلول</a:t>
            </a:r>
            <a:r>
              <a:rPr lang="ar-IQ" dirty="0" smtClean="0"/>
              <a:t> التربة</a:t>
            </a:r>
          </a:p>
          <a:p>
            <a:r>
              <a:rPr lang="ar-IQ" dirty="0" smtClean="0"/>
              <a:t>الهواء</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نسجة</a:t>
            </a:r>
            <a:r>
              <a:rPr lang="ar-IQ" dirty="0" smtClean="0"/>
              <a:t> التربة</a:t>
            </a:r>
            <a:endParaRPr lang="en-US" dirty="0"/>
          </a:p>
        </p:txBody>
      </p:sp>
      <p:sp>
        <p:nvSpPr>
          <p:cNvPr id="3" name="عنصر نائب للمحتوى 2"/>
          <p:cNvSpPr>
            <a:spLocks noGrp="1"/>
          </p:cNvSpPr>
          <p:nvPr>
            <p:ph idx="1"/>
          </p:nvPr>
        </p:nvSpPr>
        <p:spPr/>
        <p:txBody>
          <a:bodyPr/>
          <a:lstStyle/>
          <a:p>
            <a:r>
              <a:rPr lang="ar-IQ" dirty="0" smtClean="0"/>
              <a:t>وتعتمد على المقدار النسبي من المكونات الرئيسية لها وهي الرمل والغرين والطين </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normAutofit/>
          </a:bodyPr>
          <a:lstStyle/>
          <a:p>
            <a:r>
              <a:rPr lang="ar-IQ" sz="2000" dirty="0" smtClean="0"/>
              <a:t>حجم الحبيبات ملم           نوع الحبيبات</a:t>
            </a:r>
          </a:p>
          <a:p>
            <a:r>
              <a:rPr lang="ar-IQ" sz="2000" dirty="0" smtClean="0"/>
              <a:t>اكثر من 2                 حصى </a:t>
            </a:r>
          </a:p>
          <a:p>
            <a:r>
              <a:rPr lang="ar-IQ" sz="2000" dirty="0" smtClean="0"/>
              <a:t>1-2                       رمل خشن جدا</a:t>
            </a:r>
          </a:p>
          <a:p>
            <a:r>
              <a:rPr lang="ar-IQ" sz="2000" dirty="0" smtClean="0"/>
              <a:t>0.5-1                    رمل خشن</a:t>
            </a:r>
          </a:p>
          <a:p>
            <a:r>
              <a:rPr lang="ar-IQ" sz="2000" dirty="0" smtClean="0"/>
              <a:t>0.25-0.5               رمل متوسط الخشونة</a:t>
            </a:r>
          </a:p>
          <a:p>
            <a:r>
              <a:rPr lang="ar-IQ" sz="2000" dirty="0" smtClean="0"/>
              <a:t>0.1-0.25               رمل ناعم</a:t>
            </a:r>
          </a:p>
          <a:p>
            <a:r>
              <a:rPr lang="ar-IQ" sz="2000" dirty="0" smtClean="0"/>
              <a:t>0.05-0.1               رمل ناعم جدا</a:t>
            </a:r>
          </a:p>
          <a:p>
            <a:r>
              <a:rPr lang="ar-IQ" sz="2000" dirty="0" smtClean="0"/>
              <a:t>0.002-0.05           غرين</a:t>
            </a:r>
          </a:p>
          <a:p>
            <a:r>
              <a:rPr lang="ar-IQ" sz="2000" dirty="0" smtClean="0"/>
              <a:t>اقل من 0.002          طين </a:t>
            </a:r>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IQ" sz="2800" dirty="0" smtClean="0"/>
              <a:t>يقسم  العراق اعتمادا على معدل سقوط الامطار الى اربعة مناطق</a:t>
            </a:r>
            <a:endParaRPr lang="en-US" sz="2800" dirty="0"/>
          </a:p>
        </p:txBody>
      </p:sp>
      <p:sp>
        <p:nvSpPr>
          <p:cNvPr id="3" name="عنصر نائب للمحتوى 2"/>
          <p:cNvSpPr>
            <a:spLocks noGrp="1"/>
          </p:cNvSpPr>
          <p:nvPr>
            <p:ph idx="1"/>
          </p:nvPr>
        </p:nvSpPr>
        <p:spPr/>
        <p:txBody>
          <a:bodyPr/>
          <a:lstStyle/>
          <a:p>
            <a:r>
              <a:rPr lang="ar-IQ" dirty="0" err="1" smtClean="0"/>
              <a:t>الصحاري </a:t>
            </a:r>
            <a:r>
              <a:rPr lang="ar-IQ" dirty="0" smtClean="0"/>
              <a:t>:- توجد في الجنوب والغرب ويكون معدل السقوط السنوي اقل من 100 ملم </a:t>
            </a:r>
          </a:p>
          <a:p>
            <a:r>
              <a:rPr lang="ar-IQ" dirty="0" smtClean="0"/>
              <a:t>السهول </a:t>
            </a:r>
            <a:r>
              <a:rPr lang="ar-IQ" dirty="0" err="1" smtClean="0"/>
              <a:t>المنبسطة </a:t>
            </a:r>
            <a:r>
              <a:rPr lang="ar-IQ" dirty="0" smtClean="0"/>
              <a:t>:- توجد ما بين لنهرين في وسط العراق ويكون معدل الامطار 100-200 ملم </a:t>
            </a:r>
          </a:p>
          <a:p>
            <a:r>
              <a:rPr lang="ar-IQ" dirty="0" smtClean="0"/>
              <a:t>المنطقة </a:t>
            </a:r>
            <a:r>
              <a:rPr lang="ar-IQ" dirty="0" err="1" smtClean="0"/>
              <a:t>المتموجة </a:t>
            </a:r>
            <a:r>
              <a:rPr lang="ar-IQ" dirty="0" smtClean="0"/>
              <a:t>:-شمال منطقة السهول 200-500 ملم</a:t>
            </a:r>
          </a:p>
          <a:p>
            <a:r>
              <a:rPr lang="ar-IQ" dirty="0" smtClean="0"/>
              <a:t>المنطقة الجبلية:- شمال العراق 1000-1300 ملم</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انواع الترب</a:t>
            </a:r>
            <a:endParaRPr lang="en-US" dirty="0"/>
          </a:p>
        </p:txBody>
      </p:sp>
      <p:sp>
        <p:nvSpPr>
          <p:cNvPr id="3" name="عنصر نائب للمحتوى 2"/>
          <p:cNvSpPr>
            <a:spLocks noGrp="1"/>
          </p:cNvSpPr>
          <p:nvPr>
            <p:ph idx="1"/>
          </p:nvPr>
        </p:nvSpPr>
        <p:spPr/>
        <p:txBody>
          <a:bodyPr/>
          <a:lstStyle/>
          <a:p>
            <a:r>
              <a:rPr lang="ar-IQ" dirty="0" smtClean="0"/>
              <a:t>اعتمادا على نسب المكونات تقسم الترب الى 12 نوعا من الترب  كالرملية والطينية </a:t>
            </a:r>
            <a:r>
              <a:rPr lang="ar-IQ" dirty="0" err="1" smtClean="0"/>
              <a:t>والغرنية</a:t>
            </a:r>
            <a:r>
              <a:rPr lang="ar-IQ" dirty="0" smtClean="0"/>
              <a:t> </a:t>
            </a:r>
            <a:r>
              <a:rPr lang="ar-IQ" dirty="0" err="1" smtClean="0"/>
              <a:t>والمزيجية</a:t>
            </a:r>
            <a:r>
              <a:rPr lang="ar-IQ" dirty="0" smtClean="0"/>
              <a:t> </a:t>
            </a:r>
            <a:r>
              <a:rPr lang="ar-IQ" dirty="0" err="1" smtClean="0"/>
              <a:t>والغرينية</a:t>
            </a:r>
            <a:r>
              <a:rPr lang="ar-IQ" dirty="0" smtClean="0"/>
              <a:t> الطينية وغيرها  والتي تختلف بمواصفاتها الكيميائية والفيزيائية ومساحتها </a:t>
            </a:r>
            <a:r>
              <a:rPr lang="ar-IQ" dirty="0" err="1" smtClean="0"/>
              <a:t>السطحيىة</a:t>
            </a:r>
            <a:r>
              <a:rPr lang="ar-IQ" dirty="0" smtClean="0"/>
              <a:t> وقابلية مسكها لجزيئات الماء والايونات الموجبة </a:t>
            </a:r>
            <a:r>
              <a:rPr lang="ar-IQ" dirty="0" err="1" smtClean="0"/>
              <a:t>والاس</a:t>
            </a:r>
            <a:r>
              <a:rPr lang="ar-IQ" dirty="0" smtClean="0"/>
              <a:t> الهيدروجيني الخ </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err="1" smtClean="0"/>
              <a:t>تاثير</a:t>
            </a:r>
            <a:r>
              <a:rPr lang="ar-IQ" dirty="0" smtClean="0"/>
              <a:t> التربة على النبات </a:t>
            </a:r>
            <a:endParaRPr lang="en-US" dirty="0"/>
          </a:p>
        </p:txBody>
      </p:sp>
      <p:sp>
        <p:nvSpPr>
          <p:cNvPr id="3" name="عنصر نائب للمحتوى 2"/>
          <p:cNvSpPr>
            <a:spLocks noGrp="1"/>
          </p:cNvSpPr>
          <p:nvPr>
            <p:ph idx="1"/>
          </p:nvPr>
        </p:nvSpPr>
        <p:spPr/>
        <p:txBody>
          <a:bodyPr/>
          <a:lstStyle/>
          <a:p>
            <a:r>
              <a:rPr lang="ar-IQ" dirty="0" smtClean="0"/>
              <a:t>1 </a:t>
            </a:r>
            <a:r>
              <a:rPr lang="ar-IQ" dirty="0" err="1" smtClean="0"/>
              <a:t>نسجة</a:t>
            </a:r>
            <a:r>
              <a:rPr lang="ar-IQ" dirty="0" smtClean="0"/>
              <a:t> </a:t>
            </a:r>
            <a:r>
              <a:rPr lang="ar-IQ" dirty="0" err="1" smtClean="0"/>
              <a:t>التربة </a:t>
            </a:r>
            <a:r>
              <a:rPr lang="ar-IQ" dirty="0" smtClean="0"/>
              <a:t>:- ان </a:t>
            </a:r>
            <a:r>
              <a:rPr lang="ar-IQ" dirty="0" err="1" smtClean="0"/>
              <a:t>نوية</a:t>
            </a:r>
            <a:r>
              <a:rPr lang="ar-IQ" dirty="0" smtClean="0"/>
              <a:t> الدقائق المكونة للتربة تحدد صفاتها وقابليتها على حفظ الماء وتبادل الايونات  فالترب الطينية مثلا تكون طبيعتها غروية وذات دقائق صغيرة بالحجم لذا تكون ذات قابلية كبيرة على الاحتفاظ بالماء وتمتص الايونات الموجبة بسهولة بحيث تكون متوافرة للنبات ومن جهة اخرى قد تكون هذه القابلية على الاحتفاظ بالماء عامل سلبي في نمو الجذور  عند الري الجائر من خلال نقص الاوكسجين اللازم للتنفس ولذا تعد الترب </a:t>
            </a:r>
            <a:r>
              <a:rPr lang="ar-IQ" dirty="0" err="1" smtClean="0"/>
              <a:t>المزيجية</a:t>
            </a:r>
            <a:r>
              <a:rPr lang="ar-IQ" dirty="0" smtClean="0"/>
              <a:t> من الرمل والطين اكثر ملائمة لنمو النباتات</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2-المحتوى المائي </a:t>
            </a:r>
          </a:p>
          <a:p>
            <a:r>
              <a:rPr lang="ar-IQ" dirty="0" smtClean="0"/>
              <a:t>3- المادة العضوية </a:t>
            </a:r>
          </a:p>
          <a:p>
            <a:r>
              <a:rPr lang="ar-IQ" dirty="0" smtClean="0"/>
              <a:t>4- الاحياء الدقيقة </a:t>
            </a:r>
          </a:p>
          <a:p>
            <a:r>
              <a:rPr lang="ar-IQ" dirty="0" smtClean="0"/>
              <a:t>5- المغذيات </a:t>
            </a:r>
          </a:p>
          <a:p>
            <a:r>
              <a:rPr lang="ar-IQ" dirty="0" smtClean="0"/>
              <a:t>6- الاس الهدروجيني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الرطوبة والنباتات </a:t>
            </a:r>
            <a:endParaRPr lang="en-US" dirty="0"/>
          </a:p>
        </p:txBody>
      </p:sp>
      <p:sp>
        <p:nvSpPr>
          <p:cNvPr id="3" name="عنصر نائب للمحتوى 2"/>
          <p:cNvSpPr>
            <a:spLocks noGrp="1"/>
          </p:cNvSpPr>
          <p:nvPr>
            <p:ph idx="1"/>
          </p:nvPr>
        </p:nvSpPr>
        <p:spPr/>
        <p:txBody>
          <a:bodyPr/>
          <a:lstStyle/>
          <a:p>
            <a:r>
              <a:rPr lang="ar-IQ" dirty="0" smtClean="0"/>
              <a:t>تنتشر الغابات في الاماكن التي يبلغ معدل التساقط فيها اكثر من 250 ملم في حين تنمو الحشائش في مناطق لا يتجاوز فيها التساقط عن 250 ولا يقل عن 100 ملم اما النباتات الصحراوية </a:t>
            </a:r>
            <a:r>
              <a:rPr lang="ar-IQ" dirty="0" err="1" smtClean="0"/>
              <a:t>فانها</a:t>
            </a:r>
            <a:r>
              <a:rPr lang="ar-IQ" dirty="0" smtClean="0"/>
              <a:t> تكيفت للظروف الجافة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err="1" smtClean="0"/>
              <a:t>تاثير</a:t>
            </a:r>
            <a:r>
              <a:rPr lang="ar-IQ" dirty="0" smtClean="0"/>
              <a:t> الرطوبة على مظهر النبات الخارجي </a:t>
            </a:r>
            <a:r>
              <a:rPr lang="ar-IQ" dirty="0" err="1" smtClean="0"/>
              <a:t>وفسلجته</a:t>
            </a:r>
            <a:endParaRPr lang="en-US" dirty="0"/>
          </a:p>
        </p:txBody>
      </p:sp>
      <p:sp>
        <p:nvSpPr>
          <p:cNvPr id="3" name="عنصر نائب للمحتوى 2"/>
          <p:cNvSpPr>
            <a:spLocks noGrp="1"/>
          </p:cNvSpPr>
          <p:nvPr>
            <p:ph idx="1"/>
          </p:nvPr>
        </p:nvSpPr>
        <p:spPr/>
        <p:txBody>
          <a:bodyPr/>
          <a:lstStyle/>
          <a:p>
            <a:r>
              <a:rPr lang="ar-IQ" dirty="0" smtClean="0"/>
              <a:t>تلعب الخلايا المحركة في نسيج بشرة الاوراق النجيلية </a:t>
            </a:r>
            <a:r>
              <a:rPr lang="ar-IQ" dirty="0" err="1" smtClean="0"/>
              <a:t>دوا</a:t>
            </a:r>
            <a:r>
              <a:rPr lang="ar-IQ" dirty="0" smtClean="0"/>
              <a:t> مهما في انبساط الاوراق في الجو الرطب وانطباقها في الجو الجاف لتفادي فقدان الماء عن طريق </a:t>
            </a:r>
            <a:r>
              <a:rPr lang="ar-IQ" dirty="0" err="1" smtClean="0"/>
              <a:t>النتح</a:t>
            </a:r>
            <a:endParaRPr lang="ar-IQ" dirty="0" smtClean="0"/>
          </a:p>
          <a:p>
            <a:r>
              <a:rPr lang="ar-IQ" dirty="0" smtClean="0"/>
              <a:t>انتشار الخلايا الحارسة الغائرة في بشرة النباتات الصحراوية وقلة المساحة الورقية والورقة تكون مختزلة كما ان طبقة </a:t>
            </a:r>
            <a:r>
              <a:rPr lang="ar-IQ" dirty="0" err="1" smtClean="0"/>
              <a:t>الكيوتكل</a:t>
            </a:r>
            <a:r>
              <a:rPr lang="ar-IQ" dirty="0" smtClean="0"/>
              <a:t> تكون سميكة كما يعمل النسيج </a:t>
            </a:r>
            <a:r>
              <a:rPr lang="ar-IQ" dirty="0" err="1" smtClean="0"/>
              <a:t>البرنكيمي</a:t>
            </a:r>
            <a:r>
              <a:rPr lang="ar-IQ" dirty="0" smtClean="0"/>
              <a:t> على خزن </a:t>
            </a:r>
            <a:r>
              <a:rPr lang="ar-IQ" dirty="0" err="1" smtClean="0"/>
              <a:t>الماءوامتداد</a:t>
            </a:r>
            <a:r>
              <a:rPr lang="ar-IQ" dirty="0" smtClean="0"/>
              <a:t> المجموع الجذري لمناطق عميقة في التربة وهذه </a:t>
            </a:r>
            <a:r>
              <a:rPr lang="ar-IQ" dirty="0" err="1" smtClean="0"/>
              <a:t>التحورات</a:t>
            </a:r>
            <a:r>
              <a:rPr lang="ar-IQ" dirty="0" smtClean="0"/>
              <a:t> تعمل على حفظ الماء وتقليل خسارته</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IQ" dirty="0" smtClean="0"/>
              <a:t>تقسم النباتات تبعا لوجود الرطوبة وحاجتها للماء للى ثلاث مجاميع رئيسية</a:t>
            </a:r>
            <a:endParaRPr lang="en-US" dirty="0"/>
          </a:p>
        </p:txBody>
      </p:sp>
      <p:sp>
        <p:nvSpPr>
          <p:cNvPr id="3" name="عنصر نائب للمحتوى 2"/>
          <p:cNvSpPr>
            <a:spLocks noGrp="1"/>
          </p:cNvSpPr>
          <p:nvPr>
            <p:ph idx="1"/>
          </p:nvPr>
        </p:nvSpPr>
        <p:spPr/>
        <p:txBody>
          <a:bodyPr/>
          <a:lstStyle/>
          <a:p>
            <a:r>
              <a:rPr lang="ar-IQ" dirty="0" smtClean="0"/>
              <a:t>النباتات المائية </a:t>
            </a:r>
            <a:r>
              <a:rPr lang="en-US" dirty="0" smtClean="0"/>
              <a:t>Hydrophytes </a:t>
            </a:r>
            <a:r>
              <a:rPr lang="ar-IQ" dirty="0" smtClean="0"/>
              <a:t> :- تعيش في وسط مائي وتمتاز بان مجموعها الجذري يكون مختزلا وان الادمة تكون رقية او معدومة وتحتوي البشرة على </a:t>
            </a:r>
            <a:r>
              <a:rPr lang="ar-IQ" dirty="0" err="1" smtClean="0"/>
              <a:t>البلاستيدات</a:t>
            </a:r>
            <a:r>
              <a:rPr lang="ar-IQ" dirty="0" smtClean="0"/>
              <a:t> والمسافات البينية تكون واسعة بين الخلايا ومن امثلتها </a:t>
            </a:r>
            <a:r>
              <a:rPr lang="ar-IQ" dirty="0" err="1" smtClean="0"/>
              <a:t>الشمبلان</a:t>
            </a:r>
            <a:r>
              <a:rPr lang="ar-IQ" dirty="0" smtClean="0"/>
              <a:t> والقصب </a:t>
            </a:r>
            <a:r>
              <a:rPr lang="ar-IQ" dirty="0" err="1" smtClean="0"/>
              <a:t>والردي</a:t>
            </a:r>
            <a:endParaRPr lang="ar-IQ"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sp>
        <p:nvSpPr>
          <p:cNvPr id="3" name="عنصر نائب للمحتوى 2"/>
          <p:cNvSpPr>
            <a:spLocks noGrp="1"/>
          </p:cNvSpPr>
          <p:nvPr>
            <p:ph idx="1"/>
          </p:nvPr>
        </p:nvSpPr>
        <p:spPr/>
        <p:txBody>
          <a:bodyPr/>
          <a:lstStyle/>
          <a:p>
            <a:r>
              <a:rPr lang="ar-IQ" dirty="0" smtClean="0"/>
              <a:t>النباتات الوسطية </a:t>
            </a:r>
            <a:r>
              <a:rPr lang="en-US" dirty="0" err="1" smtClean="0"/>
              <a:t>Mesophytes</a:t>
            </a:r>
            <a:r>
              <a:rPr lang="ar-IQ" dirty="0" smtClean="0"/>
              <a:t> تحتاج الى كميات معتدلة من الماء كالحنطة والشعير </a:t>
            </a:r>
            <a:r>
              <a:rPr lang="ar-IQ" dirty="0" err="1" smtClean="0"/>
              <a:t>والباقلاء</a:t>
            </a:r>
            <a:r>
              <a:rPr lang="ar-IQ" dirty="0" smtClean="0"/>
              <a:t> والباذنجان والخيار والقرنفل </a:t>
            </a:r>
            <a:r>
              <a:rPr lang="ar-IQ" dirty="0" err="1" smtClean="0"/>
              <a:t>والرازقي</a:t>
            </a:r>
            <a:r>
              <a:rPr lang="ar-IQ" dirty="0" smtClean="0"/>
              <a:t> والتفاح والعنب الخ</a:t>
            </a:r>
          </a:p>
          <a:p>
            <a:r>
              <a:rPr lang="ar-IQ" dirty="0" smtClean="0"/>
              <a:t>تمتاز بوجود طبقة الادمة بسمك محدود وتخلو بشرة </a:t>
            </a:r>
            <a:r>
              <a:rPr lang="ar-IQ" dirty="0" err="1" smtClean="0"/>
              <a:t>تلاوراق</a:t>
            </a:r>
            <a:r>
              <a:rPr lang="ar-IQ" dirty="0" smtClean="0"/>
              <a:t> والنبات من </a:t>
            </a:r>
            <a:r>
              <a:rPr lang="ar-IQ" dirty="0" err="1" smtClean="0"/>
              <a:t>البلاستيدات</a:t>
            </a:r>
            <a:r>
              <a:rPr lang="ar-IQ" dirty="0" smtClean="0"/>
              <a:t> الخضراء وهناك توازن بين المجموع الجذري والخضري</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dirty="0"/>
          </a:p>
        </p:txBody>
      </p:sp>
      <p:sp>
        <p:nvSpPr>
          <p:cNvPr id="3" name="عنصر نائب للمحتوى 2"/>
          <p:cNvSpPr>
            <a:spLocks noGrp="1"/>
          </p:cNvSpPr>
          <p:nvPr>
            <p:ph idx="1"/>
          </p:nvPr>
        </p:nvSpPr>
        <p:spPr/>
        <p:txBody>
          <a:bodyPr/>
          <a:lstStyle/>
          <a:p>
            <a:r>
              <a:rPr lang="ar-IQ" dirty="0" smtClean="0"/>
              <a:t>النباتات </a:t>
            </a:r>
            <a:r>
              <a:rPr lang="ar-IQ" dirty="0" err="1" smtClean="0"/>
              <a:t>الصحاروية</a:t>
            </a:r>
            <a:r>
              <a:rPr lang="ar-IQ" dirty="0" smtClean="0"/>
              <a:t> :- تعيش في بيئة صحراوية قاحلة وتحتاج الى </a:t>
            </a:r>
            <a:r>
              <a:rPr lang="ar-IQ" dirty="0" err="1" smtClean="0"/>
              <a:t>التحورات</a:t>
            </a:r>
            <a:r>
              <a:rPr lang="ar-IQ" dirty="0" smtClean="0"/>
              <a:t> لتقليل فقدان الماء منها نبات </a:t>
            </a:r>
            <a:r>
              <a:rPr lang="ar-IQ" dirty="0" err="1" smtClean="0"/>
              <a:t>الصبير</a:t>
            </a:r>
            <a:r>
              <a:rPr lang="ar-IQ" dirty="0" smtClean="0"/>
              <a:t> والشوك </a:t>
            </a:r>
            <a:r>
              <a:rPr lang="ar-IQ" dirty="0" err="1" smtClean="0"/>
              <a:t>والعاقول</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الضوء</a:t>
            </a:r>
            <a:endParaRPr lang="en-US" dirty="0"/>
          </a:p>
        </p:txBody>
      </p:sp>
      <p:sp>
        <p:nvSpPr>
          <p:cNvPr id="3" name="عنصر نائب للمحتوى 2"/>
          <p:cNvSpPr>
            <a:spLocks noGrp="1"/>
          </p:cNvSpPr>
          <p:nvPr>
            <p:ph idx="1"/>
          </p:nvPr>
        </p:nvSpPr>
        <p:spPr/>
        <p:txBody>
          <a:bodyPr/>
          <a:lstStyle/>
          <a:p>
            <a:r>
              <a:rPr lang="ar-IQ" dirty="0" smtClean="0"/>
              <a:t>تقسم النباتات اعتمادا على طول الفترة الضوئية الى </a:t>
            </a:r>
          </a:p>
          <a:p>
            <a:r>
              <a:rPr lang="ar-IQ" smtClean="0"/>
              <a:t>نباتات طويلة النهار </a:t>
            </a:r>
            <a:endParaRPr lang="en-US"/>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TotalTime>
  <Words>1462</Words>
  <Application>Microsoft Office PowerPoint</Application>
  <PresentationFormat>عرض على الشاشة (3:4)‏</PresentationFormat>
  <Paragraphs>101</Paragraphs>
  <Slides>32</Slides>
  <Notes>0</Notes>
  <HiddenSlides>0</HiddenSlides>
  <MMClips>0</MMClips>
  <ScaleCrop>false</ScaleCrop>
  <HeadingPairs>
    <vt:vector size="4" baseType="variant">
      <vt:variant>
        <vt:lpstr>سمة</vt:lpstr>
      </vt:variant>
      <vt:variant>
        <vt:i4>1</vt:i4>
      </vt:variant>
      <vt:variant>
        <vt:lpstr>عناوين الشرائح</vt:lpstr>
      </vt:variant>
      <vt:variant>
        <vt:i4>32</vt:i4>
      </vt:variant>
    </vt:vector>
  </HeadingPairs>
  <TitlesOfParts>
    <vt:vector size="33" baseType="lpstr">
      <vt:lpstr>سمة Office</vt:lpstr>
      <vt:lpstr>الرطوبة والامطار</vt:lpstr>
      <vt:lpstr>الشريحة 2</vt:lpstr>
      <vt:lpstr>يقسم  العراق اعتمادا على معدل سقوط الامطار الى اربعة مناطق</vt:lpstr>
      <vt:lpstr>الرطوبة والنباتات </vt:lpstr>
      <vt:lpstr>تاثير الرطوبة على مظهر النبات الخارجي وفسلجته</vt:lpstr>
      <vt:lpstr>تقسم النباتات تبعا لوجود الرطوبة وحاجتها للماء للى ثلاث مجاميع رئيسية</vt:lpstr>
      <vt:lpstr>الشريحة 7</vt:lpstr>
      <vt:lpstr>الشريحة 8</vt:lpstr>
      <vt:lpstr>الضوء</vt:lpstr>
      <vt:lpstr>الضوء</vt:lpstr>
      <vt:lpstr>الشريحة 11</vt:lpstr>
      <vt:lpstr>الشريحة 12</vt:lpstr>
      <vt:lpstr>الشريحة 13</vt:lpstr>
      <vt:lpstr>شدة الضوء وكميته</vt:lpstr>
      <vt:lpstr>طول الفترة الضوئية Phtoperiod</vt:lpstr>
      <vt:lpstr>الشريحة 16</vt:lpstr>
      <vt:lpstr>الفعاليات الفسلجية التي لها علاقة بالضوء</vt:lpstr>
      <vt:lpstr>الحيوانات</vt:lpstr>
      <vt:lpstr>التربة</vt:lpstr>
      <vt:lpstr>الشريحة 20</vt:lpstr>
      <vt:lpstr>تاثير الحيوانات الحفارة </vt:lpstr>
      <vt:lpstr>قطاع او مقد التربة</vt:lpstr>
      <vt:lpstr>قطاع تربة نموذجية</vt:lpstr>
      <vt:lpstr>الشريحة 24</vt:lpstr>
      <vt:lpstr>تكوين التربة</vt:lpstr>
      <vt:lpstr>الشريحة 26</vt:lpstr>
      <vt:lpstr>مكونات التربة</vt:lpstr>
      <vt:lpstr>نسجة التربة</vt:lpstr>
      <vt:lpstr>الشريحة 29</vt:lpstr>
      <vt:lpstr>انواع الترب</vt:lpstr>
      <vt:lpstr>تاثير التربة على النبات </vt:lpstr>
      <vt:lpstr>الشريحة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الرطوبة والامطار</dc:title>
  <dc:creator>Home HP</dc:creator>
  <cp:lastModifiedBy>Home HP</cp:lastModifiedBy>
  <cp:revision>17</cp:revision>
  <dcterms:created xsi:type="dcterms:W3CDTF">2016-12-23T06:47:50Z</dcterms:created>
  <dcterms:modified xsi:type="dcterms:W3CDTF">2016-12-24T17:25:01Z</dcterms:modified>
</cp:coreProperties>
</file>