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312" r:id="rId33"/>
    <p:sldId id="313" r:id="rId34"/>
    <p:sldId id="314" r:id="rId35"/>
    <p:sldId id="315" r:id="rId36"/>
    <p:sldId id="31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-5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04/04/1438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IQ" sz="6000" b="1" dirty="0" smtClean="0"/>
              <a:t>العوامل الحياتية </a:t>
            </a:r>
            <a:endParaRPr lang="en-US" sz="60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ome HP\Downloads\سموم طحلبية\شقائق النعمان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628800"/>
            <a:ext cx="5256584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7000">
              <a:srgbClr val="03D4A8">
                <a:alpha val="50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التعاون الابتدائي </a:t>
            </a:r>
            <a:r>
              <a:rPr lang="en-US" dirty="0" smtClean="0"/>
              <a:t> proto cooperation</a:t>
            </a:r>
            <a:r>
              <a:rPr lang="ar-IQ" dirty="0" smtClean="0"/>
              <a:t>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وفيها يستفيد النوعان بصورة ايجابية ولكن العلاقة غير اجبارية كالعلاقة بين </a:t>
            </a:r>
            <a:r>
              <a:rPr lang="ar-IQ" dirty="0" err="1" smtClean="0"/>
              <a:t>الكارب</a:t>
            </a:r>
            <a:r>
              <a:rPr lang="ar-IQ" dirty="0" smtClean="0"/>
              <a:t> الناسك وشقائق </a:t>
            </a:r>
            <a:r>
              <a:rPr lang="ar-IQ" dirty="0" err="1" smtClean="0"/>
              <a:t>النعمان</a:t>
            </a:r>
            <a:r>
              <a:rPr lang="ar-IQ" dirty="0" smtClean="0"/>
              <a:t> البحرية اذ توفر شقائق </a:t>
            </a:r>
            <a:r>
              <a:rPr lang="ar-IQ" dirty="0" err="1" smtClean="0"/>
              <a:t>النعمان</a:t>
            </a:r>
            <a:r>
              <a:rPr lang="ar-IQ" dirty="0" smtClean="0"/>
              <a:t> عند التصاقها على </a:t>
            </a:r>
            <a:r>
              <a:rPr lang="ar-IQ" dirty="0" err="1" smtClean="0"/>
              <a:t>الكارب</a:t>
            </a:r>
            <a:r>
              <a:rPr lang="ar-IQ" dirty="0" smtClean="0"/>
              <a:t> الناسك الحماية له ويوفر لها </a:t>
            </a:r>
            <a:r>
              <a:rPr lang="ar-IQ" dirty="0" err="1" smtClean="0"/>
              <a:t>الكارب</a:t>
            </a:r>
            <a:r>
              <a:rPr lang="ar-IQ" dirty="0" smtClean="0"/>
              <a:t> الانتقال من مكان </a:t>
            </a:r>
            <a:r>
              <a:rPr lang="ar-IQ" dirty="0" err="1" smtClean="0"/>
              <a:t>لاخر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500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ome HP\Downloads\سموم طحلبية\AnthElegEatCrabRebeccaKorda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7920880" cy="468052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800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التكافل </a:t>
            </a:r>
            <a:r>
              <a:rPr lang="en-US" dirty="0" err="1" smtClean="0"/>
              <a:t>matualism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وفيها يستفيد كلا النوعين مثل علاقة احد انواع الطيور ووحيد القرن اذ يقوم الطائر بأكل الحشرات والطفيليات المؤذية للحيوان وبذا يتخلص منها  ويستفيد الطائر من الطعام </a:t>
            </a:r>
            <a:endParaRPr 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900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ome HP\Downloads\سموم طحلبية\نن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556792"/>
            <a:ext cx="5472608" cy="3116014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600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ome HP\Downloads\سموم طحلبية\نم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5" y="1556792"/>
            <a:ext cx="5472608" cy="3258889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العلاقات السالبة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800" dirty="0" err="1" smtClean="0"/>
              <a:t>التنافس </a:t>
            </a:r>
            <a:r>
              <a:rPr lang="ar-IQ" sz="2800" dirty="0" smtClean="0"/>
              <a:t>: وهو التفاعل بين المجموعات السكانية لنوعين او اكثر من الكائنات والتي تؤثر عكسيا على نموها وهو على نوعين </a:t>
            </a:r>
          </a:p>
          <a:p>
            <a:r>
              <a:rPr lang="ar-IQ" sz="2800" dirty="0" smtClean="0"/>
              <a:t>1- التنافس بين نوعين  </a:t>
            </a:r>
            <a:r>
              <a:rPr lang="en-US" sz="2800" dirty="0" err="1" smtClean="0"/>
              <a:t>interspecific</a:t>
            </a:r>
            <a:r>
              <a:rPr lang="en-US" sz="2800" dirty="0" smtClean="0"/>
              <a:t> com.</a:t>
            </a:r>
          </a:p>
          <a:p>
            <a:r>
              <a:rPr lang="ar-IQ" sz="2800" dirty="0" smtClean="0"/>
              <a:t>2- التنافس بين افراد النوع الواحد </a:t>
            </a:r>
            <a:r>
              <a:rPr lang="en-US" sz="2800" dirty="0" err="1" smtClean="0"/>
              <a:t>intraspecific</a:t>
            </a:r>
            <a:r>
              <a:rPr lang="en-US" sz="2800" dirty="0" smtClean="0"/>
              <a:t> com.</a:t>
            </a:r>
          </a:p>
          <a:p>
            <a:pPr>
              <a:buNone/>
            </a:pPr>
            <a:r>
              <a:rPr lang="ar-IQ" sz="2800" dirty="0" smtClean="0"/>
              <a:t>يحدث التنافس </a:t>
            </a:r>
            <a:r>
              <a:rPr lang="ar-IQ" sz="2800" dirty="0" err="1" smtClean="0"/>
              <a:t>لاجل</a:t>
            </a:r>
            <a:r>
              <a:rPr lang="ar-IQ" sz="2800" dirty="0" smtClean="0"/>
              <a:t> عدة امور كالمكان والغذاء والتزاوج وغيرها </a:t>
            </a:r>
          </a:p>
          <a:p>
            <a:endParaRPr lang="en-US" sz="2800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نتائج التنافس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800" dirty="0" smtClean="0"/>
              <a:t>التنافس بين نوعين قد يؤدي الى </a:t>
            </a:r>
          </a:p>
          <a:p>
            <a:r>
              <a:rPr lang="ar-IQ" sz="2800" dirty="0" smtClean="0"/>
              <a:t>1- حدوث توازن بين النوعين</a:t>
            </a:r>
          </a:p>
          <a:p>
            <a:r>
              <a:rPr lang="ar-IQ" sz="2800" dirty="0" smtClean="0"/>
              <a:t>2- يحل احد النوعين محل النوع الاخر</a:t>
            </a:r>
          </a:p>
          <a:p>
            <a:r>
              <a:rPr lang="ar-IQ" sz="2800" dirty="0" smtClean="0"/>
              <a:t>3- يجبره على الرحيل او تبديل نمط سلوكه كتغيير الغذاء مثلا </a:t>
            </a:r>
          </a:p>
          <a:p>
            <a:r>
              <a:rPr lang="ar-IQ" sz="2800" dirty="0" smtClean="0"/>
              <a:t>لذا لا يمكن ان يتواجد نوعين لهما نفس الدور </a:t>
            </a:r>
            <a:r>
              <a:rPr lang="ar-IQ" sz="2800" dirty="0" err="1" smtClean="0"/>
              <a:t>الوظيفي </a:t>
            </a:r>
            <a:r>
              <a:rPr lang="ar-IQ" sz="2800" dirty="0" smtClean="0"/>
              <a:t>( المتطلبات) في مكان واحد اي يجب ان ينعزلا </a:t>
            </a:r>
            <a:r>
              <a:rPr lang="ar-IQ" sz="2800" dirty="0" err="1" smtClean="0"/>
              <a:t>بيئيا </a:t>
            </a:r>
            <a:r>
              <a:rPr lang="ar-IQ" sz="2800" dirty="0" smtClean="0"/>
              <a:t>( تغيير الغذاء او النشاط خلال اليوم مثلا</a:t>
            </a:r>
            <a:r>
              <a:rPr lang="ar-IQ" sz="2800" dirty="0" err="1" smtClean="0"/>
              <a:t>).</a:t>
            </a:r>
            <a:r>
              <a:rPr lang="ar-IQ" sz="2800" dirty="0" smtClean="0"/>
              <a:t> والعزل البيئي بين الانواع المتقاربة جدا يعرف بمبدأ الاقصاء التنافسي او مبدأ </a:t>
            </a:r>
            <a:r>
              <a:rPr lang="ar-IQ" sz="2800" dirty="0" err="1" smtClean="0"/>
              <a:t>كاوس</a:t>
            </a:r>
            <a:r>
              <a:rPr lang="ar-IQ" sz="2800" dirty="0" smtClean="0"/>
              <a:t> </a:t>
            </a:r>
            <a:r>
              <a:rPr lang="en-US" sz="2800" dirty="0" err="1" smtClean="0"/>
              <a:t>Gause</a:t>
            </a:r>
            <a:r>
              <a:rPr lang="en-US" sz="2800" dirty="0" smtClean="0"/>
              <a:t> principle</a:t>
            </a:r>
            <a:r>
              <a:rPr lang="ar-IQ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مثال خنفساء الطحين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IQ" sz="2000" dirty="0" smtClean="0"/>
              <a:t>1- النوعان متقاربان جدا في صفاتهم المظهرية وطريقة تكاثرهم</a:t>
            </a:r>
          </a:p>
          <a:p>
            <a:pPr>
              <a:buNone/>
            </a:pPr>
            <a:r>
              <a:rPr lang="ar-IQ" sz="2000" dirty="0" smtClean="0"/>
              <a:t>2- يمكن ان يعملا في نفس المركز البيئي في المطاحن ومخازن الحبوب ولا يقصي احدهما الاخر</a:t>
            </a:r>
          </a:p>
          <a:p>
            <a:pPr>
              <a:buNone/>
            </a:pPr>
            <a:r>
              <a:rPr lang="ar-IQ" sz="2000" dirty="0" smtClean="0"/>
              <a:t>3- العامل </a:t>
            </a:r>
            <a:r>
              <a:rPr lang="ar-IQ" sz="2000" dirty="0" err="1" smtClean="0"/>
              <a:t>المسؤول</a:t>
            </a:r>
            <a:r>
              <a:rPr lang="ar-IQ" sz="2000" dirty="0" smtClean="0"/>
              <a:t> عن الاقصاء التنافسي هو الظرف البيئي فقد وجد ان احد النوعين يتكاثر بسرعة اكبر من الاخر تحت ظرف بيئي معين فيقصي الاخر  وقد تنعكس الحالة.</a:t>
            </a:r>
          </a:p>
          <a:p>
            <a:pPr>
              <a:buNone/>
            </a:pPr>
            <a:r>
              <a:rPr lang="ar-IQ" sz="2000" dirty="0" smtClean="0"/>
              <a:t>4- وجد ان </a:t>
            </a:r>
            <a:r>
              <a:rPr lang="en-US" sz="2000" dirty="0" err="1" smtClean="0"/>
              <a:t>tribolium</a:t>
            </a:r>
            <a:r>
              <a:rPr lang="en-US" sz="2000" dirty="0" smtClean="0"/>
              <a:t> </a:t>
            </a:r>
            <a:r>
              <a:rPr lang="en-US" sz="2000" dirty="0" err="1" smtClean="0"/>
              <a:t>castaneum</a:t>
            </a:r>
            <a:r>
              <a:rPr lang="ar-IQ" sz="2000" dirty="0" smtClean="0"/>
              <a:t> هو المتغلب تحت الظروف الباردة والجافة بينما النوع الاخر</a:t>
            </a:r>
            <a:r>
              <a:rPr lang="en-US" sz="2000" dirty="0" err="1" smtClean="0"/>
              <a:t>tribolium</a:t>
            </a:r>
            <a:r>
              <a:rPr lang="en-US" sz="2000" dirty="0" smtClean="0"/>
              <a:t> </a:t>
            </a:r>
            <a:r>
              <a:rPr lang="en-US" sz="2000" dirty="0" err="1" smtClean="0"/>
              <a:t>confusum</a:t>
            </a:r>
            <a:r>
              <a:rPr lang="ar-IQ" sz="2000" dirty="0" smtClean="0"/>
              <a:t> هو  المتغلب تحت الظروف الرطبة الدافئة</a:t>
            </a:r>
          </a:p>
          <a:p>
            <a:pPr>
              <a:buNone/>
            </a:pPr>
            <a:r>
              <a:rPr lang="ar-IQ" sz="2000" dirty="0" smtClean="0"/>
              <a:t>5- وعليه في الحقل يمكن ان ينتقل احد النوعين عند عدم توفر الظروف المناسبة له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tribolium</a:t>
            </a:r>
            <a:r>
              <a:rPr lang="en-US" dirty="0" smtClean="0"/>
              <a:t> </a:t>
            </a:r>
            <a:r>
              <a:rPr lang="en-US" dirty="0" err="1" smtClean="0"/>
              <a:t>castaneum</a:t>
            </a:r>
            <a:endParaRPr lang="en-US" dirty="0"/>
          </a:p>
        </p:txBody>
      </p:sp>
      <p:pic>
        <p:nvPicPr>
          <p:cNvPr id="9218" name="Picture 2" descr="C:\Users\Home HP\Downloads\سموم طحلبية\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04864"/>
            <a:ext cx="4680520" cy="264415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800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000" dirty="0" smtClean="0"/>
              <a:t>طبيعة العلاقة                          النوع الاول والثاني                   نوع العلاقة او التفاعل</a:t>
            </a:r>
          </a:p>
          <a:p>
            <a:r>
              <a:rPr lang="ar-IQ" sz="2000" dirty="0" smtClean="0"/>
              <a:t>النوعان </a:t>
            </a:r>
            <a:r>
              <a:rPr lang="ar-IQ" sz="2000" dirty="0" err="1" smtClean="0"/>
              <a:t>لايؤثر</a:t>
            </a:r>
            <a:r>
              <a:rPr lang="ar-IQ" sz="2000" dirty="0" smtClean="0"/>
              <a:t> احدهما على الاخر          0     0                 </a:t>
            </a:r>
            <a:r>
              <a:rPr lang="en-US" sz="2000" dirty="0" smtClean="0"/>
              <a:t> </a:t>
            </a:r>
            <a:r>
              <a:rPr lang="ar-IQ" sz="2000" dirty="0" smtClean="0"/>
              <a:t> </a:t>
            </a:r>
            <a:r>
              <a:rPr lang="en-US" sz="2000" dirty="0" smtClean="0"/>
              <a:t> </a:t>
            </a:r>
            <a:r>
              <a:rPr lang="ar-IQ" sz="2000" dirty="0" smtClean="0"/>
              <a:t>  التعادل </a:t>
            </a:r>
            <a:r>
              <a:rPr lang="en-US" sz="2000" dirty="0" smtClean="0"/>
              <a:t>Neutralism</a:t>
            </a:r>
          </a:p>
          <a:p>
            <a:endParaRPr lang="ar-IQ" sz="2000" dirty="0" smtClean="0"/>
          </a:p>
          <a:p>
            <a:r>
              <a:rPr lang="ar-IQ" sz="2000" dirty="0" smtClean="0"/>
              <a:t>التنافس ويؤثر كلمن النوعين على </a:t>
            </a:r>
            <a:r>
              <a:rPr lang="ar-IQ" sz="2000" dirty="0" err="1" smtClean="0"/>
              <a:t>الاخر   -       -</a:t>
            </a:r>
            <a:r>
              <a:rPr lang="ar-IQ" sz="2000" dirty="0" smtClean="0"/>
              <a:t>                    </a:t>
            </a:r>
            <a:r>
              <a:rPr lang="en-US" sz="2000" dirty="0" smtClean="0"/>
              <a:t> </a:t>
            </a:r>
            <a:r>
              <a:rPr lang="ar-IQ" sz="2000" dirty="0" smtClean="0"/>
              <a:t> التنافس </a:t>
            </a:r>
            <a:r>
              <a:rPr lang="en-US" sz="2000" dirty="0" err="1" smtClean="0"/>
              <a:t>Compitition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ar-IQ" sz="2000" dirty="0" smtClean="0"/>
              <a:t>احد النوعين يتأثر سلبا </a:t>
            </a:r>
            <a:r>
              <a:rPr lang="ar-IQ" sz="2000" dirty="0" err="1" smtClean="0"/>
              <a:t>والاخر</a:t>
            </a:r>
            <a:r>
              <a:rPr lang="ar-IQ" sz="2000" dirty="0" smtClean="0"/>
              <a:t> </a:t>
            </a:r>
            <a:r>
              <a:rPr lang="ar-IQ" sz="2000" dirty="0" err="1" smtClean="0"/>
              <a:t>لاتأثر</a:t>
            </a:r>
            <a:r>
              <a:rPr lang="ar-IQ" sz="2000" dirty="0" smtClean="0"/>
              <a:t>       </a:t>
            </a:r>
            <a:r>
              <a:rPr lang="ar-IQ" sz="2000" dirty="0" err="1" smtClean="0"/>
              <a:t>0      </a:t>
            </a:r>
            <a:r>
              <a:rPr lang="ar-IQ" sz="2000" dirty="0" smtClean="0"/>
              <a:t>-                      </a:t>
            </a:r>
            <a:r>
              <a:rPr lang="ar-IQ" sz="2000" dirty="0" smtClean="0"/>
              <a:t>ممانعة</a:t>
            </a:r>
            <a:r>
              <a:rPr lang="en-US" sz="2000" dirty="0" smtClean="0"/>
              <a:t> </a:t>
            </a:r>
            <a:r>
              <a:rPr lang="ar-IQ" sz="2000" dirty="0" smtClean="0"/>
              <a:t> </a:t>
            </a:r>
            <a:r>
              <a:rPr lang="en-US" sz="2000" dirty="0" err="1" smtClean="0"/>
              <a:t>Amensalism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ar-IQ" sz="2000" dirty="0" smtClean="0"/>
              <a:t>احد النوعين يستفيد </a:t>
            </a:r>
            <a:r>
              <a:rPr lang="ar-IQ" sz="2000" dirty="0" err="1" smtClean="0"/>
              <a:t>والاخر</a:t>
            </a:r>
            <a:r>
              <a:rPr lang="ar-IQ" sz="2000" dirty="0" smtClean="0"/>
              <a:t> </a:t>
            </a:r>
            <a:r>
              <a:rPr lang="ar-IQ" sz="2000" dirty="0" err="1" smtClean="0"/>
              <a:t>يتضرر         -     </a:t>
            </a:r>
            <a:r>
              <a:rPr lang="ar-IQ" sz="2000" dirty="0" smtClean="0"/>
              <a:t>+                       التطفل </a:t>
            </a:r>
            <a:r>
              <a:rPr lang="en-US" sz="2000" dirty="0" smtClean="0"/>
              <a:t>Parasitism</a:t>
            </a:r>
          </a:p>
          <a:p>
            <a:endParaRPr lang="en-US" sz="2000" dirty="0" smtClean="0"/>
          </a:p>
          <a:p>
            <a:r>
              <a:rPr lang="ar-IQ" sz="2000" dirty="0" smtClean="0"/>
              <a:t>احد النوعين يستفيد </a:t>
            </a:r>
            <a:r>
              <a:rPr lang="ar-IQ" sz="2000" dirty="0" err="1" smtClean="0"/>
              <a:t>والاخر</a:t>
            </a:r>
            <a:r>
              <a:rPr lang="ar-IQ" sz="2000" dirty="0" smtClean="0"/>
              <a:t> </a:t>
            </a:r>
            <a:r>
              <a:rPr lang="ar-IQ" sz="2000" dirty="0" err="1" smtClean="0"/>
              <a:t>يتضرر        -      +</a:t>
            </a:r>
            <a:r>
              <a:rPr lang="ar-IQ" sz="2000" dirty="0" smtClean="0"/>
              <a:t>                 </a:t>
            </a:r>
            <a:r>
              <a:rPr lang="en-US" sz="2000" dirty="0" smtClean="0"/>
              <a:t>    </a:t>
            </a:r>
            <a:r>
              <a:rPr lang="ar-IQ" sz="2000" dirty="0" smtClean="0"/>
              <a:t>   الافتراس </a:t>
            </a:r>
            <a:r>
              <a:rPr lang="en-US" sz="2000" dirty="0" smtClean="0"/>
              <a:t>Predation </a:t>
            </a:r>
          </a:p>
          <a:p>
            <a:endParaRPr lang="en-US" sz="2000" dirty="0" smtClean="0"/>
          </a:p>
          <a:p>
            <a:r>
              <a:rPr lang="ar-IQ" sz="2000" dirty="0" smtClean="0"/>
              <a:t>احد النوعين يستفيد </a:t>
            </a:r>
            <a:r>
              <a:rPr lang="ar-IQ" sz="2000" dirty="0" err="1" smtClean="0"/>
              <a:t>والاخر</a:t>
            </a:r>
            <a:r>
              <a:rPr lang="ar-IQ" sz="2000" dirty="0" smtClean="0"/>
              <a:t> </a:t>
            </a:r>
            <a:r>
              <a:rPr lang="ar-IQ" sz="2000" dirty="0" err="1" smtClean="0"/>
              <a:t>لايتأثر</a:t>
            </a:r>
            <a:r>
              <a:rPr lang="ar-IQ" sz="2000" dirty="0" smtClean="0"/>
              <a:t>         </a:t>
            </a:r>
            <a:r>
              <a:rPr lang="ar-IQ" sz="2000" dirty="0" err="1" smtClean="0"/>
              <a:t>0     +</a:t>
            </a:r>
            <a:r>
              <a:rPr lang="ar-IQ" sz="2000" dirty="0" smtClean="0"/>
              <a:t>                </a:t>
            </a:r>
            <a:r>
              <a:rPr lang="en-US" sz="2000" dirty="0" smtClean="0"/>
              <a:t> </a:t>
            </a:r>
            <a:r>
              <a:rPr lang="ar-IQ" sz="2000" dirty="0" smtClean="0"/>
              <a:t>  المعايشة </a:t>
            </a:r>
            <a:r>
              <a:rPr lang="en-US" sz="2000" dirty="0" smtClean="0"/>
              <a:t>Commensalism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500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tribolium</a:t>
            </a:r>
            <a:r>
              <a:rPr lang="en-US" dirty="0" smtClean="0"/>
              <a:t> </a:t>
            </a:r>
            <a:r>
              <a:rPr lang="en-US" dirty="0" err="1" smtClean="0"/>
              <a:t>confusum</a:t>
            </a:r>
            <a:endParaRPr lang="en-US" dirty="0"/>
          </a:p>
        </p:txBody>
      </p:sp>
      <p:pic>
        <p:nvPicPr>
          <p:cNvPr id="10242" name="Picture 2" descr="C:\Users\Home HP\Downloads\سموم طحلبية\فهر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905919"/>
            <a:ext cx="4968551" cy="191452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التنافس في الطبيعة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400" dirty="0" smtClean="0"/>
              <a:t>من </a:t>
            </a:r>
            <a:r>
              <a:rPr lang="ar-IQ" sz="2400" dirty="0" err="1" smtClean="0"/>
              <a:t>الصعوبةايضاح</a:t>
            </a:r>
            <a:r>
              <a:rPr lang="ar-IQ" sz="2400" dirty="0" smtClean="0"/>
              <a:t> التنافس في الطبيعة وذلك </a:t>
            </a:r>
          </a:p>
          <a:p>
            <a:r>
              <a:rPr lang="ar-IQ" sz="2400" dirty="0" smtClean="0"/>
              <a:t>1-قد يكون التنافس حدث في الماضي وتأقلمت الانواع للتواجد مع بعضها </a:t>
            </a:r>
          </a:p>
          <a:p>
            <a:r>
              <a:rPr lang="ar-IQ" sz="2400" dirty="0" smtClean="0"/>
              <a:t>2- قد تم اقصاء النوع الاضعف في الماضي </a:t>
            </a:r>
            <a:endParaRPr lang="en-US" sz="24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دراسة  لاك </a:t>
            </a:r>
            <a:r>
              <a:rPr lang="en-US" dirty="0" smtClean="0"/>
              <a:t>Lack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400" dirty="0" smtClean="0"/>
              <a:t>قام بدراسة جميع انواع العصافير في بريطانيا والتي لم يحدث بينها تنافس </a:t>
            </a:r>
            <a:r>
              <a:rPr lang="ar-IQ" sz="2400" dirty="0" err="1" smtClean="0"/>
              <a:t>للاسباب</a:t>
            </a:r>
            <a:r>
              <a:rPr lang="ar-IQ" sz="2400" dirty="0" smtClean="0"/>
              <a:t> التالية</a:t>
            </a:r>
          </a:p>
          <a:p>
            <a:r>
              <a:rPr lang="ar-IQ" sz="2400" dirty="0" smtClean="0"/>
              <a:t>1- الانعزال الجغرافي </a:t>
            </a:r>
          </a:p>
          <a:p>
            <a:r>
              <a:rPr lang="ar-IQ" sz="2400" dirty="0" smtClean="0"/>
              <a:t>2- الانعزال من خلال المحيط البيئي</a:t>
            </a:r>
          </a:p>
          <a:p>
            <a:r>
              <a:rPr lang="ar-IQ" sz="2400" dirty="0" smtClean="0"/>
              <a:t>3- الاختلاف في انماط التغذية </a:t>
            </a:r>
          </a:p>
          <a:p>
            <a:r>
              <a:rPr lang="ar-IQ" sz="2400" dirty="0" smtClean="0"/>
              <a:t>4- اختلاف الحجم</a:t>
            </a:r>
          </a:p>
          <a:p>
            <a:r>
              <a:rPr lang="ar-IQ" sz="2400" dirty="0" smtClean="0"/>
              <a:t>5- اختلاف مدى التحمل في الشتاء </a:t>
            </a:r>
          </a:p>
          <a:p>
            <a:r>
              <a:rPr lang="ar-IQ" sz="2400" dirty="0" smtClean="0"/>
              <a:t>6- التداخل البيئي </a:t>
            </a:r>
            <a:endParaRPr lang="en-US" sz="2400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العالم </a:t>
            </a:r>
            <a:r>
              <a:rPr lang="ar-IQ" dirty="0" err="1" smtClean="0"/>
              <a:t>فراير</a:t>
            </a:r>
            <a:r>
              <a:rPr lang="ar-IQ" dirty="0" smtClean="0"/>
              <a:t> </a:t>
            </a:r>
            <a:r>
              <a:rPr lang="en-US" dirty="0" err="1" smtClean="0"/>
              <a:t>Frryer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400" dirty="0" smtClean="0"/>
              <a:t>قام بدراسة 12 نوعا من اسماك </a:t>
            </a:r>
            <a:r>
              <a:rPr lang="en-US" sz="2400" dirty="0" err="1" smtClean="0"/>
              <a:t>Cichildac</a:t>
            </a:r>
            <a:r>
              <a:rPr lang="ar-IQ" sz="2400" dirty="0" smtClean="0"/>
              <a:t> التي تعيش على الطحالب الملتصقة على الصخور وان سبعا منها تعيش على نوع واحد من الطحالب وكانت تتجنب التنافس </a:t>
            </a:r>
            <a:r>
              <a:rPr lang="ar-IQ" sz="2400" dirty="0" err="1" smtClean="0"/>
              <a:t>كالاتي</a:t>
            </a:r>
            <a:r>
              <a:rPr lang="ar-IQ" sz="2400" dirty="0" smtClean="0"/>
              <a:t> </a:t>
            </a:r>
          </a:p>
          <a:p>
            <a:r>
              <a:rPr lang="ar-IQ" sz="2400" dirty="0" smtClean="0"/>
              <a:t>نوعان يعيشان في المياه الضحلة احدهما كبير </a:t>
            </a:r>
            <a:r>
              <a:rPr lang="ar-IQ" sz="2400" dirty="0" err="1" smtClean="0"/>
              <a:t>والاخر</a:t>
            </a:r>
            <a:r>
              <a:rPr lang="ar-IQ" sz="2400" dirty="0" smtClean="0"/>
              <a:t> صغير</a:t>
            </a:r>
          </a:p>
          <a:p>
            <a:r>
              <a:rPr lang="ar-IQ" sz="2400" dirty="0" smtClean="0"/>
              <a:t>خمسة تعيش في اعماق مختلفة نوع منها يتغذى على الشقوق الصغيرة </a:t>
            </a:r>
            <a:r>
              <a:rPr lang="ar-IQ" sz="2400" dirty="0" err="1" smtClean="0"/>
              <a:t>واربعة</a:t>
            </a:r>
            <a:r>
              <a:rPr lang="ar-IQ" sz="2400" dirty="0" smtClean="0"/>
              <a:t> انواع متداخلة </a:t>
            </a:r>
          </a:p>
          <a:p>
            <a:r>
              <a:rPr lang="ar-IQ" sz="2400" dirty="0" smtClean="0"/>
              <a:t>وبذا فان الانواع المتقاربة احتلت مواطن مختلفة ولذا لم يحصل بينها تنافس </a:t>
            </a:r>
          </a:p>
          <a:p>
            <a:r>
              <a:rPr lang="ar-IQ" sz="2400" dirty="0" smtClean="0"/>
              <a:t>وقد فسر العالم </a:t>
            </a:r>
            <a:r>
              <a:rPr lang="ar-IQ" sz="2400" dirty="0" err="1" smtClean="0"/>
              <a:t>فراير</a:t>
            </a:r>
            <a:r>
              <a:rPr lang="ar-IQ" sz="2400" dirty="0" smtClean="0"/>
              <a:t> وجود الانواع الاربعة المتداخلة تعيش في نفس المكان بسبب عدم جود تنافس على الغذاء وان اعدادها تم حفظها بفعل المفترسات </a:t>
            </a:r>
          </a:p>
          <a:p>
            <a:endParaRPr lang="en-US" sz="24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Cichildac</a:t>
            </a:r>
            <a:endParaRPr lang="en-US" dirty="0"/>
          </a:p>
        </p:txBody>
      </p:sp>
      <p:pic>
        <p:nvPicPr>
          <p:cNvPr id="11266" name="Picture 2" descr="C:\Users\Home HP\Downloads\سموم طحلبية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844824"/>
            <a:ext cx="5400600" cy="2770832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Home HP\Downloads\سموم طحلبية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44824"/>
            <a:ext cx="5544616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Home HP\Downloads\سموم طحلبية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988840"/>
            <a:ext cx="4680520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C:\Users\Home HP\Downloads\سموم طحلبية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72816"/>
            <a:ext cx="5544616" cy="403244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Home HP\Downloads\سموم طحلبية\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24744"/>
            <a:ext cx="5472608" cy="496855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IQ" sz="2400" dirty="0" smtClean="0"/>
              <a:t>يعمل الاختلاف في توقيت الفعاليات بين الحيوانات المتشابهة المتطلبات البيئية يخفض كثيرا التنافس وعليه توجد حيوانات ليلية الفعالية </a:t>
            </a:r>
            <a:r>
              <a:rPr lang="en-US" sz="2400" dirty="0" err="1" smtClean="0"/>
              <a:t>Noctural</a:t>
            </a:r>
            <a:r>
              <a:rPr lang="ar-IQ" sz="2400" dirty="0" smtClean="0"/>
              <a:t> </a:t>
            </a:r>
            <a:r>
              <a:rPr lang="ar-IQ" sz="2400" dirty="0" err="1" smtClean="0"/>
              <a:t>واخرى</a:t>
            </a:r>
            <a:r>
              <a:rPr lang="ar-IQ" sz="2400" dirty="0" smtClean="0"/>
              <a:t> نهارية الفعالية </a:t>
            </a:r>
            <a:r>
              <a:rPr lang="en-US" sz="2400" dirty="0" smtClean="0"/>
              <a:t>Diurnal</a:t>
            </a:r>
            <a:r>
              <a:rPr lang="ar-IQ" sz="2400" dirty="0" smtClean="0"/>
              <a:t> كفعاليات البوم والخفاش والصقور وبعض الحيوانات لها فعالية مختلفة خلال وقت النهار فبعضها فعلا في الصباح </a:t>
            </a:r>
            <a:r>
              <a:rPr lang="ar-IQ" sz="2400" dirty="0" err="1" smtClean="0"/>
              <a:t>والخر</a:t>
            </a:r>
            <a:r>
              <a:rPr lang="ar-IQ" sz="2400" dirty="0" smtClean="0"/>
              <a:t> في منتصف النهار مثلا</a:t>
            </a:r>
            <a:endParaRPr lang="en-US" sz="24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التعادل </a:t>
            </a:r>
            <a:r>
              <a:rPr lang="en-US" dirty="0" smtClean="0"/>
              <a:t>Neutralism</a:t>
            </a:r>
            <a:r>
              <a:rPr lang="ar-IQ" dirty="0" smtClean="0"/>
              <a:t>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العلاقة بين شجر الصبار واحد انواع العناكب المسمى </a:t>
            </a:r>
            <a:r>
              <a:rPr lang="ar-IQ" dirty="0" err="1" smtClean="0"/>
              <a:t>الرتيلاء</a:t>
            </a:r>
            <a:r>
              <a:rPr lang="ar-IQ" dirty="0" smtClean="0"/>
              <a:t> اذ تعيش العناكب على هذا النوع من الاشجار بلا تأثير متبادل بينها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r>
              <a:rPr lang="ar-IQ" sz="1800" dirty="0" smtClean="0"/>
              <a:t>                                  اختيار </a:t>
            </a:r>
            <a:r>
              <a:rPr lang="en-US" sz="1800" dirty="0" smtClean="0"/>
              <a:t>r</a:t>
            </a:r>
            <a:r>
              <a:rPr lang="ar-IQ" sz="1800" dirty="0" smtClean="0"/>
              <a:t>                                                اختيار </a:t>
            </a:r>
            <a:r>
              <a:rPr lang="en-US" sz="1800" dirty="0" smtClean="0"/>
              <a:t>k</a:t>
            </a:r>
            <a:r>
              <a:rPr lang="ar-IQ" sz="1800" dirty="0" smtClean="0"/>
              <a:t>   </a:t>
            </a:r>
          </a:p>
          <a:p>
            <a:r>
              <a:rPr lang="ar-IQ" sz="1800" dirty="0" smtClean="0"/>
              <a:t>ظروف الطقس    مختلفة </a:t>
            </a:r>
            <a:r>
              <a:rPr lang="ar-IQ" sz="1800" dirty="0" err="1" smtClean="0"/>
              <a:t>لايمكن</a:t>
            </a:r>
            <a:r>
              <a:rPr lang="ar-IQ" sz="1800" dirty="0" smtClean="0"/>
              <a:t> </a:t>
            </a:r>
            <a:r>
              <a:rPr lang="ar-IQ" sz="1800" dirty="0" err="1" smtClean="0"/>
              <a:t>التنبوء</a:t>
            </a:r>
            <a:r>
              <a:rPr lang="ar-IQ" sz="1800" dirty="0" smtClean="0"/>
              <a:t> </a:t>
            </a:r>
            <a:r>
              <a:rPr lang="ar-IQ" sz="1800" dirty="0" err="1" smtClean="0"/>
              <a:t>بها</a:t>
            </a:r>
            <a:r>
              <a:rPr lang="ar-IQ" sz="1800" dirty="0" smtClean="0"/>
              <a:t> وغير مؤكدة             ثابتة ويمكن </a:t>
            </a:r>
            <a:r>
              <a:rPr lang="ar-IQ" sz="1800" dirty="0" err="1" smtClean="0"/>
              <a:t>التنبوء</a:t>
            </a:r>
            <a:r>
              <a:rPr lang="ar-IQ" sz="1800" dirty="0" smtClean="0"/>
              <a:t> </a:t>
            </a:r>
            <a:r>
              <a:rPr lang="ar-IQ" sz="1800" dirty="0" err="1" smtClean="0"/>
              <a:t>بها</a:t>
            </a:r>
            <a:r>
              <a:rPr lang="ar-IQ" sz="1800" dirty="0" smtClean="0"/>
              <a:t> وتكون مؤكدة </a:t>
            </a:r>
          </a:p>
          <a:p>
            <a:r>
              <a:rPr lang="ar-IQ" sz="1800" dirty="0" smtClean="0"/>
              <a:t>نسبة الوفيات      عنيفة وغير موجهة وغير معتمدة على الكثافة          موجهة ومعتمدة على الكثافة</a:t>
            </a:r>
          </a:p>
          <a:p>
            <a:r>
              <a:rPr lang="ar-IQ" sz="1800" dirty="0" smtClean="0"/>
              <a:t>حجم السكان       يكون مختلفا من وقت </a:t>
            </a:r>
            <a:r>
              <a:rPr lang="ar-IQ" sz="1800" dirty="0" err="1" smtClean="0"/>
              <a:t>لاخر</a:t>
            </a:r>
            <a:r>
              <a:rPr lang="ar-IQ" sz="1800" dirty="0" smtClean="0"/>
              <a:t> </a:t>
            </a:r>
            <a:r>
              <a:rPr lang="ar-IQ" sz="1800" dirty="0" err="1" smtClean="0"/>
              <a:t>ولايصل</a:t>
            </a:r>
            <a:r>
              <a:rPr lang="ar-IQ" sz="1800" dirty="0" smtClean="0"/>
              <a:t> الى حالة التشبع    مشبعة  </a:t>
            </a:r>
          </a:p>
          <a:p>
            <a:r>
              <a:rPr lang="ar-IQ" sz="1800" dirty="0" smtClean="0"/>
              <a:t>التنافس             غير صارم                                                   صارم</a:t>
            </a:r>
          </a:p>
          <a:p>
            <a:r>
              <a:rPr lang="ar-IQ" sz="1800" dirty="0" smtClean="0"/>
              <a:t>الانتخاب يلائم    1- نمو سريع                                                1- نمو بطيء</a:t>
            </a:r>
          </a:p>
          <a:p>
            <a:pPr>
              <a:buNone/>
            </a:pPr>
            <a:r>
              <a:rPr lang="ar-IQ" sz="1800" dirty="0" smtClean="0"/>
              <a:t>                         2- قابلية تنافسية واطئه                                     2- قابلية تنافسية عالية</a:t>
            </a:r>
          </a:p>
          <a:p>
            <a:pPr>
              <a:buNone/>
            </a:pPr>
            <a:r>
              <a:rPr lang="ar-IQ" sz="1800" dirty="0" smtClean="0"/>
              <a:t>                         3- تكاثر مبكر                                              3- </a:t>
            </a:r>
            <a:r>
              <a:rPr lang="ar-IQ" sz="1800" dirty="0" err="1" smtClean="0"/>
              <a:t>تاخر</a:t>
            </a:r>
            <a:r>
              <a:rPr lang="ar-IQ" sz="1800" dirty="0" smtClean="0"/>
              <a:t> التكاثر</a:t>
            </a:r>
          </a:p>
          <a:p>
            <a:pPr>
              <a:buNone/>
            </a:pPr>
            <a:r>
              <a:rPr lang="ar-IQ" sz="1800" dirty="0" smtClean="0"/>
              <a:t>                        4- حجم صغير                                              4- ذات حجم كبير </a:t>
            </a:r>
          </a:p>
          <a:p>
            <a:pPr>
              <a:buNone/>
            </a:pPr>
            <a:r>
              <a:rPr lang="ar-IQ" sz="1800" dirty="0" smtClean="0"/>
              <a:t>                        5- تتكاثر لمدة واحدة                                       5- تكاثر لعدة مرات</a:t>
            </a:r>
          </a:p>
          <a:p>
            <a:pPr>
              <a:buNone/>
            </a:pPr>
            <a:r>
              <a:rPr lang="ar-IQ" sz="1800" dirty="0" smtClean="0"/>
              <a:t>طول فترة الحياة      قصيرة واقل من سنة                                       طويلة </a:t>
            </a:r>
            <a:r>
              <a:rPr lang="ar-IQ" sz="1800" dirty="0" err="1" smtClean="0"/>
              <a:t>واكثر</a:t>
            </a:r>
            <a:r>
              <a:rPr lang="ar-IQ" sz="1800" dirty="0" smtClean="0"/>
              <a:t> من سنة</a:t>
            </a:r>
          </a:p>
          <a:p>
            <a:pPr>
              <a:buNone/>
            </a:pPr>
            <a:r>
              <a:rPr lang="ar-IQ" sz="1800" dirty="0" smtClean="0"/>
              <a:t>يؤدي الى               انتاجية عالية                                               كفاءة عالية                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الافتراس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اهمية الافتراس </a:t>
            </a:r>
          </a:p>
          <a:p>
            <a:r>
              <a:rPr lang="ar-IQ" dirty="0" smtClean="0"/>
              <a:t>1- يؤثر في تحديده لتوزيع ووفرة السكان </a:t>
            </a:r>
          </a:p>
          <a:p>
            <a:r>
              <a:rPr lang="ar-IQ" dirty="0" smtClean="0"/>
              <a:t>2- يسهم في تنظيم المجتمعات </a:t>
            </a:r>
          </a:p>
          <a:p>
            <a:r>
              <a:rPr lang="ar-IQ" dirty="0" smtClean="0"/>
              <a:t>3- يعد قوة رئيسة في الانتخاب الطبيعي اذ ان العديد من </a:t>
            </a:r>
            <a:r>
              <a:rPr lang="ar-IQ" dirty="0" err="1" smtClean="0"/>
              <a:t>التكيفات</a:t>
            </a:r>
            <a:r>
              <a:rPr lang="ar-IQ" dirty="0" smtClean="0"/>
              <a:t> كوسائل التحذير والتلون تنتج عن علاقة </a:t>
            </a:r>
            <a:r>
              <a:rPr lang="ar-IQ" dirty="0" err="1" smtClean="0"/>
              <a:t>الفريسة </a:t>
            </a:r>
            <a:r>
              <a:rPr lang="ar-IQ" dirty="0" smtClean="0"/>
              <a:t>- المفترس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امثلة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دخول مفترس كسمكة </a:t>
            </a:r>
            <a:r>
              <a:rPr lang="ar-IQ" dirty="0" err="1" smtClean="0"/>
              <a:t>اللامبري</a:t>
            </a:r>
            <a:r>
              <a:rPr lang="ar-IQ" dirty="0" smtClean="0"/>
              <a:t> للبحيرات العظمى والتي ادت الى انقراض سمك </a:t>
            </a:r>
            <a:r>
              <a:rPr lang="ar-IQ" dirty="0" err="1" smtClean="0"/>
              <a:t>التراوت</a:t>
            </a:r>
            <a:endParaRPr lang="en-US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سمك </a:t>
            </a:r>
            <a:r>
              <a:rPr lang="ar-IQ" dirty="0" err="1" smtClean="0"/>
              <a:t>التراوت</a:t>
            </a:r>
            <a:endParaRPr lang="en-US" dirty="0"/>
          </a:p>
        </p:txBody>
      </p:sp>
      <p:pic>
        <p:nvPicPr>
          <p:cNvPr id="1026" name="Picture 2" descr="C:\Users\Home HP\Downloads\سموم طحلبية\التراوت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628800"/>
            <a:ext cx="4680520" cy="3158306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Home HP\Downloads\سموم طحلبية\الترا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9784" y="1600200"/>
            <a:ext cx="7024432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err="1" smtClean="0"/>
              <a:t>اللامبري</a:t>
            </a:r>
            <a:endParaRPr lang="en-US" dirty="0"/>
          </a:p>
        </p:txBody>
      </p:sp>
      <p:pic>
        <p:nvPicPr>
          <p:cNvPr id="3074" name="Picture 2" descr="C:\Users\Home HP\Downloads\سموم طحلبية\لام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204864"/>
            <a:ext cx="4680520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e HP\Downloads\سموم طحلبية\لامب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844824"/>
            <a:ext cx="5616624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اللون</a:t>
            </a:r>
            <a:endParaRPr lang="en-US" dirty="0"/>
          </a:p>
        </p:txBody>
      </p:sp>
      <p:pic>
        <p:nvPicPr>
          <p:cNvPr id="1026" name="Picture 2" descr="C:\Users\Home HP\Downloads\سموم طحلبية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060848"/>
            <a:ext cx="5832648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التشبه بالبيئة والمحيط</a:t>
            </a:r>
            <a:endParaRPr lang="en-US" dirty="0"/>
          </a:p>
        </p:txBody>
      </p:sp>
      <p:pic>
        <p:nvPicPr>
          <p:cNvPr id="2050" name="Picture 2" descr="C:\Users\Home HP\Downloads\سموم طحلبية\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84784"/>
            <a:ext cx="5760640" cy="380238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C:\Users\Home HP\Downloads\سموم طحلبية\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28800"/>
            <a:ext cx="6552728" cy="404847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00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 HP\Downloads\سموم طحلبية\الصبا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24744"/>
            <a:ext cx="5472608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Home HP\Downloads\سموم طحلبية\ل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443956"/>
            <a:ext cx="4267200" cy="2838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C:\Users\Home HP\Downloads\سموم طحلبية\ا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439194"/>
            <a:ext cx="4267200" cy="2847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التمويه بجزء من الجسم</a:t>
            </a:r>
            <a:endParaRPr lang="en-US" dirty="0"/>
          </a:p>
        </p:txBody>
      </p:sp>
      <p:pic>
        <p:nvPicPr>
          <p:cNvPr id="6146" name="Picture 2" descr="C:\Users\Home HP\Downloads\سموم طحلبية\ال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539206"/>
            <a:ext cx="4267200" cy="2647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Home HP\Downloads\سموم طحلبية\ي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095500"/>
            <a:ext cx="42672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السرعة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Home HP\Downloads\سموم طحلبية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166938"/>
            <a:ext cx="3810000" cy="2524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السم مثال </a:t>
            </a:r>
            <a:r>
              <a:rPr lang="ar-IQ" dirty="0" err="1" smtClean="0"/>
              <a:t>السلمندر</a:t>
            </a:r>
            <a:endParaRPr lang="en-US" dirty="0"/>
          </a:p>
        </p:txBody>
      </p:sp>
      <p:pic>
        <p:nvPicPr>
          <p:cNvPr id="9218" name="Picture 2" descr="C:\Users\Home HP\Downloads\سموم طحلبية\جح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0350" y="2434431"/>
            <a:ext cx="35433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Home HP\Downloads\سموم طحلبية\ط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121371"/>
            <a:ext cx="3200400" cy="3971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الاحتماء</a:t>
            </a:r>
            <a:endParaRPr lang="en-US" dirty="0"/>
          </a:p>
        </p:txBody>
      </p:sp>
      <p:pic>
        <p:nvPicPr>
          <p:cNvPr id="11266" name="Picture 2" descr="C:\Users\Home HP\Downloads\سموم طحلبية\كة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2700" y="2448719"/>
            <a:ext cx="4038600" cy="282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الاحتماء بالجماعة</a:t>
            </a:r>
            <a:endParaRPr lang="en-US" dirty="0"/>
          </a:p>
        </p:txBody>
      </p:sp>
      <p:pic>
        <p:nvPicPr>
          <p:cNvPr id="12290" name="Picture 2" descr="C:\Users\Home HP\Downloads\سموم طحلبية\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62981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التكهرب</a:t>
            </a:r>
            <a:endParaRPr lang="en-US" dirty="0"/>
          </a:p>
        </p:txBody>
      </p:sp>
      <p:pic>
        <p:nvPicPr>
          <p:cNvPr id="13314" name="Picture 2" descr="C:\Users\Home HP\Downloads\سموم طحلبية\كاا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62981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900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 HP\Downloads\سموم طحلبية\الرتيلاء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00808"/>
            <a:ext cx="5040559" cy="302914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التذبذب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تتذبذب كل من اعداد الفريسة والمفترس بشكل منتظم ويعتمد ذلك التذبذب على كثافتهما وهو على اربع حالات</a:t>
            </a:r>
          </a:p>
          <a:p>
            <a:r>
              <a:rPr lang="ar-IQ" dirty="0" smtClean="0"/>
              <a:t>1- التوازن المستقر بدون تذبذب وهي حالة نادرة جدا</a:t>
            </a:r>
          </a:p>
          <a:p>
            <a:r>
              <a:rPr lang="ar-IQ" dirty="0" smtClean="0"/>
              <a:t>2- تذبذب </a:t>
            </a:r>
            <a:r>
              <a:rPr lang="ar-IQ" dirty="0" err="1" smtClean="0"/>
              <a:t>مستقر </a:t>
            </a:r>
            <a:r>
              <a:rPr lang="ar-IQ" dirty="0" smtClean="0"/>
              <a:t>(الحالة لكلاسيكية</a:t>
            </a:r>
            <a:r>
              <a:rPr lang="ar-IQ" dirty="0" err="1" smtClean="0"/>
              <a:t>)</a:t>
            </a:r>
            <a:endParaRPr lang="ar-IQ" dirty="0" smtClean="0"/>
          </a:p>
          <a:p>
            <a:r>
              <a:rPr lang="ar-IQ" dirty="0" smtClean="0"/>
              <a:t>3- تذبذب متقارب</a:t>
            </a:r>
          </a:p>
          <a:p>
            <a:r>
              <a:rPr lang="ar-IQ" dirty="0" smtClean="0"/>
              <a:t>4- تذبذب متباعد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تجربة </a:t>
            </a:r>
            <a:r>
              <a:rPr lang="ar-IQ" dirty="0" err="1" smtClean="0"/>
              <a:t>كاوس</a:t>
            </a:r>
            <a:r>
              <a:rPr lang="en-US" dirty="0" err="1" smtClean="0"/>
              <a:t>Guase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IQ" sz="2400" dirty="0" smtClean="0"/>
              <a:t>1- قام بتربية نوعين من الحيوانات الابتدائية هما </a:t>
            </a:r>
            <a:r>
              <a:rPr lang="en-US" sz="2400" dirty="0" smtClean="0"/>
              <a:t>Paramecium </a:t>
            </a:r>
            <a:r>
              <a:rPr lang="en-US" sz="2400" dirty="0" err="1" smtClean="0"/>
              <a:t>caudatum</a:t>
            </a:r>
            <a:r>
              <a:rPr lang="ar-IQ" sz="2400" dirty="0" smtClean="0"/>
              <a:t>  كفريسة وحيوان الـــ </a:t>
            </a:r>
            <a:r>
              <a:rPr lang="en-US" sz="2400" dirty="0" err="1" smtClean="0"/>
              <a:t>Didinium</a:t>
            </a:r>
            <a:r>
              <a:rPr lang="ar-IQ" sz="2400" dirty="0" smtClean="0"/>
              <a:t> كمفترس في وسط غذائي</a:t>
            </a:r>
          </a:p>
          <a:p>
            <a:r>
              <a:rPr lang="ar-IQ" sz="2400" dirty="0" smtClean="0"/>
              <a:t>2- لاحظ ان المفترس ينهي اعداد فرائسه وبالتالي ينتهي هو نتيجة </a:t>
            </a:r>
            <a:r>
              <a:rPr lang="ar-IQ" sz="2400" dirty="0" err="1" smtClean="0"/>
              <a:t>الجوع </a:t>
            </a:r>
            <a:r>
              <a:rPr lang="ar-IQ" sz="2400" dirty="0" smtClean="0"/>
              <a:t>(تذبذب متباعد يؤدي الى الانقراض</a:t>
            </a:r>
            <a:r>
              <a:rPr lang="ar-IQ" sz="2400" dirty="0" err="1" smtClean="0"/>
              <a:t>)</a:t>
            </a:r>
            <a:endParaRPr lang="ar-IQ" sz="2400" dirty="0" smtClean="0"/>
          </a:p>
          <a:p>
            <a:r>
              <a:rPr lang="ar-IQ" sz="2400" dirty="0" smtClean="0"/>
              <a:t>3- حورت التجربة </a:t>
            </a:r>
            <a:r>
              <a:rPr lang="ar-IQ" sz="2400" dirty="0" err="1" smtClean="0"/>
              <a:t>بأضافة</a:t>
            </a:r>
            <a:r>
              <a:rPr lang="ar-IQ" sz="2400" dirty="0" smtClean="0"/>
              <a:t> بعض الرواسب الى الوسط الغذائي كوسط لاختباء </a:t>
            </a:r>
            <a:r>
              <a:rPr lang="ar-IQ" sz="2400" dirty="0" err="1" smtClean="0"/>
              <a:t>البرامسيوم</a:t>
            </a:r>
            <a:r>
              <a:rPr lang="ar-IQ" sz="2400" dirty="0" smtClean="0"/>
              <a:t> </a:t>
            </a:r>
          </a:p>
          <a:p>
            <a:r>
              <a:rPr lang="ar-IQ" sz="2400" dirty="0" smtClean="0"/>
              <a:t>4- انتهت التجربة بموت المفترس بعد القضاء على بعض فرائسه وعدم تمكنه من افتراس البقية المختبئة  وهنا ايضا لم يحصل الباحث على حالة التوازن الكلاسيكية</a:t>
            </a:r>
          </a:p>
          <a:p>
            <a:r>
              <a:rPr lang="ar-IQ" sz="2400" dirty="0" smtClean="0"/>
              <a:t>قام بتحوير التجربة عن طريق اضافة كائن مفترس وفريسة كل 3 ايام وهنا حصل على حالة التذبذب الدوري </a:t>
            </a:r>
          </a:p>
          <a:p>
            <a:r>
              <a:rPr lang="ar-IQ" sz="2400" dirty="0" smtClean="0"/>
              <a:t>استنتج ان الحل يكمن في وجود عامل خارجي  </a:t>
            </a:r>
          </a:p>
          <a:p>
            <a:endParaRPr lang="ar-IQ" sz="2400" dirty="0" smtClean="0"/>
          </a:p>
          <a:p>
            <a:endParaRPr lang="ar-IQ" sz="24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ar-IQ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paramecium </a:t>
            </a:r>
            <a:r>
              <a:rPr lang="en-US" dirty="0" err="1" smtClean="0"/>
              <a:t>caudatum</a:t>
            </a:r>
            <a:endParaRPr lang="en-US" dirty="0"/>
          </a:p>
        </p:txBody>
      </p:sp>
      <p:pic>
        <p:nvPicPr>
          <p:cNvPr id="14338" name="Picture 2" descr="C:\Users\Home HP\Downloads\سموم طحلبية\كى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029744"/>
            <a:ext cx="2743200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Didinium</a:t>
            </a:r>
            <a:endParaRPr lang="en-US" dirty="0"/>
          </a:p>
        </p:txBody>
      </p:sp>
      <p:pic>
        <p:nvPicPr>
          <p:cNvPr id="15362" name="Picture 2" descr="C:\Users\Home HP\Downloads\سموم طحلبية\غ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5187" y="2882106"/>
            <a:ext cx="2333625" cy="1962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C:\Users\Home HP\Downloads\سموم طحلبية\عل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8512" y="2939256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C:\Users\Home HP\Downloads\سموم طحلبية\ىلا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8512" y="2939256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C:\Users\Home HP\Downloads\سموم طحلبية\غ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1375" y="2901156"/>
            <a:ext cx="2381250" cy="192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العلاقات الموجبة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التعايش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smtClean="0"/>
              <a:t>الممانعة </a:t>
            </a:r>
            <a:r>
              <a:rPr lang="en-US" smtClean="0"/>
              <a:t>Amensalism</a:t>
            </a:r>
            <a:r>
              <a:rPr lang="ar-IQ" dirty="0" smtClean="0"/>
              <a:t>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هي اي علاقة بين نوعين احدهما يتأثر سلبا بينما الاخر </a:t>
            </a:r>
            <a:r>
              <a:rPr lang="ar-IQ" dirty="0" err="1" smtClean="0"/>
              <a:t>لايتأثر</a:t>
            </a:r>
            <a:r>
              <a:rPr lang="ar-IQ" dirty="0" smtClean="0"/>
              <a:t> لا سلبا ولا ايجابا</a:t>
            </a:r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 HP\Downloads\سموم طحلبية\a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7841" y="1556792"/>
            <a:ext cx="6028318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المعايشة </a:t>
            </a:r>
            <a:r>
              <a:rPr lang="en-US" dirty="0" smtClean="0"/>
              <a:t>commensalism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وفيها يستفيد احد النوعين ولا يتضرر الاخر مثل علاقة احد انواع الاسماك التي تعيش بين نباتات شقائق </a:t>
            </a:r>
            <a:r>
              <a:rPr lang="ar-IQ" dirty="0" err="1" smtClean="0"/>
              <a:t>النعمان</a:t>
            </a:r>
            <a:r>
              <a:rPr lang="ar-IQ" dirty="0" smtClean="0"/>
              <a:t> اذ توفر هذه النباتات الحماية </a:t>
            </a:r>
            <a:r>
              <a:rPr lang="ar-IQ" dirty="0" err="1" smtClean="0"/>
              <a:t>للاسماك</a:t>
            </a:r>
            <a:r>
              <a:rPr lang="ar-IQ" dirty="0" smtClean="0"/>
              <a:t> من مفترساتها كونها سامة لها ولا تستفيد النباتات من هذه العلاقة سلبا او ايجابا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e HP\Downloads\سموم طحلبية\Ocellaris_clownfis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962</Words>
  <Application>Microsoft Office PowerPoint</Application>
  <PresentationFormat>عرض على الشاشة (3:4)‏</PresentationFormat>
  <Paragraphs>133</Paragraphs>
  <Slides>59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59</vt:i4>
      </vt:variant>
    </vt:vector>
  </HeadingPairs>
  <TitlesOfParts>
    <vt:vector size="60" baseType="lpstr">
      <vt:lpstr>سمة Office</vt:lpstr>
      <vt:lpstr>العوامل الحياتية </vt:lpstr>
      <vt:lpstr>الشريحة 2</vt:lpstr>
      <vt:lpstr>التعادل Neutralism </vt:lpstr>
      <vt:lpstr>الشريحة 4</vt:lpstr>
      <vt:lpstr>الشريحة 5</vt:lpstr>
      <vt:lpstr>الممانعة Amensalism </vt:lpstr>
      <vt:lpstr>الشريحة 7</vt:lpstr>
      <vt:lpstr>المعايشة commensalism</vt:lpstr>
      <vt:lpstr>الشريحة 9</vt:lpstr>
      <vt:lpstr>الشريحة 10</vt:lpstr>
      <vt:lpstr>التعاون الابتدائي  proto cooperation </vt:lpstr>
      <vt:lpstr>الشريحة 12</vt:lpstr>
      <vt:lpstr>التكافل matualism</vt:lpstr>
      <vt:lpstr>الشريحة 14</vt:lpstr>
      <vt:lpstr>الشريحة 15</vt:lpstr>
      <vt:lpstr>العلاقات السالبة </vt:lpstr>
      <vt:lpstr>نتائج التنافس</vt:lpstr>
      <vt:lpstr>مثال خنفساء الطحين</vt:lpstr>
      <vt:lpstr>tribolium castaneum</vt:lpstr>
      <vt:lpstr>tribolium confusum</vt:lpstr>
      <vt:lpstr>التنافس في الطبيعة </vt:lpstr>
      <vt:lpstr>دراسة  لاك Lack</vt:lpstr>
      <vt:lpstr>العالم فراير Frryer</vt:lpstr>
      <vt:lpstr>Cichildac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الافتراس </vt:lpstr>
      <vt:lpstr>امثلة</vt:lpstr>
      <vt:lpstr>سمك التراوت</vt:lpstr>
      <vt:lpstr>الشريحة 34</vt:lpstr>
      <vt:lpstr>اللامبري</vt:lpstr>
      <vt:lpstr>الشريحة 36</vt:lpstr>
      <vt:lpstr>اللون</vt:lpstr>
      <vt:lpstr>التشبه بالبيئة والمحيط</vt:lpstr>
      <vt:lpstr>الشريحة 39</vt:lpstr>
      <vt:lpstr>الشريحة 40</vt:lpstr>
      <vt:lpstr>الشريحة 41</vt:lpstr>
      <vt:lpstr>التمويه بجزء من الجسم</vt:lpstr>
      <vt:lpstr>الشريحة 43</vt:lpstr>
      <vt:lpstr>السرعة</vt:lpstr>
      <vt:lpstr>السم مثال السلمندر</vt:lpstr>
      <vt:lpstr>الشريحة 46</vt:lpstr>
      <vt:lpstr>الاحتماء</vt:lpstr>
      <vt:lpstr>الاحتماء بالجماعة</vt:lpstr>
      <vt:lpstr>التكهرب</vt:lpstr>
      <vt:lpstr>التذبذب</vt:lpstr>
      <vt:lpstr>تجربة كاوسGuase  </vt:lpstr>
      <vt:lpstr>paramecium caudatum</vt:lpstr>
      <vt:lpstr>Didinium</vt:lpstr>
      <vt:lpstr>الشريحة 54</vt:lpstr>
      <vt:lpstr>الشريحة 55</vt:lpstr>
      <vt:lpstr>الشريحة 56</vt:lpstr>
      <vt:lpstr>العلاقات الموجبة</vt:lpstr>
      <vt:lpstr>الشريحة 58</vt:lpstr>
      <vt:lpstr>الشريحة 59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العوامل الحياتية </dc:title>
  <dc:creator>Home HP</dc:creator>
  <cp:lastModifiedBy>Home HP</cp:lastModifiedBy>
  <cp:revision>28</cp:revision>
  <dcterms:created xsi:type="dcterms:W3CDTF">2015-12-26T11:13:06Z</dcterms:created>
  <dcterms:modified xsi:type="dcterms:W3CDTF">2017-01-02T06:35:56Z</dcterms:modified>
</cp:coreProperties>
</file>