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1" r:id="rId6"/>
    <p:sldId id="262" r:id="rId7"/>
    <p:sldId id="263" r:id="rId8"/>
    <p:sldId id="265" r:id="rId9"/>
    <p:sldId id="266" r:id="rId10"/>
    <p:sldId id="267" r:id="rId11"/>
    <p:sldId id="268" r:id="rId12"/>
    <p:sldId id="269" r:id="rId13"/>
    <p:sldId id="264" r:id="rId14"/>
    <p:sldId id="270" r:id="rId15"/>
    <p:sldId id="291" r:id="rId16"/>
    <p:sldId id="292" r:id="rId17"/>
    <p:sldId id="293" r:id="rId18"/>
    <p:sldId id="271" r:id="rId19"/>
    <p:sldId id="272" r:id="rId20"/>
    <p:sldId id="273" r:id="rId21"/>
    <p:sldId id="274" r:id="rId22"/>
    <p:sldId id="275" r:id="rId23"/>
    <p:sldId id="276" r:id="rId24"/>
    <p:sldId id="277" r:id="rId25"/>
    <p:sldId id="278" r:id="rId26"/>
    <p:sldId id="279" r:id="rId27"/>
    <p:sldId id="280" r:id="rId28"/>
    <p:sldId id="294" r:id="rId29"/>
    <p:sldId id="281" r:id="rId30"/>
    <p:sldId id="282" r:id="rId31"/>
    <p:sldId id="283" r:id="rId32"/>
    <p:sldId id="284" r:id="rId33"/>
    <p:sldId id="285" r:id="rId34"/>
    <p:sldId id="286" r:id="rId35"/>
    <p:sldId id="289" r:id="rId36"/>
    <p:sldId id="287" r:id="rId37"/>
    <p:sldId id="288" r:id="rId38"/>
    <p:sldId id="290"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28/01/1438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rgbClr val="FF3399"/>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التطور</a:t>
            </a:r>
            <a:endParaRPr lang="en-US" dirty="0"/>
          </a:p>
        </p:txBody>
      </p:sp>
      <p:sp>
        <p:nvSpPr>
          <p:cNvPr id="3" name="عنصر نائب للمحتوى 2"/>
          <p:cNvSpPr>
            <a:spLocks noGrp="1"/>
          </p:cNvSpPr>
          <p:nvPr>
            <p:ph idx="1"/>
          </p:nvPr>
        </p:nvSpPr>
        <p:spPr/>
        <p:txBody>
          <a:bodyPr/>
          <a:lstStyle/>
          <a:p>
            <a:r>
              <a:rPr lang="ar-IQ" dirty="0" smtClean="0"/>
              <a:t>نظرية الخلق الخاص </a:t>
            </a:r>
          </a:p>
          <a:p>
            <a:r>
              <a:rPr lang="ar-IQ" dirty="0" smtClean="0"/>
              <a:t>العالم جون ري </a:t>
            </a:r>
            <a:r>
              <a:rPr lang="ar-IQ" dirty="0" err="1" smtClean="0"/>
              <a:t>ولينيوس</a:t>
            </a:r>
            <a:endParaRPr lang="ar-IQ" dirty="0" smtClean="0"/>
          </a:p>
          <a:p>
            <a:r>
              <a:rPr lang="ar-IQ" dirty="0" smtClean="0"/>
              <a:t>نظرية التغيير </a:t>
            </a:r>
          </a:p>
          <a:p>
            <a:r>
              <a:rPr lang="ar-IQ" dirty="0" err="1" smtClean="0"/>
              <a:t>اناكسامندر</a:t>
            </a:r>
            <a:endParaRPr lang="ar-IQ" dirty="0" smtClean="0"/>
          </a:p>
          <a:p>
            <a:r>
              <a:rPr lang="ar-IQ" dirty="0" err="1" smtClean="0"/>
              <a:t>اراسمس</a:t>
            </a:r>
            <a:r>
              <a:rPr lang="ar-IQ" dirty="0" smtClean="0"/>
              <a:t> داروين</a:t>
            </a:r>
            <a:endParaRPr lang="en-US"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2050" name="Picture 2" descr="C:\Users\Home HP\Downloads\حم1.jpg"/>
          <p:cNvPicPr>
            <a:picLocks noGrp="1" noChangeAspect="1" noChangeArrowheads="1"/>
          </p:cNvPicPr>
          <p:nvPr>
            <p:ph idx="1"/>
          </p:nvPr>
        </p:nvPicPr>
        <p:blipFill>
          <a:blip r:embed="rId2" cstate="print"/>
          <a:srcRect/>
          <a:stretch>
            <a:fillRect/>
          </a:stretch>
        </p:blipFill>
        <p:spPr bwMode="auto">
          <a:xfrm>
            <a:off x="3131840" y="2564904"/>
            <a:ext cx="3096343" cy="2448272"/>
          </a:xfrm>
          <a:prstGeom prst="rect">
            <a:avLst/>
          </a:prstGeom>
          <a:noFill/>
        </p:spPr>
      </p:pic>
    </p:spTree>
  </p:cSld>
  <p:clrMapOvr>
    <a:masterClrMapping/>
  </p:clrMapOvr>
  <p:transition>
    <p:pull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3074" name="Picture 2" descr="C:\Users\Home HP\Downloads\بي.jpg"/>
          <p:cNvPicPr>
            <a:picLocks noGrp="1" noChangeAspect="1" noChangeArrowheads="1"/>
          </p:cNvPicPr>
          <p:nvPr>
            <p:ph idx="1"/>
          </p:nvPr>
        </p:nvPicPr>
        <p:blipFill>
          <a:blip r:embed="rId2" cstate="print"/>
          <a:srcRect/>
          <a:stretch>
            <a:fillRect/>
          </a:stretch>
        </p:blipFill>
        <p:spPr bwMode="auto">
          <a:xfrm>
            <a:off x="3131840" y="2636913"/>
            <a:ext cx="3096344" cy="2164482"/>
          </a:xfrm>
          <a:prstGeom prst="rect">
            <a:avLst/>
          </a:prstGeom>
          <a:noFill/>
        </p:spPr>
      </p:pic>
    </p:spTree>
  </p:cSld>
  <p:clrMapOvr>
    <a:masterClrMapping/>
  </p:clrMapOvr>
  <p:transition>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اسباب التطور حسب داروين</a:t>
            </a:r>
            <a:endParaRPr lang="en-US" dirty="0"/>
          </a:p>
        </p:txBody>
      </p:sp>
      <p:sp>
        <p:nvSpPr>
          <p:cNvPr id="3" name="عنصر نائب للمحتوى 2"/>
          <p:cNvSpPr>
            <a:spLocks noGrp="1"/>
          </p:cNvSpPr>
          <p:nvPr>
            <p:ph idx="1"/>
          </p:nvPr>
        </p:nvSpPr>
        <p:spPr/>
        <p:txBody>
          <a:bodyPr/>
          <a:lstStyle/>
          <a:p>
            <a:r>
              <a:rPr lang="ar-IQ" dirty="0" smtClean="0"/>
              <a:t>فرط الانتاج</a:t>
            </a:r>
          </a:p>
          <a:p>
            <a:r>
              <a:rPr lang="ar-IQ" dirty="0" smtClean="0"/>
              <a:t>التنافس من اجل البقاء</a:t>
            </a:r>
          </a:p>
          <a:p>
            <a:r>
              <a:rPr lang="ar-IQ" dirty="0" smtClean="0"/>
              <a:t>التغاير </a:t>
            </a:r>
          </a:p>
          <a:p>
            <a:r>
              <a:rPr lang="ar-IQ" dirty="0" smtClean="0"/>
              <a:t>الطفرة</a:t>
            </a:r>
            <a:endParaRPr lang="en-US" dirty="0"/>
          </a:p>
        </p:txBody>
      </p:sp>
    </p:spTree>
  </p:cSld>
  <p:clrMapOvr>
    <a:masterClrMapping/>
  </p:clrMapOvr>
  <p:transition>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انماط التطور</a:t>
            </a:r>
            <a:endParaRPr lang="en-US" dirty="0"/>
          </a:p>
        </p:txBody>
      </p:sp>
      <p:sp>
        <p:nvSpPr>
          <p:cNvPr id="3" name="عنصر نائب للمحتوى 2"/>
          <p:cNvSpPr>
            <a:spLocks noGrp="1"/>
          </p:cNvSpPr>
          <p:nvPr>
            <p:ph idx="1"/>
          </p:nvPr>
        </p:nvSpPr>
        <p:spPr/>
        <p:txBody>
          <a:bodyPr/>
          <a:lstStyle/>
          <a:p>
            <a:r>
              <a:rPr lang="ar-IQ" dirty="0" smtClean="0"/>
              <a:t>1- التطور </a:t>
            </a:r>
            <a:r>
              <a:rPr lang="ar-IQ" dirty="0" err="1" smtClean="0"/>
              <a:t>المتباعد </a:t>
            </a:r>
            <a:r>
              <a:rPr lang="ar-IQ" dirty="0" smtClean="0"/>
              <a:t>: تكون الانواع المتطورة اكثر تباعدا</a:t>
            </a:r>
          </a:p>
          <a:p>
            <a:r>
              <a:rPr lang="ar-IQ" dirty="0" smtClean="0"/>
              <a:t>2- التطور </a:t>
            </a:r>
            <a:r>
              <a:rPr lang="ar-IQ" dirty="0" err="1" smtClean="0"/>
              <a:t>التقاربي </a:t>
            </a:r>
            <a:r>
              <a:rPr lang="ar-IQ" dirty="0" smtClean="0"/>
              <a:t>: الانواع غير المتشابهة تصبح اكثر تشابها بسبب تكيفها </a:t>
            </a:r>
            <a:r>
              <a:rPr lang="ar-IQ" dirty="0" err="1" smtClean="0"/>
              <a:t>لانماط</a:t>
            </a:r>
            <a:r>
              <a:rPr lang="ar-IQ" dirty="0" smtClean="0"/>
              <a:t> متشابهة من البيئة </a:t>
            </a:r>
          </a:p>
          <a:p>
            <a:r>
              <a:rPr lang="ar-IQ" dirty="0" smtClean="0"/>
              <a:t>التطور </a:t>
            </a:r>
            <a:r>
              <a:rPr lang="ar-IQ" dirty="0" err="1" smtClean="0"/>
              <a:t>المشترك </a:t>
            </a:r>
            <a:r>
              <a:rPr lang="ar-IQ" dirty="0" smtClean="0"/>
              <a:t>: وهي عملية تغيير مشترك تواجه نوعين او اكثر في علاقة مغلقة مثل علاقة الفريسة بالمفترس </a:t>
            </a:r>
            <a:endParaRPr lang="en-US" dirty="0"/>
          </a:p>
        </p:txBody>
      </p:sp>
    </p:spTree>
  </p:cSld>
  <p:clrMapOvr>
    <a:masterClrMapping/>
  </p:clrMapOvr>
  <p:transition>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ادلة التطور</a:t>
            </a:r>
            <a:endParaRPr lang="en-US" dirty="0"/>
          </a:p>
        </p:txBody>
      </p:sp>
      <p:sp>
        <p:nvSpPr>
          <p:cNvPr id="3" name="عنصر نائب للمحتوى 2"/>
          <p:cNvSpPr>
            <a:spLocks noGrp="1"/>
          </p:cNvSpPr>
          <p:nvPr>
            <p:ph idx="1"/>
          </p:nvPr>
        </p:nvSpPr>
        <p:spPr/>
        <p:txBody>
          <a:bodyPr/>
          <a:lstStyle/>
          <a:p>
            <a:r>
              <a:rPr lang="ar-IQ" dirty="0" smtClean="0"/>
              <a:t>ادلة </a:t>
            </a:r>
            <a:r>
              <a:rPr lang="ar-IQ" dirty="0" smtClean="0"/>
              <a:t>المتحجرات </a:t>
            </a:r>
            <a:r>
              <a:rPr lang="en-US" dirty="0" smtClean="0"/>
              <a:t>Paleontology</a:t>
            </a:r>
            <a:endParaRPr lang="ar-IQ" dirty="0" smtClean="0"/>
          </a:p>
          <a:p>
            <a:r>
              <a:rPr lang="ar-IQ" dirty="0" smtClean="0"/>
              <a:t>الحصان</a:t>
            </a:r>
          </a:p>
          <a:p>
            <a:r>
              <a:rPr lang="ar-IQ" dirty="0" smtClean="0"/>
              <a:t>المجنح القديم </a:t>
            </a:r>
            <a:r>
              <a:rPr lang="en-US" dirty="0" smtClean="0"/>
              <a:t>Archaeopteryx</a:t>
            </a:r>
            <a:endParaRPr lang="ar-IQ" dirty="0" smtClean="0"/>
          </a:p>
          <a:p>
            <a:pPr>
              <a:buNone/>
            </a:pPr>
            <a:r>
              <a:rPr lang="ar-IQ" dirty="0" smtClean="0"/>
              <a:t>الانسان البدائي </a:t>
            </a:r>
            <a:r>
              <a:rPr lang="en-US" dirty="0" smtClean="0"/>
              <a:t>Australopithecus</a:t>
            </a:r>
            <a:r>
              <a:rPr lang="ar-IQ" dirty="0" smtClean="0"/>
              <a:t>    </a:t>
            </a:r>
          </a:p>
          <a:p>
            <a:pPr>
              <a:buNone/>
            </a:pPr>
            <a:r>
              <a:rPr lang="ar-IQ" dirty="0" smtClean="0"/>
              <a:t>جسمه قصير ونحيل ومخه صغير وفكه الاسفل كبير وجبهته مسحوبة </a:t>
            </a:r>
            <a:r>
              <a:rPr lang="ar-IQ" dirty="0" err="1" smtClean="0"/>
              <a:t>واسنانه</a:t>
            </a:r>
            <a:r>
              <a:rPr lang="ar-IQ" dirty="0" smtClean="0"/>
              <a:t> وسقف حلقه مشابه للقرد ويسير منتصبا</a:t>
            </a:r>
            <a:endParaRPr lang="en-US" dirty="0"/>
          </a:p>
        </p:txBody>
      </p:sp>
    </p:spTree>
  </p:cSld>
  <p:clrMapOvr>
    <a:masterClrMapping/>
  </p:clrMapOvr>
  <p:transition>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المجنح القديم </a:t>
            </a:r>
            <a:endParaRPr lang="en-US" dirty="0"/>
          </a:p>
        </p:txBody>
      </p:sp>
      <p:pic>
        <p:nvPicPr>
          <p:cNvPr id="6146" name="Picture 2" descr="C:\Users\Home HP\Downloads\كك.jpg"/>
          <p:cNvPicPr>
            <a:picLocks noGrp="1" noChangeAspect="1" noChangeArrowheads="1"/>
          </p:cNvPicPr>
          <p:nvPr>
            <p:ph idx="1"/>
          </p:nvPr>
        </p:nvPicPr>
        <p:blipFill>
          <a:blip r:embed="rId2" cstate="print"/>
          <a:srcRect/>
          <a:stretch>
            <a:fillRect/>
          </a:stretch>
        </p:blipFill>
        <p:spPr bwMode="auto">
          <a:xfrm>
            <a:off x="2555776" y="1988840"/>
            <a:ext cx="4680519" cy="3384376"/>
          </a:xfrm>
          <a:prstGeom prst="rect">
            <a:avLst/>
          </a:prstGeom>
          <a:noFill/>
        </p:spPr>
      </p:pic>
    </p:spTree>
  </p:cSld>
  <p:clrMapOvr>
    <a:masterClrMapping/>
  </p:clrMapOvr>
  <p:transition>
    <p:cover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descr="C:\Users\Home HP\Downloads\عليا\;;.jpg"/>
          <p:cNvPicPr>
            <a:picLocks noGrp="1" noChangeAspect="1" noChangeArrowheads="1"/>
          </p:cNvPicPr>
          <p:nvPr>
            <p:ph idx="1"/>
          </p:nvPr>
        </p:nvPicPr>
        <p:blipFill>
          <a:blip r:embed="rId2" cstate="print"/>
          <a:srcRect/>
          <a:stretch>
            <a:fillRect/>
          </a:stretch>
        </p:blipFill>
        <p:spPr bwMode="auto">
          <a:xfrm>
            <a:off x="2339752" y="1484784"/>
            <a:ext cx="4896544" cy="403244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الانسان البدائي </a:t>
            </a:r>
            <a:r>
              <a:rPr lang="en-US" dirty="0" smtClean="0"/>
              <a:t>Australopithecus</a:t>
            </a:r>
            <a:r>
              <a:rPr lang="ar-IQ" dirty="0" smtClean="0"/>
              <a:t>    </a:t>
            </a:r>
            <a:br>
              <a:rPr lang="ar-IQ" dirty="0" smtClean="0"/>
            </a:br>
            <a:endParaRPr lang="en-US" dirty="0"/>
          </a:p>
        </p:txBody>
      </p:sp>
      <p:sp>
        <p:nvSpPr>
          <p:cNvPr id="3" name="عنصر نائب للمحتوى 2"/>
          <p:cNvSpPr>
            <a:spLocks noGrp="1"/>
          </p:cNvSpPr>
          <p:nvPr>
            <p:ph idx="1"/>
          </p:nvPr>
        </p:nvSpPr>
        <p:spPr/>
        <p:txBody>
          <a:bodyPr/>
          <a:lstStyle/>
          <a:p>
            <a:r>
              <a:rPr lang="ar-IQ" dirty="0" smtClean="0"/>
              <a:t>جسمه قصير ونحيل الوزن ومخه اصغر وفكه كبير وجبهته مسحوبة </a:t>
            </a:r>
            <a:r>
              <a:rPr lang="ar-IQ" dirty="0" err="1" smtClean="0"/>
              <a:t>واسنانه</a:t>
            </a:r>
            <a:r>
              <a:rPr lang="ar-IQ" dirty="0" smtClean="0"/>
              <a:t> وسقف فمه يشبهان اسنان وفم القرد ويسير منتصبا.</a:t>
            </a:r>
          </a:p>
          <a:p>
            <a:r>
              <a:rPr lang="ar-IQ" dirty="0" smtClean="0"/>
              <a:t>قادرا على صنع الادوات البدائية</a:t>
            </a:r>
          </a:p>
          <a:p>
            <a:r>
              <a:rPr lang="ar-IQ" dirty="0" smtClean="0"/>
              <a:t>عثر على عظامه قرب بحية تشاد </a:t>
            </a:r>
            <a:r>
              <a:rPr lang="ar-IQ" dirty="0" err="1" smtClean="0"/>
              <a:t>بافريقيا</a:t>
            </a:r>
            <a:r>
              <a:rPr lang="ar-IQ" dirty="0" smtClean="0"/>
              <a:t> وفي فلسطين ويرجع عمره الى 2.6 مليون سنه</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الانسان البدائي </a:t>
            </a:r>
            <a:r>
              <a:rPr lang="en-US" dirty="0" smtClean="0"/>
              <a:t>Australopithecus</a:t>
            </a:r>
            <a:r>
              <a:rPr lang="ar-IQ" dirty="0" smtClean="0"/>
              <a:t>    </a:t>
            </a:r>
            <a:br>
              <a:rPr lang="ar-IQ" dirty="0" smtClean="0"/>
            </a:br>
            <a:endParaRPr lang="en-US" dirty="0"/>
          </a:p>
        </p:txBody>
      </p:sp>
      <p:pic>
        <p:nvPicPr>
          <p:cNvPr id="4098" name="Picture 2" descr="C:\Users\Home HP\Downloads\;;.jpg"/>
          <p:cNvPicPr>
            <a:picLocks noGrp="1" noChangeAspect="1" noChangeArrowheads="1"/>
          </p:cNvPicPr>
          <p:nvPr>
            <p:ph idx="1"/>
          </p:nvPr>
        </p:nvPicPr>
        <p:blipFill>
          <a:blip r:embed="rId2" cstate="print"/>
          <a:srcRect/>
          <a:stretch>
            <a:fillRect/>
          </a:stretch>
        </p:blipFill>
        <p:spPr bwMode="auto">
          <a:xfrm>
            <a:off x="2627784" y="2132856"/>
            <a:ext cx="4896544" cy="3888432"/>
          </a:xfrm>
          <a:prstGeom prst="rect">
            <a:avLst/>
          </a:prstGeom>
          <a:noFill/>
        </p:spPr>
      </p:pic>
    </p:spTree>
  </p:cSld>
  <p:clrMapOvr>
    <a:masterClrMapping/>
  </p:clrMapOvr>
  <p:transition>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تطور الانسان الى الانسان الماهر</a:t>
            </a:r>
            <a:r>
              <a:rPr lang="en-US" dirty="0" smtClean="0"/>
              <a:t>Homo </a:t>
            </a:r>
            <a:r>
              <a:rPr lang="en-US" dirty="0" err="1" smtClean="0"/>
              <a:t>habilis</a:t>
            </a:r>
            <a:r>
              <a:rPr lang="ar-IQ" dirty="0" smtClean="0"/>
              <a:t> </a:t>
            </a:r>
            <a:r>
              <a:rPr lang="ar-IQ" dirty="0" err="1" smtClean="0"/>
              <a:t>والانسان</a:t>
            </a:r>
            <a:r>
              <a:rPr lang="ar-IQ" dirty="0" smtClean="0"/>
              <a:t> المنتصب</a:t>
            </a:r>
            <a:r>
              <a:rPr lang="en-US" dirty="0" smtClean="0"/>
              <a:t>Homo  erectus </a:t>
            </a:r>
            <a:r>
              <a:rPr lang="ar-IQ" dirty="0" smtClean="0"/>
              <a:t> </a:t>
            </a:r>
            <a:r>
              <a:rPr lang="ar-IQ" dirty="0" err="1" smtClean="0"/>
              <a:t>وانسان</a:t>
            </a:r>
            <a:r>
              <a:rPr lang="ar-IQ" dirty="0" smtClean="0"/>
              <a:t> </a:t>
            </a:r>
            <a:r>
              <a:rPr lang="ar-IQ" dirty="0" err="1" smtClean="0"/>
              <a:t>النياندرتال</a:t>
            </a:r>
            <a:r>
              <a:rPr lang="en-US" dirty="0" smtClean="0"/>
              <a:t> </a:t>
            </a:r>
            <a:r>
              <a:rPr lang="ar-IQ" dirty="0" smtClean="0"/>
              <a:t> </a:t>
            </a:r>
            <a:r>
              <a:rPr lang="en-US" dirty="0" smtClean="0"/>
              <a:t>Homo </a:t>
            </a:r>
            <a:r>
              <a:rPr lang="en-US" dirty="0" err="1" smtClean="0"/>
              <a:t>neanderthalensis</a:t>
            </a:r>
            <a:r>
              <a:rPr lang="ar-IQ" dirty="0" smtClean="0"/>
              <a:t> </a:t>
            </a:r>
            <a:r>
              <a:rPr lang="ar-IQ" dirty="0" err="1" smtClean="0"/>
              <a:t>واخرهم</a:t>
            </a:r>
            <a:r>
              <a:rPr lang="ar-IQ" dirty="0" smtClean="0"/>
              <a:t> الانسان العاقل </a:t>
            </a:r>
            <a:r>
              <a:rPr lang="en-US" dirty="0" smtClean="0"/>
              <a:t>Homo </a:t>
            </a:r>
            <a:r>
              <a:rPr lang="en-US" dirty="0" err="1" smtClean="0"/>
              <a:t>sapiensis</a:t>
            </a:r>
            <a:endParaRPr lang="en-US" dirty="0" smtClean="0"/>
          </a:p>
          <a:p>
            <a:r>
              <a:rPr lang="ar-IQ" dirty="0" smtClean="0"/>
              <a:t>اول انسان </a:t>
            </a:r>
            <a:r>
              <a:rPr lang="ar-IQ" dirty="0" err="1" smtClean="0"/>
              <a:t>اتصبت</a:t>
            </a:r>
            <a:r>
              <a:rPr lang="ar-IQ" dirty="0" smtClean="0"/>
              <a:t> قامته قبل 3.6 مليون </a:t>
            </a:r>
            <a:r>
              <a:rPr lang="ar-IQ" dirty="0" err="1" smtClean="0"/>
              <a:t>سنه </a:t>
            </a:r>
            <a:r>
              <a:rPr lang="ar-IQ" dirty="0" smtClean="0"/>
              <a:t>(</a:t>
            </a:r>
            <a:r>
              <a:rPr lang="ar-IQ" dirty="0" err="1" smtClean="0"/>
              <a:t>النياردرتال)</a:t>
            </a:r>
            <a:endParaRPr lang="ar-IQ" dirty="0" smtClean="0"/>
          </a:p>
          <a:p>
            <a:r>
              <a:rPr lang="ar-IQ" dirty="0" smtClean="0"/>
              <a:t>ظهر الانسان العاقل قبل 3 مليون سنة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30000">
              <a:srgbClr val="FF3399"/>
            </a:gs>
            <a:gs pos="25000">
              <a:srgbClr val="FF6633"/>
            </a:gs>
            <a:gs pos="50000">
              <a:srgbClr val="FFFF00"/>
            </a:gs>
            <a:gs pos="75000">
              <a:srgbClr val="01A78F"/>
            </a:gs>
            <a:gs pos="100000">
              <a:srgbClr val="3366FF"/>
            </a:gs>
          </a:gsLst>
          <a:path path="shape">
            <a:fillToRect l="50000" t="50000" r="50000" b="50000"/>
          </a:path>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32656"/>
            <a:ext cx="8291264" cy="1084982"/>
          </a:xfrm>
        </p:spPr>
        <p:txBody>
          <a:bodyPr/>
          <a:lstStyle/>
          <a:p>
            <a:r>
              <a:rPr lang="ar-IQ" dirty="0" smtClean="0"/>
              <a:t>اصحاب النظريات</a:t>
            </a:r>
            <a:endParaRPr lang="en-US" dirty="0"/>
          </a:p>
        </p:txBody>
      </p:sp>
      <p:sp>
        <p:nvSpPr>
          <p:cNvPr id="3" name="عنصر نائب للمحتوى 2"/>
          <p:cNvSpPr>
            <a:spLocks noGrp="1"/>
          </p:cNvSpPr>
          <p:nvPr>
            <p:ph idx="1"/>
          </p:nvPr>
        </p:nvSpPr>
        <p:spPr/>
        <p:txBody>
          <a:bodyPr/>
          <a:lstStyle/>
          <a:p>
            <a:r>
              <a:rPr lang="ar-IQ" dirty="0" err="1" smtClean="0"/>
              <a:t>لامارك</a:t>
            </a:r>
            <a:r>
              <a:rPr lang="ar-IQ" dirty="0" smtClean="0"/>
              <a:t> 1744-1829</a:t>
            </a:r>
          </a:p>
          <a:p>
            <a:r>
              <a:rPr lang="ar-IQ" dirty="0" smtClean="0"/>
              <a:t>وراثة الصفات المكتسبة</a:t>
            </a:r>
          </a:p>
          <a:p>
            <a:endParaRPr lang="en-US" dirty="0"/>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Homo </a:t>
            </a:r>
            <a:r>
              <a:rPr lang="en-US" dirty="0" err="1" smtClean="0"/>
              <a:t>habilis</a:t>
            </a:r>
            <a:endParaRPr lang="en-US" dirty="0"/>
          </a:p>
        </p:txBody>
      </p:sp>
      <p:pic>
        <p:nvPicPr>
          <p:cNvPr id="5122" name="Picture 2" descr="C:\Users\Home HP\Downloads\ll.jpg"/>
          <p:cNvPicPr>
            <a:picLocks noGrp="1" noChangeAspect="1" noChangeArrowheads="1"/>
          </p:cNvPicPr>
          <p:nvPr>
            <p:ph idx="1"/>
          </p:nvPr>
        </p:nvPicPr>
        <p:blipFill>
          <a:blip r:embed="rId2" cstate="print"/>
          <a:srcRect/>
          <a:stretch>
            <a:fillRect/>
          </a:stretch>
        </p:blipFill>
        <p:spPr bwMode="auto">
          <a:xfrm>
            <a:off x="3131840" y="1085371"/>
            <a:ext cx="2736304" cy="5300393"/>
          </a:xfrm>
          <a:prstGeom prst="rect">
            <a:avLst/>
          </a:prstGeom>
          <a:noFill/>
        </p:spPr>
      </p:pic>
    </p:spTree>
  </p:cSld>
  <p:clrMapOvr>
    <a:masterClrMapping/>
  </p:clrMapOvr>
  <p:transition>
    <p:comb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Homo  erectus</a:t>
            </a:r>
            <a:endParaRPr lang="en-US" dirty="0"/>
          </a:p>
        </p:txBody>
      </p:sp>
      <p:pic>
        <p:nvPicPr>
          <p:cNvPr id="6146" name="Picture 2" descr="C:\Users\Home HP\Downloads\kj.jpg"/>
          <p:cNvPicPr>
            <a:picLocks noGrp="1" noChangeAspect="1" noChangeArrowheads="1"/>
          </p:cNvPicPr>
          <p:nvPr>
            <p:ph idx="1"/>
          </p:nvPr>
        </p:nvPicPr>
        <p:blipFill>
          <a:blip r:embed="rId2" cstate="print"/>
          <a:srcRect/>
          <a:stretch>
            <a:fillRect/>
          </a:stretch>
        </p:blipFill>
        <p:spPr bwMode="auto">
          <a:xfrm>
            <a:off x="2915816" y="1844824"/>
            <a:ext cx="2664296" cy="4176464"/>
          </a:xfrm>
          <a:prstGeom prst="rect">
            <a:avLst/>
          </a:prstGeom>
          <a:noFill/>
        </p:spPr>
      </p:pic>
    </p:spTree>
  </p:cSld>
  <p:clrMapOvr>
    <a:masterClrMapping/>
  </p:clrMapOvr>
  <p:transition>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Homo </a:t>
            </a:r>
            <a:r>
              <a:rPr lang="en-US" dirty="0" err="1" smtClean="0"/>
              <a:t>neanderthalensis</a:t>
            </a:r>
            <a:r>
              <a:rPr lang="en-US" dirty="0" smtClean="0"/>
              <a:t/>
            </a:r>
            <a:br>
              <a:rPr lang="en-US" dirty="0" smtClean="0"/>
            </a:br>
            <a:endParaRPr lang="en-US" dirty="0"/>
          </a:p>
        </p:txBody>
      </p:sp>
      <p:pic>
        <p:nvPicPr>
          <p:cNvPr id="7170" name="Picture 2" descr="C:\Users\Home HP\Downloads\l,.jpg"/>
          <p:cNvPicPr>
            <a:picLocks noGrp="1" noChangeAspect="1" noChangeArrowheads="1"/>
          </p:cNvPicPr>
          <p:nvPr>
            <p:ph idx="1"/>
          </p:nvPr>
        </p:nvPicPr>
        <p:blipFill>
          <a:blip r:embed="rId2" cstate="print"/>
          <a:srcRect/>
          <a:stretch>
            <a:fillRect/>
          </a:stretch>
        </p:blipFill>
        <p:spPr bwMode="auto">
          <a:xfrm>
            <a:off x="3203848" y="1916832"/>
            <a:ext cx="2704583" cy="3816424"/>
          </a:xfrm>
          <a:prstGeom prst="rect">
            <a:avLst/>
          </a:prstGeom>
          <a:noFill/>
        </p:spPr>
      </p:pic>
    </p:spTree>
  </p:cSld>
  <p:clrMapOvr>
    <a:masterClrMapping/>
  </p:clrMapOvr>
  <p:transition>
    <p:strip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Homo </a:t>
            </a:r>
            <a:r>
              <a:rPr lang="en-US" dirty="0" err="1" smtClean="0"/>
              <a:t>sapiensis</a:t>
            </a:r>
            <a:r>
              <a:rPr lang="ar-IQ" dirty="0" smtClean="0"/>
              <a:t> الانسان الحديث</a:t>
            </a:r>
            <a:r>
              <a:rPr lang="en-US" dirty="0" smtClean="0"/>
              <a:t/>
            </a:r>
            <a:br>
              <a:rPr lang="en-US" dirty="0" smtClean="0"/>
            </a:br>
            <a:endParaRPr lang="en-US" dirty="0"/>
          </a:p>
        </p:txBody>
      </p:sp>
      <p:pic>
        <p:nvPicPr>
          <p:cNvPr id="8194" name="Picture 2" descr="C:\Users\Home HP\Downloads\كز.jpg"/>
          <p:cNvPicPr>
            <a:picLocks noGrp="1" noChangeAspect="1" noChangeArrowheads="1"/>
          </p:cNvPicPr>
          <p:nvPr>
            <p:ph idx="1"/>
          </p:nvPr>
        </p:nvPicPr>
        <p:blipFill>
          <a:blip r:embed="rId2" cstate="print"/>
          <a:srcRect/>
          <a:stretch>
            <a:fillRect/>
          </a:stretch>
        </p:blipFill>
        <p:spPr bwMode="auto">
          <a:xfrm>
            <a:off x="2786062" y="1772816"/>
            <a:ext cx="3571875" cy="3423865"/>
          </a:xfrm>
          <a:prstGeom prst="rect">
            <a:avLst/>
          </a:prstGeom>
          <a:noFill/>
        </p:spPr>
      </p:pic>
    </p:spTree>
  </p:cSld>
  <p:clrMapOvr>
    <a:masterClrMapping/>
  </p:clrMapOvr>
  <p:transition>
    <p:comb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9218" name="Picture 2" descr="C:\Users\Home HP\Downloads\مخ.jpg"/>
          <p:cNvPicPr>
            <a:picLocks noGrp="1" noChangeAspect="1" noChangeArrowheads="1"/>
          </p:cNvPicPr>
          <p:nvPr>
            <p:ph idx="1"/>
          </p:nvPr>
        </p:nvPicPr>
        <p:blipFill>
          <a:blip r:embed="rId2" cstate="print"/>
          <a:srcRect/>
          <a:stretch>
            <a:fillRect/>
          </a:stretch>
        </p:blipFill>
        <p:spPr bwMode="auto">
          <a:xfrm>
            <a:off x="1691680" y="1772816"/>
            <a:ext cx="5832648" cy="3672408"/>
          </a:xfrm>
          <a:prstGeom prst="rect">
            <a:avLst/>
          </a:prstGeom>
          <a:noFill/>
        </p:spPr>
      </p:pic>
    </p:spTree>
  </p:cSld>
  <p:clrMapOvr>
    <a:masterClrMapping/>
  </p:clrMapOvr>
  <p:transition>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a:buNone/>
            </a:pPr>
            <a:r>
              <a:rPr lang="ar-IQ" dirty="0" smtClean="0"/>
              <a:t>الكيمياء </a:t>
            </a:r>
            <a:r>
              <a:rPr lang="ar-IQ" dirty="0" err="1" smtClean="0"/>
              <a:t>الحياتية </a:t>
            </a:r>
            <a:r>
              <a:rPr lang="ar-IQ" dirty="0" smtClean="0"/>
              <a:t>: التركيب الكيميائي </a:t>
            </a:r>
            <a:r>
              <a:rPr lang="ar-IQ" dirty="0" err="1" smtClean="0"/>
              <a:t>للانواع</a:t>
            </a:r>
            <a:r>
              <a:rPr lang="ar-IQ" dirty="0" smtClean="0"/>
              <a:t> المختلفة متشابه الى حد كبير مثلا التركيب الكيميائي </a:t>
            </a:r>
            <a:r>
              <a:rPr lang="ar-IQ" dirty="0" err="1" smtClean="0"/>
              <a:t>للكروموسومات</a:t>
            </a:r>
            <a:r>
              <a:rPr lang="ar-IQ" dirty="0" smtClean="0"/>
              <a:t> </a:t>
            </a:r>
            <a:r>
              <a:rPr lang="ar-IQ" dirty="0" err="1" smtClean="0"/>
              <a:t>والانزيمات</a:t>
            </a:r>
            <a:r>
              <a:rPr lang="ar-IQ" dirty="0" smtClean="0"/>
              <a:t> متشابه في الكائنات الحية </a:t>
            </a:r>
          </a:p>
          <a:p>
            <a:pPr>
              <a:buNone/>
            </a:pPr>
            <a:r>
              <a:rPr lang="ar-IQ" dirty="0" err="1" smtClean="0"/>
              <a:t>الايض</a:t>
            </a:r>
            <a:r>
              <a:rPr lang="ar-IQ" dirty="0" smtClean="0"/>
              <a:t> الكيميائي للكائنات الحية يعتمد على نفس المركبات مثلا </a:t>
            </a:r>
            <a:r>
              <a:rPr lang="ar-IQ" dirty="0" err="1" smtClean="0"/>
              <a:t>السايتوكرون</a:t>
            </a:r>
            <a:r>
              <a:rPr lang="ar-IQ" dirty="0" smtClean="0"/>
              <a:t> </a:t>
            </a:r>
            <a:endParaRPr lang="en-US" dirty="0"/>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المورثات ذات الوجود الكلي كال </a:t>
            </a:r>
            <a:r>
              <a:rPr lang="ar-IQ" dirty="0" err="1" smtClean="0"/>
              <a:t>سايتوكرون</a:t>
            </a:r>
            <a:r>
              <a:rPr lang="ar-IQ" dirty="0" smtClean="0"/>
              <a:t> والحوامض </a:t>
            </a:r>
            <a:r>
              <a:rPr lang="ar-IQ" dirty="0" err="1" smtClean="0"/>
              <a:t>الامينية</a:t>
            </a:r>
            <a:r>
              <a:rPr lang="ar-IQ" dirty="0" smtClean="0"/>
              <a:t> الموجودة في الانزيمات </a:t>
            </a:r>
            <a:r>
              <a:rPr lang="ar-IQ" dirty="0" err="1" smtClean="0"/>
              <a:t>والاجسام</a:t>
            </a:r>
            <a:r>
              <a:rPr lang="ar-IQ" dirty="0" smtClean="0"/>
              <a:t> الحالة </a:t>
            </a:r>
            <a:endParaRPr lang="en-US" dirty="0"/>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ادلة التشريح المقارن</a:t>
            </a:r>
            <a:r>
              <a:rPr lang="en-US" dirty="0" smtClean="0"/>
              <a:t> </a:t>
            </a:r>
            <a:r>
              <a:rPr lang="ar-IQ" dirty="0" smtClean="0"/>
              <a:t>: اشارت ادلة التشريح الى وجود تشابه للعديد من وحدات التنظيم الحياتي بين مختلف الكائنات الحية على سبيل المثال قدم القط وجناح الخفاش وذراع الانسان وزعنفة الحوت تختلف في الوظيفة وتتشابه بالمنشأ والتركيب فكلها مبنية على قاعدة النمط التركيبي للطرف الخماسي الاصبع حيث تتكون من العضد </a:t>
            </a:r>
            <a:r>
              <a:rPr lang="ar-IQ" dirty="0" err="1" smtClean="0"/>
              <a:t>والكعبرة</a:t>
            </a:r>
            <a:r>
              <a:rPr lang="ar-IQ" dirty="0" smtClean="0"/>
              <a:t> والزند وعظم الرسغ وعظم المشط نتيجة انحدارهم من سلف مشترك</a:t>
            </a:r>
            <a:endParaRPr lang="en-US" dirty="0"/>
          </a:p>
        </p:txBody>
      </p:sp>
    </p:spTree>
  </p:cSld>
  <p:clrMapOvr>
    <a:masterClrMapping/>
  </p:clrMapOvr>
  <p:transition>
    <p:pull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2050" name="Picture 2" descr="C:\Users\Home HP\Downloads\عليا\upperlimb.gif"/>
          <p:cNvPicPr>
            <a:picLocks noGrp="1" noChangeAspect="1" noChangeArrowheads="1"/>
          </p:cNvPicPr>
          <p:nvPr>
            <p:ph idx="1"/>
          </p:nvPr>
        </p:nvPicPr>
        <p:blipFill>
          <a:blip r:embed="rId2" cstate="print"/>
          <a:srcRect/>
          <a:stretch>
            <a:fillRect/>
          </a:stretch>
        </p:blipFill>
        <p:spPr bwMode="auto">
          <a:xfrm>
            <a:off x="2627784" y="1815306"/>
            <a:ext cx="3611091" cy="409575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descr="C:\Users\Home HP\Downloads\خف.jpg"/>
          <p:cNvPicPr>
            <a:picLocks noGrp="1" noChangeAspect="1" noChangeArrowheads="1"/>
          </p:cNvPicPr>
          <p:nvPr>
            <p:ph idx="1"/>
          </p:nvPr>
        </p:nvPicPr>
        <p:blipFill>
          <a:blip r:embed="rId2" cstate="print"/>
          <a:srcRect/>
          <a:stretch>
            <a:fillRect/>
          </a:stretch>
        </p:blipFill>
        <p:spPr bwMode="auto">
          <a:xfrm>
            <a:off x="1905000" y="2082006"/>
            <a:ext cx="5334000" cy="3562350"/>
          </a:xfrm>
          <a:prstGeom prst="rect">
            <a:avLst/>
          </a:prstGeom>
          <a:noFill/>
        </p:spPr>
      </p:pic>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2000">
              <a:schemeClr val="tx2">
                <a:lumMod val="75000"/>
              </a:schemeClr>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91264" cy="1152128"/>
          </a:xfrm>
        </p:spPr>
        <p:txBody>
          <a:bodyPr/>
          <a:lstStyle/>
          <a:p>
            <a:endParaRPr lang="en-US" dirty="0"/>
          </a:p>
        </p:txBody>
      </p:sp>
      <p:pic>
        <p:nvPicPr>
          <p:cNvPr id="1026" name="Picture 2" descr="C:\Users\Home HP\Downloads\صور\لا.jpg"/>
          <p:cNvPicPr>
            <a:picLocks noGrp="1" noChangeAspect="1" noChangeArrowheads="1"/>
          </p:cNvPicPr>
          <p:nvPr>
            <p:ph idx="1"/>
          </p:nvPr>
        </p:nvPicPr>
        <p:blipFill>
          <a:blip r:embed="rId2" cstate="print"/>
          <a:srcRect/>
          <a:stretch>
            <a:fillRect/>
          </a:stretch>
        </p:blipFill>
        <p:spPr bwMode="auto">
          <a:xfrm>
            <a:off x="2339752" y="1844824"/>
            <a:ext cx="4896543" cy="3672408"/>
          </a:xfrm>
          <a:prstGeom prst="rect">
            <a:avLst/>
          </a:prstGeom>
          <a:noFill/>
        </p:spPr>
      </p:pic>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a:buNone/>
            </a:pPr>
            <a:r>
              <a:rPr lang="ar-IQ" dirty="0" smtClean="0"/>
              <a:t>وهناك عدد من الامثلة على تشابه التشريح في الانواع المنقرضة </a:t>
            </a:r>
            <a:r>
              <a:rPr lang="ar-IQ" dirty="0" err="1" smtClean="0"/>
              <a:t>والانواع</a:t>
            </a:r>
            <a:r>
              <a:rPr lang="ar-IQ" dirty="0" smtClean="0"/>
              <a:t> الموجودة الان كما في المثال السابق وهذا يعرف بالتماثل التشريحي اما في حالة وجود تراكيب مختلفة لانجاز وظائف متشابهه في مختلف الانواع فيعرف بالتناظر التشريحي كما في التراكيب المختلفة في الحيتان والدلافين والطيور </a:t>
            </a:r>
            <a:r>
              <a:rPr lang="ar-IQ" dirty="0" err="1" smtClean="0"/>
              <a:t>والاسماك</a:t>
            </a:r>
            <a:r>
              <a:rPr lang="ar-IQ" dirty="0" smtClean="0"/>
              <a:t> وهي كلها لديها القدرة على السباحة باستخدام تراكيب مختلفة</a:t>
            </a:r>
            <a:endParaRPr lang="en-US" dirty="0"/>
          </a:p>
        </p:txBody>
      </p:sp>
    </p:spTree>
  </p:cSld>
  <p:clrMapOvr>
    <a:masterClrMapping/>
  </p:clrMapOvr>
  <p:transition>
    <p:plus/>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ادلة تطور </a:t>
            </a:r>
            <a:r>
              <a:rPr lang="ar-IQ" dirty="0" err="1" smtClean="0"/>
              <a:t>الاجنة </a:t>
            </a:r>
            <a:r>
              <a:rPr lang="ar-IQ" dirty="0" smtClean="0"/>
              <a:t>: يوجد تشابه شديد بين المراحل الجنينية </a:t>
            </a:r>
            <a:r>
              <a:rPr lang="ar-IQ" dirty="0" err="1" smtClean="0"/>
              <a:t>للاحياء</a:t>
            </a:r>
            <a:r>
              <a:rPr lang="ar-IQ" dirty="0" smtClean="0"/>
              <a:t> المختلفة وخاصة خلال المراحل الاولية فعلى سبيل المثال اجنة </a:t>
            </a:r>
            <a:r>
              <a:rPr lang="ar-IQ" dirty="0" err="1" smtClean="0"/>
              <a:t>اللبائن</a:t>
            </a:r>
            <a:r>
              <a:rPr lang="ar-IQ" dirty="0" smtClean="0"/>
              <a:t> تتشابه في فترة معينة من تطور الجنين كما في الدجاج والسلحفاة</a:t>
            </a:r>
            <a:endParaRPr lang="en-US" dirty="0"/>
          </a:p>
        </p:txBody>
      </p:sp>
    </p:spTree>
  </p:cSld>
  <p:clrMapOvr>
    <a:masterClrMapping/>
  </p:clrMapOvr>
  <p:transition>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جنين الدجاج</a:t>
            </a:r>
            <a:endParaRPr lang="en-US" dirty="0"/>
          </a:p>
        </p:txBody>
      </p:sp>
      <p:pic>
        <p:nvPicPr>
          <p:cNvPr id="2050" name="Picture 2" descr="C:\Users\Home HP\Downloads\طط.jpg"/>
          <p:cNvPicPr>
            <a:picLocks noGrp="1" noChangeAspect="1" noChangeArrowheads="1"/>
          </p:cNvPicPr>
          <p:nvPr>
            <p:ph idx="1"/>
          </p:nvPr>
        </p:nvPicPr>
        <p:blipFill>
          <a:blip r:embed="rId2" cstate="print"/>
          <a:srcRect/>
          <a:stretch>
            <a:fillRect/>
          </a:stretch>
        </p:blipFill>
        <p:spPr bwMode="auto">
          <a:xfrm>
            <a:off x="2011680" y="1938369"/>
            <a:ext cx="5120640" cy="3849624"/>
          </a:xfrm>
          <a:prstGeom prst="rect">
            <a:avLst/>
          </a:prstGeom>
          <a:noFill/>
        </p:spPr>
      </p:pic>
    </p:spTree>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جنين السلحفاة</a:t>
            </a:r>
            <a:endParaRPr lang="en-US" dirty="0"/>
          </a:p>
        </p:txBody>
      </p:sp>
      <p:pic>
        <p:nvPicPr>
          <p:cNvPr id="3074" name="Picture 2" descr="C:\Users\Home HP\Downloads\س.jpg"/>
          <p:cNvPicPr>
            <a:picLocks noGrp="1" noChangeAspect="1" noChangeArrowheads="1"/>
          </p:cNvPicPr>
          <p:nvPr>
            <p:ph idx="1"/>
          </p:nvPr>
        </p:nvPicPr>
        <p:blipFill>
          <a:blip r:embed="rId2" cstate="print"/>
          <a:srcRect/>
          <a:stretch>
            <a:fillRect/>
          </a:stretch>
        </p:blipFill>
        <p:spPr bwMode="auto">
          <a:xfrm>
            <a:off x="2555776" y="1988840"/>
            <a:ext cx="4320480" cy="3312368"/>
          </a:xfrm>
          <a:prstGeom prst="rect">
            <a:avLst/>
          </a:prstGeom>
          <a:noFill/>
        </p:spPr>
      </p:pic>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جنين الانسان</a:t>
            </a:r>
            <a:endParaRPr lang="en-US" dirty="0"/>
          </a:p>
        </p:txBody>
      </p:sp>
      <p:pic>
        <p:nvPicPr>
          <p:cNvPr id="4098" name="Picture 2" descr="C:\Users\Home HP\Downloads\images.jpg"/>
          <p:cNvPicPr>
            <a:picLocks noGrp="1" noChangeAspect="1" noChangeArrowheads="1"/>
          </p:cNvPicPr>
          <p:nvPr>
            <p:ph idx="1"/>
          </p:nvPr>
        </p:nvPicPr>
        <p:blipFill>
          <a:blip r:embed="rId2" cstate="print"/>
          <a:srcRect/>
          <a:stretch>
            <a:fillRect/>
          </a:stretch>
        </p:blipFill>
        <p:spPr bwMode="auto">
          <a:xfrm>
            <a:off x="1835696" y="2060848"/>
            <a:ext cx="5328591" cy="3168351"/>
          </a:xfrm>
          <a:prstGeom prst="rect">
            <a:avLst/>
          </a:prstGeom>
          <a:noFill/>
        </p:spPr>
      </p:pic>
    </p:spTree>
  </p:cSld>
  <p:clrMapOvr>
    <a:masterClrMapping/>
  </p:clrMapOvr>
  <p:transition>
    <p:pull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5122" name="Picture 2" descr="C:\Users\Home HP\Downloads\ططططط.jpg"/>
          <p:cNvPicPr>
            <a:picLocks noGrp="1" noChangeAspect="1" noChangeArrowheads="1"/>
          </p:cNvPicPr>
          <p:nvPr>
            <p:ph idx="1"/>
          </p:nvPr>
        </p:nvPicPr>
        <p:blipFill>
          <a:blip r:embed="rId2" cstate="print"/>
          <a:srcRect/>
          <a:stretch>
            <a:fillRect/>
          </a:stretch>
        </p:blipFill>
        <p:spPr bwMode="auto">
          <a:xfrm>
            <a:off x="2095064" y="1600200"/>
            <a:ext cx="4953872" cy="4525963"/>
          </a:xfrm>
          <a:prstGeom prst="rect">
            <a:avLst/>
          </a:prstGeom>
          <a:noFill/>
        </p:spPr>
      </p:pic>
    </p:spTree>
  </p:cSld>
  <p:clrMapOvr>
    <a:masterClrMapping/>
  </p:clrMapOvr>
  <p:transition>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r>
              <a:rPr lang="ar-IQ" dirty="0" smtClean="0"/>
              <a:t>ادلة الاعضاء الاثرية:وهي تلك الاعضاء التي يمتلكها الكائن الحي ولكن تكون ضامرة بسبب تطور الانواع المختلفة والذي جعل هذه الاعضاء </a:t>
            </a:r>
            <a:r>
              <a:rPr lang="ar-IQ" dirty="0" err="1" smtClean="0"/>
              <a:t>لاتقوم</a:t>
            </a:r>
            <a:r>
              <a:rPr lang="ar-IQ" dirty="0" smtClean="0"/>
              <a:t> بوظيفتها  مثل الزائدة الدودية في الانسان والجناحان الاثريان في الطيور غير القادرة على الطيران ونهاية العمود الفقري في الانسان فوجودها يدل على انه كان لها دور انتهى بتطور الكائنات</a:t>
            </a:r>
            <a:endParaRPr lang="en-US" dirty="0"/>
          </a:p>
        </p:txBody>
      </p:sp>
    </p:spTree>
  </p:cSld>
  <p:clrMapOvr>
    <a:masterClrMapping/>
  </p:clrMapOvr>
  <p:transition>
    <p:wheel spokes="3"/>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ادلة التصنيف الحياتي: التصنيف يقسم الاحياء الى ممالك وشعب </a:t>
            </a:r>
            <a:r>
              <a:rPr lang="ar-IQ" dirty="0" err="1" smtClean="0"/>
              <a:t>واصناف</a:t>
            </a:r>
            <a:r>
              <a:rPr lang="ar-IQ" dirty="0" smtClean="0"/>
              <a:t> ورتب </a:t>
            </a:r>
            <a:r>
              <a:rPr lang="ar-IQ" dirty="0" err="1" smtClean="0"/>
              <a:t>وعوائل</a:t>
            </a:r>
            <a:r>
              <a:rPr lang="ar-IQ" dirty="0" smtClean="0"/>
              <a:t> </a:t>
            </a:r>
            <a:r>
              <a:rPr lang="ar-IQ" dirty="0" err="1" smtClean="0"/>
              <a:t>واجناس</a:t>
            </a:r>
            <a:r>
              <a:rPr lang="ar-IQ" dirty="0" smtClean="0"/>
              <a:t> </a:t>
            </a:r>
            <a:r>
              <a:rPr lang="ar-IQ" dirty="0" err="1" smtClean="0"/>
              <a:t>وانواع</a:t>
            </a:r>
            <a:r>
              <a:rPr lang="ar-IQ" dirty="0" smtClean="0"/>
              <a:t> اعتمادا على وجود صفات مشتركة مابين كل مجموعة ن هذه المجاميع مثلا وجود الحبل الظهري في الفقريات</a:t>
            </a:r>
            <a:endParaRPr lang="en-US" dirty="0"/>
          </a:p>
        </p:txBody>
      </p:sp>
    </p:spTree>
  </p:cSld>
  <p:clrMapOvr>
    <a:masterClrMapping/>
  </p:clrMapOvr>
  <p:transition>
    <p:zoom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التكملة في المحاضرة القادمة ان شاء الله</a:t>
            </a:r>
            <a:r>
              <a:rPr lang="en-US" dirty="0" smtClean="0"/>
              <a:t/>
            </a:r>
            <a:br>
              <a:rPr lang="en-US" dirty="0" smtClean="0"/>
            </a:br>
            <a:endParaRPr lang="en-US" dirty="0"/>
          </a:p>
        </p:txBody>
      </p:sp>
      <p:pic>
        <p:nvPicPr>
          <p:cNvPr id="7170" name="Picture 2" descr="C:\Users\Home HP\Downloads\حح.jpg"/>
          <p:cNvPicPr>
            <a:picLocks noGrp="1" noChangeAspect="1" noChangeArrowheads="1"/>
          </p:cNvPicPr>
          <p:nvPr>
            <p:ph idx="1"/>
          </p:nvPr>
        </p:nvPicPr>
        <p:blipFill>
          <a:blip r:embed="rId2" cstate="print"/>
          <a:srcRect/>
          <a:stretch>
            <a:fillRect/>
          </a:stretch>
        </p:blipFill>
        <p:spPr bwMode="auto">
          <a:xfrm>
            <a:off x="1907704" y="1844824"/>
            <a:ext cx="5544615" cy="4104456"/>
          </a:xfrm>
          <a:prstGeom prst="rect">
            <a:avLst/>
          </a:prstGeom>
          <a:noFill/>
        </p:spPr>
      </p:pic>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0000">
              <a:schemeClr val="bg2">
                <a:lumMod val="50000"/>
                <a:alpha val="92000"/>
              </a:schemeClr>
            </a:gs>
            <a:gs pos="12000">
              <a:srgbClr val="E6D78A"/>
            </a:gs>
            <a:gs pos="30000">
              <a:srgbClr val="C7AC4C"/>
            </a:gs>
            <a:gs pos="45000">
              <a:srgbClr val="E6D78A"/>
            </a:gs>
            <a:gs pos="77000">
              <a:srgbClr val="C7AC4C"/>
            </a:gs>
            <a:gs pos="100000">
              <a:srgbClr val="E6DCA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2050" name="Picture 2" descr="C:\Users\Home HP\Downloads\صور\لالا.jpg"/>
          <p:cNvPicPr>
            <a:picLocks noGrp="1" noChangeAspect="1" noChangeArrowheads="1"/>
          </p:cNvPicPr>
          <p:nvPr>
            <p:ph idx="1"/>
          </p:nvPr>
        </p:nvPicPr>
        <p:blipFill>
          <a:blip r:embed="rId2" cstate="print"/>
          <a:srcRect/>
          <a:stretch>
            <a:fillRect/>
          </a:stretch>
        </p:blipFill>
        <p:spPr bwMode="auto">
          <a:xfrm>
            <a:off x="2339752" y="2132856"/>
            <a:ext cx="4968552" cy="3816424"/>
          </a:xfrm>
          <a:prstGeom prst="rect">
            <a:avLst/>
          </a:prstGeom>
          <a:noFill/>
        </p:spPr>
      </p:pic>
    </p:spTree>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5000">
              <a:srgbClr val="03D4A8"/>
            </a:gs>
            <a:gs pos="25000">
              <a:srgbClr val="21D6E0"/>
            </a:gs>
            <a:gs pos="75000">
              <a:srgbClr val="0087E6"/>
            </a:gs>
            <a:gs pos="100000">
              <a:srgbClr val="005CB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اصحاب النظريات</a:t>
            </a:r>
            <a:endParaRPr lang="en-US" dirty="0"/>
          </a:p>
        </p:txBody>
      </p:sp>
      <p:sp>
        <p:nvSpPr>
          <p:cNvPr id="3" name="عنصر نائب للمحتوى 2"/>
          <p:cNvSpPr>
            <a:spLocks noGrp="1"/>
          </p:cNvSpPr>
          <p:nvPr>
            <p:ph idx="1"/>
          </p:nvPr>
        </p:nvSpPr>
        <p:spPr/>
        <p:txBody>
          <a:bodyPr>
            <a:normAutofit/>
          </a:bodyPr>
          <a:lstStyle/>
          <a:p>
            <a:r>
              <a:rPr lang="ar-IQ" sz="2000" dirty="0" err="1" smtClean="0"/>
              <a:t>جارلس</a:t>
            </a:r>
            <a:r>
              <a:rPr lang="ar-IQ" sz="2000" dirty="0" smtClean="0"/>
              <a:t> دارون 1809-1882 والفرد رسل </a:t>
            </a:r>
            <a:r>
              <a:rPr lang="ar-IQ" sz="2000" dirty="0" err="1" smtClean="0"/>
              <a:t>والاس</a:t>
            </a:r>
            <a:endParaRPr lang="ar-IQ" sz="2000" dirty="0" smtClean="0"/>
          </a:p>
          <a:p>
            <a:r>
              <a:rPr lang="ar-IQ" sz="2000" dirty="0" smtClean="0"/>
              <a:t>تعتمد نظريته على اربع نقاط</a:t>
            </a:r>
          </a:p>
          <a:p>
            <a:r>
              <a:rPr lang="ar-IQ" sz="2000" dirty="0" err="1" smtClean="0"/>
              <a:t>التكيف </a:t>
            </a:r>
            <a:r>
              <a:rPr lang="ar-IQ" sz="2000" dirty="0" smtClean="0"/>
              <a:t>: كل الكائنات تتكيف مع بيئتها</a:t>
            </a:r>
            <a:endParaRPr lang="ar-IQ" sz="2000" dirty="0" smtClean="0"/>
          </a:p>
          <a:p>
            <a:r>
              <a:rPr lang="ar-IQ" sz="2000" dirty="0" smtClean="0"/>
              <a:t>التباين: يوجد تباين بين الافراد العائدين لنفس النوع</a:t>
            </a:r>
            <a:endParaRPr lang="ar-IQ" sz="2000" dirty="0" smtClean="0"/>
          </a:p>
          <a:p>
            <a:r>
              <a:rPr lang="ar-IQ" sz="2000" dirty="0" smtClean="0"/>
              <a:t>فرط </a:t>
            </a:r>
            <a:r>
              <a:rPr lang="ar-IQ" sz="2000" dirty="0" err="1" smtClean="0"/>
              <a:t>التكاثر:</a:t>
            </a:r>
            <a:r>
              <a:rPr lang="ar-IQ" sz="2000" dirty="0" smtClean="0"/>
              <a:t> </a:t>
            </a:r>
            <a:endParaRPr lang="ar-IQ" sz="2000" dirty="0" smtClean="0"/>
          </a:p>
          <a:p>
            <a:r>
              <a:rPr lang="ar-IQ" sz="2000" dirty="0" smtClean="0"/>
              <a:t>الانتخاب الطبيعي( ليس كل الانواع متساوية في تكيفها للبيئة فبعضها تبقى وتتكاثر افضل من </a:t>
            </a:r>
            <a:r>
              <a:rPr lang="ar-IQ" sz="2000" dirty="0" err="1" smtClean="0"/>
              <a:t>غيرها </a:t>
            </a:r>
            <a:r>
              <a:rPr lang="ar-IQ" sz="2000" dirty="0" smtClean="0"/>
              <a:t>) البقاء </a:t>
            </a:r>
            <a:r>
              <a:rPr lang="ar-IQ" sz="2000" dirty="0" err="1" smtClean="0"/>
              <a:t>للاصلح</a:t>
            </a:r>
            <a:endParaRPr lang="ar-IQ" sz="2000" dirty="0" smtClean="0"/>
          </a:p>
          <a:p>
            <a:pPr>
              <a:buNone/>
            </a:pPr>
            <a:endParaRPr lang="ar-IQ" sz="2000" dirty="0" smtClean="0"/>
          </a:p>
          <a:p>
            <a:endParaRPr lang="ar-IQ" sz="2000" dirty="0" smtClean="0"/>
          </a:p>
          <a:p>
            <a:endParaRPr lang="ar-IQ" sz="2000" dirty="0" smtClean="0"/>
          </a:p>
          <a:p>
            <a:endParaRPr lang="ar-IQ" sz="2000" dirty="0" smtClean="0"/>
          </a:p>
          <a:p>
            <a:endParaRPr lang="ar-IQ" sz="2000" dirty="0" smtClean="0"/>
          </a:p>
          <a:p>
            <a:endParaRPr lang="ar-IQ" sz="2000" dirty="0" smtClean="0"/>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5000">
              <a:schemeClr val="bg2">
                <a:lumMod val="50000"/>
              </a:schemeClr>
            </a:gs>
            <a:gs pos="17999">
              <a:srgbClr val="99CCFF"/>
            </a:gs>
            <a:gs pos="36000">
              <a:srgbClr val="9966FF"/>
            </a:gs>
            <a:gs pos="61000">
              <a:srgbClr val="CC99FF"/>
            </a:gs>
            <a:gs pos="82001">
              <a:srgbClr val="99CCFF"/>
            </a:gs>
            <a:gs pos="100000">
              <a:srgbClr val="CCCC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اركان نظرية دارون</a:t>
            </a:r>
            <a:endParaRPr lang="en-US" dirty="0"/>
          </a:p>
        </p:txBody>
      </p:sp>
      <p:sp>
        <p:nvSpPr>
          <p:cNvPr id="3" name="عنصر نائب للمحتوى 2"/>
          <p:cNvSpPr>
            <a:spLocks noGrp="1"/>
          </p:cNvSpPr>
          <p:nvPr>
            <p:ph idx="1"/>
          </p:nvPr>
        </p:nvSpPr>
        <p:spPr/>
        <p:txBody>
          <a:bodyPr>
            <a:normAutofit/>
          </a:bodyPr>
          <a:lstStyle/>
          <a:p>
            <a:pPr>
              <a:buNone/>
            </a:pPr>
            <a:r>
              <a:rPr lang="ar-IQ" sz="2400" dirty="0" smtClean="0"/>
              <a:t>1- الافراد في المجموعة السكانية تمتلك تباينات في الحجم والقدرة على اخذ الغذاء والنجاح في التكاثر </a:t>
            </a:r>
          </a:p>
          <a:p>
            <a:pPr>
              <a:buNone/>
            </a:pPr>
            <a:r>
              <a:rPr lang="ar-IQ" sz="2400" dirty="0" smtClean="0"/>
              <a:t>2-توسع المجاميع السكانية يؤدي الى قلة  المصادر</a:t>
            </a:r>
          </a:p>
          <a:p>
            <a:pPr>
              <a:buNone/>
            </a:pPr>
            <a:r>
              <a:rPr lang="ar-IQ" sz="2400" dirty="0" smtClean="0"/>
              <a:t>3- خلال الصراع من اجل البقاء بعض الافراد تكون اكثر قدرة على النجاح من غيرها وهذا يسمح لها بالبقاء والتكاثر </a:t>
            </a:r>
          </a:p>
          <a:p>
            <a:pPr>
              <a:buNone/>
            </a:pPr>
            <a:r>
              <a:rPr lang="ar-IQ" sz="2400" dirty="0" smtClean="0"/>
              <a:t>4-هؤلاء الافراد الاقدر على البقاء والتكاثر هم القادرين على ترك ذرية اكثر نجاحا</a:t>
            </a:r>
          </a:p>
          <a:p>
            <a:pPr>
              <a:buNone/>
            </a:pPr>
            <a:r>
              <a:rPr lang="ar-IQ" sz="2400" dirty="0" smtClean="0"/>
              <a:t>5- خلال الوقت التغير المظهري والطراز الوراثي </a:t>
            </a:r>
            <a:r>
              <a:rPr lang="ar-IQ" sz="2400" dirty="0" err="1" smtClean="0"/>
              <a:t>للانواع</a:t>
            </a:r>
            <a:r>
              <a:rPr lang="ar-IQ" sz="2400" dirty="0" smtClean="0"/>
              <a:t> يؤدي الى تحول الانواع الاصلية الى انواع متميزة جديدة</a:t>
            </a:r>
            <a:endParaRPr lang="en-US" sz="2400" dirty="0"/>
          </a:p>
        </p:txBody>
      </p:sp>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ما هو التطور </a:t>
            </a:r>
            <a:endParaRPr lang="en-US" dirty="0"/>
          </a:p>
        </p:txBody>
      </p:sp>
      <p:sp>
        <p:nvSpPr>
          <p:cNvPr id="3" name="عنصر نائب للمحتوى 2"/>
          <p:cNvSpPr>
            <a:spLocks noGrp="1"/>
          </p:cNvSpPr>
          <p:nvPr>
            <p:ph idx="1"/>
          </p:nvPr>
        </p:nvSpPr>
        <p:spPr/>
        <p:txBody>
          <a:bodyPr/>
          <a:lstStyle/>
          <a:p>
            <a:r>
              <a:rPr lang="ar-IQ" dirty="0" smtClean="0"/>
              <a:t>من الناحية </a:t>
            </a:r>
            <a:r>
              <a:rPr lang="ar-IQ" dirty="0" err="1" smtClean="0"/>
              <a:t>الوراثية </a:t>
            </a:r>
            <a:r>
              <a:rPr lang="ar-IQ" dirty="0" smtClean="0"/>
              <a:t>:هو التغير النسبي في تكرار الجينات</a:t>
            </a:r>
          </a:p>
          <a:p>
            <a:r>
              <a:rPr lang="ar-IQ" dirty="0" smtClean="0"/>
              <a:t>من الناحية </a:t>
            </a:r>
            <a:r>
              <a:rPr lang="ar-IQ" dirty="0" err="1" smtClean="0"/>
              <a:t>البايلوجية </a:t>
            </a:r>
            <a:r>
              <a:rPr lang="ar-IQ" dirty="0" smtClean="0"/>
              <a:t>: هو تكيف مستمر للكائنات مع بيئتها</a:t>
            </a:r>
          </a:p>
          <a:p>
            <a:r>
              <a:rPr lang="ar-IQ" dirty="0" err="1" smtClean="0"/>
              <a:t>التكيف </a:t>
            </a:r>
            <a:r>
              <a:rPr lang="ar-IQ" dirty="0" smtClean="0"/>
              <a:t>:هو </a:t>
            </a:r>
            <a:r>
              <a:rPr lang="ar-IQ" dirty="0" smtClean="0">
                <a:solidFill>
                  <a:srgbClr val="FF0000"/>
                </a:solidFill>
              </a:rPr>
              <a:t>التحورات</a:t>
            </a:r>
            <a:r>
              <a:rPr lang="ar-IQ" dirty="0" smtClean="0"/>
              <a:t> التي تحدث بالفرد او الافراد بحيث تمكنهم من معيشة افضل </a:t>
            </a:r>
            <a:endParaRPr lang="en-US" dirty="0"/>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pPr>
              <a:buNone/>
            </a:pPr>
            <a:r>
              <a:rPr lang="ar-IQ" dirty="0" smtClean="0"/>
              <a:t>الانتخاب الجنسي</a:t>
            </a:r>
          </a:p>
          <a:p>
            <a:pPr>
              <a:buNone/>
            </a:pPr>
            <a:r>
              <a:rPr lang="ar-IQ" dirty="0" smtClean="0"/>
              <a:t>التزاوج التنسيقي</a:t>
            </a:r>
            <a:endParaRPr lang="en-US" dirty="0"/>
          </a:p>
        </p:txBody>
      </p:sp>
    </p:spTree>
  </p:cSld>
  <p:clrMapOvr>
    <a:masterClrMapping/>
  </p:clrMapOvr>
  <p:transition>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descr="C:\Users\Home HP\Downloads\حم.jpg"/>
          <p:cNvPicPr>
            <a:picLocks noGrp="1" noChangeAspect="1" noChangeArrowheads="1"/>
          </p:cNvPicPr>
          <p:nvPr>
            <p:ph idx="1"/>
          </p:nvPr>
        </p:nvPicPr>
        <p:blipFill>
          <a:blip r:embed="rId2" cstate="print"/>
          <a:srcRect/>
          <a:stretch>
            <a:fillRect/>
          </a:stretch>
        </p:blipFill>
        <p:spPr bwMode="auto">
          <a:xfrm>
            <a:off x="2643187" y="2420888"/>
            <a:ext cx="3857625" cy="2032843"/>
          </a:xfrm>
          <a:prstGeom prst="rect">
            <a:avLst/>
          </a:prstGeom>
          <a:noFill/>
        </p:spPr>
      </p:pic>
    </p:spTree>
  </p:cSld>
  <p:clrMapOvr>
    <a:masterClrMapping/>
  </p:clrMapOvr>
  <p:transition>
    <p:pull dir="ru"/>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654</Words>
  <Application>Microsoft Office PowerPoint</Application>
  <PresentationFormat>عرض على الشاشة (3:4)‏</PresentationFormat>
  <Paragraphs>72</Paragraphs>
  <Slides>38</Slides>
  <Notes>0</Notes>
  <HiddenSlides>0</HiddenSlides>
  <MMClips>0</MMClips>
  <ScaleCrop>false</ScaleCrop>
  <HeadingPairs>
    <vt:vector size="4" baseType="variant">
      <vt:variant>
        <vt:lpstr>سمة</vt:lpstr>
      </vt:variant>
      <vt:variant>
        <vt:i4>1</vt:i4>
      </vt:variant>
      <vt:variant>
        <vt:lpstr>عناوين الشرائح</vt:lpstr>
      </vt:variant>
      <vt:variant>
        <vt:i4>38</vt:i4>
      </vt:variant>
    </vt:vector>
  </HeadingPairs>
  <TitlesOfParts>
    <vt:vector size="39" baseType="lpstr">
      <vt:lpstr>سمة Office</vt:lpstr>
      <vt:lpstr>التطور</vt:lpstr>
      <vt:lpstr>اصحاب النظريات</vt:lpstr>
      <vt:lpstr>الشريحة 3</vt:lpstr>
      <vt:lpstr>الشريحة 4</vt:lpstr>
      <vt:lpstr>اصحاب النظريات</vt:lpstr>
      <vt:lpstr>اركان نظرية دارون</vt:lpstr>
      <vt:lpstr>ما هو التطور </vt:lpstr>
      <vt:lpstr>الشريحة 8</vt:lpstr>
      <vt:lpstr>الشريحة 9</vt:lpstr>
      <vt:lpstr>الشريحة 10</vt:lpstr>
      <vt:lpstr>الشريحة 11</vt:lpstr>
      <vt:lpstr>اسباب التطور حسب داروين</vt:lpstr>
      <vt:lpstr>انماط التطور</vt:lpstr>
      <vt:lpstr>ادلة التطور</vt:lpstr>
      <vt:lpstr>المجنح القديم </vt:lpstr>
      <vt:lpstr>الشريحة 16</vt:lpstr>
      <vt:lpstr>الانسان البدائي Australopithecus     </vt:lpstr>
      <vt:lpstr>الانسان البدائي Australopithecus     </vt:lpstr>
      <vt:lpstr>الشريحة 19</vt:lpstr>
      <vt:lpstr>Homo habilis</vt:lpstr>
      <vt:lpstr>Homo  erectus</vt:lpstr>
      <vt:lpstr>Homo neanderthalensis </vt:lpstr>
      <vt:lpstr>Homo sapiensis الانسان الحديث </vt:lpstr>
      <vt:lpstr>الشريحة 24</vt:lpstr>
      <vt:lpstr>الشريحة 25</vt:lpstr>
      <vt:lpstr>الشريحة 26</vt:lpstr>
      <vt:lpstr>الشريحة 27</vt:lpstr>
      <vt:lpstr>الشريحة 28</vt:lpstr>
      <vt:lpstr>الشريحة 29</vt:lpstr>
      <vt:lpstr>الشريحة 30</vt:lpstr>
      <vt:lpstr>الشريحة 31</vt:lpstr>
      <vt:lpstr>جنين الدجاج</vt:lpstr>
      <vt:lpstr>جنين السلحفاة</vt:lpstr>
      <vt:lpstr>جنين الانسان</vt:lpstr>
      <vt:lpstr>الشريحة 35</vt:lpstr>
      <vt:lpstr>الشريحة 36</vt:lpstr>
      <vt:lpstr>الشريحة 37</vt:lpstr>
      <vt:lpstr>التكملة في المحاضرة القادمة ان شاء الله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التطور</dc:title>
  <dc:creator>Home HP</dc:creator>
  <cp:lastModifiedBy>Home HP</cp:lastModifiedBy>
  <cp:revision>23</cp:revision>
  <dcterms:created xsi:type="dcterms:W3CDTF">2015-02-22T16:31:38Z</dcterms:created>
  <dcterms:modified xsi:type="dcterms:W3CDTF">2016-10-29T16:32:05Z</dcterms:modified>
</cp:coreProperties>
</file>