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61" r:id="rId4"/>
    <p:sldId id="306" r:id="rId5"/>
    <p:sldId id="30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305" r:id="rId27"/>
    <p:sldId id="283" r:id="rId28"/>
    <p:sldId id="304" r:id="rId29"/>
    <p:sldId id="284" r:id="rId30"/>
    <p:sldId id="285" r:id="rId31"/>
    <p:sldId id="286" r:id="rId32"/>
    <p:sldId id="287" r:id="rId33"/>
    <p:sldId id="288" r:id="rId34"/>
    <p:sldId id="289" r:id="rId35"/>
    <p:sldId id="263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التنوع الحيوي </a:t>
            </a:r>
            <a:r>
              <a:rPr lang="en-US" dirty="0" smtClean="0"/>
              <a:t>Biodiversity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b="1" dirty="0" smtClean="0">
                <a:solidFill>
                  <a:schemeClr val="tx1"/>
                </a:solidFill>
              </a:rPr>
              <a:t>يعرف بأنه ملايين النباتات والحيوانات والكائنات الدقيقة بما فيها الجينات الوراثية والبيئات </a:t>
            </a:r>
            <a:r>
              <a:rPr lang="ar-IQ" b="1" dirty="0" err="1" smtClean="0">
                <a:solidFill>
                  <a:schemeClr val="tx1"/>
                </a:solidFill>
              </a:rPr>
              <a:t>والانظمة</a:t>
            </a:r>
            <a:r>
              <a:rPr lang="ar-IQ" b="1" dirty="0" smtClean="0">
                <a:solidFill>
                  <a:schemeClr val="tx1"/>
                </a:solidFill>
              </a:rPr>
              <a:t> البيئية المتداخلة التي تشترك تلك الكائنات الحية في نسجها فيما يعرف بالمجال الحيوي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me HP\Downloads\تنوع\يس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4824536" cy="324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ownloads\تنوع\يث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446449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me HP\Downloads\تنوع\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5328592" cy="245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Home HP\Downloads\تنوع\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44824"/>
            <a:ext cx="3816424" cy="3465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ome HP\Downloads\تنوع\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060849"/>
            <a:ext cx="4104455" cy="2683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Home HP\Downloads\تنوع\ييي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2312" y="2991644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Home HP\Downloads\تنوع\يي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112567" cy="2548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Home HP\Downloads\تنوع\ب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4248472" cy="262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Home HP\Downloads\تنوع\بي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5"/>
            <a:ext cx="5184576" cy="2501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Home HP\Downloads\تنوع\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4864"/>
            <a:ext cx="4032448" cy="2648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اين يوجد التنوع الحيوي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تعد الغابات الاستوائية المطيرة والشعاب المرجانية والبحار العميقة والبحيرات الاستوائية الكبيرة من اغنى البيئات وفرة </a:t>
            </a:r>
            <a:r>
              <a:rPr lang="ar-IQ" dirty="0" err="1" smtClean="0"/>
              <a:t>باعداد</a:t>
            </a:r>
            <a:r>
              <a:rPr lang="ar-IQ" dirty="0" smtClean="0"/>
              <a:t> الانواع للكائنات الحية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Home HP\Downloads\تنوع\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4104456" cy="2242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Home HP\Downloads\تنوع\طط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4608512" cy="227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Home HP\Downloads\تنوع\لل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88841"/>
            <a:ext cx="4032448" cy="2774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Home HP\Downloads\تنوع\بب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20889"/>
            <a:ext cx="4608511" cy="2304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Home HP\Downloads\تنوع\يببب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2816"/>
            <a:ext cx="3960440" cy="2971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Home HP\Downloads\تنوع\ي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4824536" cy="2510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لماذا هذا التنوع في الغابات الاستوائية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التأقلم </a:t>
            </a:r>
            <a:r>
              <a:rPr lang="ar-IQ" dirty="0" smtClean="0"/>
              <a:t>: تعد المجتمعات الحيوية فيها اكثر ثباتا من نظائرها في المناطق المعتدلة  والتي اصبحت انواعا متأقلمة </a:t>
            </a:r>
          </a:p>
          <a:p>
            <a:r>
              <a:rPr lang="ar-IQ" dirty="0" smtClean="0"/>
              <a:t>طبيعة </a:t>
            </a:r>
            <a:r>
              <a:rPr lang="ar-IQ" dirty="0" err="1" smtClean="0"/>
              <a:t>المناخ </a:t>
            </a:r>
            <a:r>
              <a:rPr lang="ar-IQ" dirty="0" smtClean="0"/>
              <a:t>: جو ساخن ورطوبة عالية</a:t>
            </a:r>
          </a:p>
          <a:p>
            <a:r>
              <a:rPr lang="ar-IQ" dirty="0" smtClean="0"/>
              <a:t>دور </a:t>
            </a:r>
            <a:r>
              <a:rPr lang="ar-IQ" dirty="0" err="1" smtClean="0"/>
              <a:t>الطفيليات :</a:t>
            </a:r>
            <a:endParaRPr lang="ar-IQ" dirty="0" smtClean="0"/>
          </a:p>
          <a:p>
            <a:r>
              <a:rPr lang="ar-IQ" dirty="0" smtClean="0"/>
              <a:t>اساليب </a:t>
            </a:r>
            <a:r>
              <a:rPr lang="ar-IQ" dirty="0" err="1" smtClean="0"/>
              <a:t>التكاثر :</a:t>
            </a:r>
            <a:endParaRPr lang="ar-IQ" dirty="0" smtClean="0"/>
          </a:p>
          <a:p>
            <a:r>
              <a:rPr lang="ar-IQ" dirty="0" smtClean="0"/>
              <a:t>الانتاجية العالية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الشعاب المرجانية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تبني مستعمرات المرجان الدقيقة  الانظمة المرجانية  وهي تمثل الجانب البحري  المناظر للغابات الاستوائية  من حيث ثراء الانواع وتعقد التركيب </a:t>
            </a:r>
          </a:p>
          <a:p>
            <a:r>
              <a:rPr lang="ar-IQ" sz="2000" dirty="0" smtClean="0"/>
              <a:t>يعزى التنوع فيها الى ضخامة انتاجيتها الاولية  حوالي 2500 </a:t>
            </a:r>
            <a:r>
              <a:rPr lang="ar-IQ" sz="2000" dirty="0" err="1" smtClean="0"/>
              <a:t>غرام </a:t>
            </a:r>
            <a:r>
              <a:rPr lang="ar-IQ" sz="2000" dirty="0" smtClean="0"/>
              <a:t>/متر </a:t>
            </a:r>
            <a:r>
              <a:rPr lang="ar-IQ" sz="2000" dirty="0" err="1" smtClean="0"/>
              <a:t>مربع </a:t>
            </a:r>
            <a:r>
              <a:rPr lang="ar-IQ" sz="2000" dirty="0" smtClean="0"/>
              <a:t>/ السنة بينما ينتج المحيط المفتوح 125 غرام فقط في المساحة نفسها </a:t>
            </a:r>
          </a:p>
          <a:p>
            <a:r>
              <a:rPr lang="ar-IQ" sz="2000" dirty="0" smtClean="0"/>
              <a:t>شفافية الماء وصفاءه تسمح بدخول الضوء  لعمق كبير لذا تستطيع الطحالب  التي تعيش متكافلة داخل الشعاب المرجانية من انجاز مستويات عالية من البناء الضوئي </a:t>
            </a:r>
          </a:p>
          <a:p>
            <a:r>
              <a:rPr lang="ar-IQ" sz="2000" dirty="0" smtClean="0"/>
              <a:t>اضخم تكوين للشعاب المرجانية في العالم هو الحاجز المرجاني العظيم في استراليا  يغطي حوالي 249 الف كيلومتر مربع ويحتوي </a:t>
            </a:r>
            <a:r>
              <a:rPr lang="ar-IQ" sz="2000" smtClean="0"/>
              <a:t>على اكثر </a:t>
            </a:r>
            <a:r>
              <a:rPr lang="ar-IQ" sz="2000" dirty="0" smtClean="0"/>
              <a:t>من 300 نوعا من المرجان  و 1500 نوع من الاسماك  و 4000 نوع من الرخويات  و 5 انواع من السلاحف  ويوفر بيئات مناسبة لتكاثر 252 نوعا من الطيور </a:t>
            </a:r>
          </a:p>
          <a:p>
            <a:r>
              <a:rPr lang="ar-IQ" sz="2000" dirty="0" smtClean="0"/>
              <a:t>يحتوي هذا الشعب على 8% من انواع الاسماك في العالم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Home HP\Downloads\تنوع\330px-Maldives_small_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0" y="2466181"/>
            <a:ext cx="4191000" cy="279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Home HP\Downloads\تنوع\ببب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36912"/>
            <a:ext cx="4032448" cy="2529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الغابات الاستوائية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تمتد بين خطي </a:t>
            </a:r>
            <a:r>
              <a:rPr lang="ar-IQ" sz="2000" dirty="0" err="1" smtClean="0"/>
              <a:t>عرض </a:t>
            </a:r>
            <a:r>
              <a:rPr lang="ar-IQ" sz="2000" dirty="0" smtClean="0"/>
              <a:t>+10 </a:t>
            </a:r>
            <a:r>
              <a:rPr lang="ar-IQ" sz="2000" dirty="0" err="1" smtClean="0"/>
              <a:t>و </a:t>
            </a:r>
            <a:r>
              <a:rPr lang="ar-IQ" sz="2000" dirty="0" smtClean="0"/>
              <a:t>– 10 لخط الاستواء وتنتشر في جنوب اسيا </a:t>
            </a:r>
            <a:r>
              <a:rPr lang="ar-IQ" sz="2000" dirty="0" err="1" smtClean="0"/>
              <a:t>واسترالياوافريقيا</a:t>
            </a:r>
            <a:r>
              <a:rPr lang="ar-IQ" sz="2000" dirty="0" smtClean="0"/>
              <a:t> </a:t>
            </a:r>
            <a:r>
              <a:rPr lang="ar-IQ" sz="2000" dirty="0" err="1" smtClean="0"/>
              <a:t>وامريكا</a:t>
            </a:r>
            <a:r>
              <a:rPr lang="ar-IQ" sz="2000" dirty="0" smtClean="0"/>
              <a:t> الوسطى  </a:t>
            </a:r>
            <a:r>
              <a:rPr lang="ar-IQ" sz="2000" dirty="0" err="1" smtClean="0"/>
              <a:t>وامريكا</a:t>
            </a:r>
            <a:r>
              <a:rPr lang="ar-IQ" sz="2000" dirty="0" smtClean="0"/>
              <a:t> الجنوبية </a:t>
            </a:r>
          </a:p>
          <a:p>
            <a:r>
              <a:rPr lang="ar-IQ" sz="2000" dirty="0" smtClean="0"/>
              <a:t>وتمثل 7% من المساحة الكلية للكوكب </a:t>
            </a:r>
          </a:p>
          <a:p>
            <a:r>
              <a:rPr lang="ar-IQ" sz="2000" dirty="0" smtClean="0"/>
              <a:t>تحوي اكثر من نصف انواع الكائنات الحية في العالم</a:t>
            </a:r>
          </a:p>
          <a:p>
            <a:r>
              <a:rPr lang="ar-IQ" sz="2000" dirty="0" smtClean="0"/>
              <a:t>يوجد حوالي 5-30 مليون نوع من الحشرات غير المصنفة فيها </a:t>
            </a:r>
          </a:p>
          <a:p>
            <a:r>
              <a:rPr lang="ar-IQ" sz="2000" dirty="0" smtClean="0"/>
              <a:t>تمثل الحشرات فيها 90% من نسبة الكائنات الحية في العالم</a:t>
            </a:r>
          </a:p>
          <a:p>
            <a:r>
              <a:rPr lang="ar-IQ" sz="2000" dirty="0" smtClean="0"/>
              <a:t>تحتوي على 86 الف نوع من النباتات الزهرية وعاريات البذور </a:t>
            </a:r>
            <a:r>
              <a:rPr lang="ar-IQ" sz="2000" dirty="0" err="1" smtClean="0"/>
              <a:t>والسرخسيات</a:t>
            </a:r>
            <a:r>
              <a:rPr lang="ar-IQ" sz="2000" dirty="0" smtClean="0"/>
              <a:t> من امريكا و 38 الف نوع في افريقيا ومدغشقر و 45 الف نوع في اسيا  واستراليا وتلك الاعداد تمثل ثلثي ما موجود من نباتات في العالم البالغة 250 الف نوع </a:t>
            </a:r>
          </a:p>
          <a:p>
            <a:r>
              <a:rPr lang="ar-IQ" sz="2000" dirty="0" smtClean="0"/>
              <a:t>30% من الطيور في العالم توجد في الغابات الاستوائية  اذ يوجد 1300 نوع في امريكا و 400 نوعا في افريقيا  و 900 نوعا في اسيا الاستوائية 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Home HP\Downloads\تنوع\ؤؤؤرؤ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4176464" cy="2338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Home HP\Downloads\تنوع\ؤرؤررؤر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060848"/>
            <a:ext cx="4392488" cy="2602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Home HP\Downloads\تنوع\ؤررر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3888432" cy="2385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C:\Users\Home HP\Downloads\تنوع\رللل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4248471" cy="2741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Home HP\Downloads\تنوع\رررر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4"/>
            <a:ext cx="4104455" cy="2758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Home HP\Downloads\تنوع\بؤؤ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5688632" cy="2726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C:\Users\Home HP\Downloads\تنوع\ببب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76872"/>
            <a:ext cx="4320480" cy="263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C:\Users\Home HP\Downloads\تنوع\بب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5"/>
            <a:ext cx="4608512" cy="2501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Users\Home HP\Downloads\تنوع\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3960440" cy="2242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C:\Users\Home HP\Downloads\تنوع\ي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16832"/>
            <a:ext cx="4248472" cy="2707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ome HP\Downloads\تنوع\swYvw0RsiIgS0zxnFlIeb1cEEK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184" y="1600200"/>
            <a:ext cx="677963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C:\Users\Home HP\Downloads\تنوع\ؤؤؤؤؤ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04864"/>
            <a:ext cx="4320480" cy="2582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C:\Users\Home HP\Downloads\تنوع\ؤؤؤؤبب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16832"/>
            <a:ext cx="3672408" cy="281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C:\Users\Home HP\Downloads\تنوع\ؤؤؤؤ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348880"/>
            <a:ext cx="3816424" cy="2200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Home HP\Downloads\تنوع\ا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2204865"/>
            <a:ext cx="4176464" cy="26727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تنوع\ث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5112568" cy="2313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تنوع\ثث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10445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تنوع\ج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680520" cy="265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ownloads\تنوع\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04864"/>
            <a:ext cx="460851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347</Words>
  <Application>Microsoft Office PowerPoint</Application>
  <PresentationFormat>عرض على الشاشة (3:4)‏</PresentationFormat>
  <Paragraphs>24</Paragraphs>
  <Slides>42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3" baseType="lpstr">
      <vt:lpstr>سمة Office</vt:lpstr>
      <vt:lpstr>التنوع الحيوي Biodiversity </vt:lpstr>
      <vt:lpstr>اين يوجد التنوع الحيوي</vt:lpstr>
      <vt:lpstr>الغابات الاستوائية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لماذا هذا التنوع في الغابات الاستوائية</vt:lpstr>
      <vt:lpstr>الشعاب المرجانية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التنوع الحيوي Biodiversity </dc:title>
  <dc:creator>Home HP</dc:creator>
  <cp:lastModifiedBy>Home HP</cp:lastModifiedBy>
  <cp:revision>13</cp:revision>
  <dcterms:created xsi:type="dcterms:W3CDTF">2016-03-25T16:10:33Z</dcterms:created>
  <dcterms:modified xsi:type="dcterms:W3CDTF">2016-10-29T15:14:41Z</dcterms:modified>
</cp:coreProperties>
</file>