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98" r:id="rId3"/>
    <p:sldId id="257" r:id="rId4"/>
    <p:sldId id="259" r:id="rId5"/>
    <p:sldId id="260" r:id="rId6"/>
    <p:sldId id="299" r:id="rId7"/>
    <p:sldId id="302" r:id="rId8"/>
    <p:sldId id="300" r:id="rId9"/>
    <p:sldId id="301" r:id="rId10"/>
    <p:sldId id="303" r:id="rId11"/>
    <p:sldId id="261" r:id="rId12"/>
    <p:sldId id="262" r:id="rId13"/>
    <p:sldId id="263" r:id="rId14"/>
    <p:sldId id="264" r:id="rId15"/>
    <p:sldId id="265" r:id="rId16"/>
    <p:sldId id="266" r:id="rId17"/>
    <p:sldId id="267" r:id="rId18"/>
    <p:sldId id="268" r:id="rId19"/>
    <p:sldId id="270" r:id="rId20"/>
    <p:sldId id="269"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21/01/1438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21/01/1438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21/01/1438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21/01/1438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21/01/1438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21/01/1438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21/01/1438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21/01/1438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21/01/1438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21/01/1438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21/01/1438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21/01/1438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IQ" sz="6600" dirty="0" smtClean="0"/>
              <a:t>النوع والتنوع الحيوي</a:t>
            </a:r>
            <a:endParaRPr lang="en-US" sz="6600" dirty="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النمر البنغالي</a:t>
            </a:r>
            <a:endParaRPr lang="en-US" dirty="0"/>
          </a:p>
        </p:txBody>
      </p:sp>
      <p:pic>
        <p:nvPicPr>
          <p:cNvPr id="5122" name="Picture 2" descr="C:\Users\Home HP\Downloads\عليا\تت.jpg"/>
          <p:cNvPicPr>
            <a:picLocks noGrp="1" noChangeAspect="1" noChangeArrowheads="1"/>
          </p:cNvPicPr>
          <p:nvPr>
            <p:ph idx="1"/>
          </p:nvPr>
        </p:nvPicPr>
        <p:blipFill>
          <a:blip r:embed="rId2" cstate="print"/>
          <a:srcRect/>
          <a:stretch>
            <a:fillRect/>
          </a:stretch>
        </p:blipFill>
        <p:spPr bwMode="auto">
          <a:xfrm>
            <a:off x="1907704" y="1772816"/>
            <a:ext cx="5400600" cy="388843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CCCCFF"/>
            </a:gs>
            <a:gs pos="17999">
              <a:srgbClr val="99CCFF"/>
            </a:gs>
            <a:gs pos="36000">
              <a:srgbClr val="9966FF"/>
            </a:gs>
            <a:gs pos="61000">
              <a:srgbClr val="CC99FF"/>
            </a:gs>
            <a:gs pos="82001">
              <a:srgbClr val="99CCFF"/>
            </a:gs>
            <a:gs pos="100000">
              <a:srgbClr val="CCCC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مفهوم النوع</a:t>
            </a:r>
            <a:endParaRPr lang="en-US" dirty="0"/>
          </a:p>
        </p:txBody>
      </p:sp>
      <p:sp>
        <p:nvSpPr>
          <p:cNvPr id="3" name="عنصر نائب للمحتوى 2"/>
          <p:cNvSpPr>
            <a:spLocks noGrp="1"/>
          </p:cNvSpPr>
          <p:nvPr>
            <p:ph idx="1"/>
          </p:nvPr>
        </p:nvSpPr>
        <p:spPr/>
        <p:txBody>
          <a:bodyPr/>
          <a:lstStyle/>
          <a:p>
            <a:r>
              <a:rPr lang="ar-IQ" dirty="0" smtClean="0"/>
              <a:t>يختلف مفهوم النوع حسب اراء علماء التصنيف وعلوم الاحياء المختلفة واهم هذه المفاهيم:</a:t>
            </a:r>
            <a:endParaRPr lang="en-US" dirty="0"/>
          </a:p>
        </p:txBody>
      </p:sp>
    </p:spTree>
  </p:cSld>
  <p:clrMapOvr>
    <a:masterClrMapping/>
  </p:clrMapOvr>
  <p:transition>
    <p:zoom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المفهوم الطرازي للنوع </a:t>
            </a:r>
            <a:endParaRPr lang="en-US" dirty="0"/>
          </a:p>
        </p:txBody>
      </p:sp>
      <p:sp>
        <p:nvSpPr>
          <p:cNvPr id="3" name="عنصر نائب للمحتوى 2"/>
          <p:cNvSpPr>
            <a:spLocks noGrp="1"/>
          </p:cNvSpPr>
          <p:nvPr>
            <p:ph idx="1"/>
          </p:nvPr>
        </p:nvSpPr>
        <p:spPr/>
        <p:txBody>
          <a:bodyPr/>
          <a:lstStyle/>
          <a:p>
            <a:r>
              <a:rPr lang="ar-IQ" dirty="0" smtClean="0"/>
              <a:t>وضع هذا المفهوم من قبل علماء التصنيف وعلى رأسهم العالم </a:t>
            </a:r>
            <a:r>
              <a:rPr lang="ar-IQ" dirty="0" err="1" smtClean="0"/>
              <a:t>لينيوس</a:t>
            </a:r>
            <a:r>
              <a:rPr lang="ar-IQ" dirty="0" smtClean="0"/>
              <a:t> في منتصف القرن الثامن عشر ويعرف النوع على انه مجموعة من الافراد التي تختلف عن المجموعات الاخرى </a:t>
            </a:r>
            <a:r>
              <a:rPr lang="ar-IQ" dirty="0" err="1" smtClean="0"/>
              <a:t>بأمتلاكها</a:t>
            </a:r>
            <a:r>
              <a:rPr lang="ar-IQ" dirty="0" smtClean="0"/>
              <a:t> صفات ثابتة ومستقرة ومتميزة تعود لهذا النوع اي انها تتشابه شكليا وتختلف بهذا الشكل عن المجاميع الاخرى </a:t>
            </a:r>
            <a:endParaRPr lang="en-US" dirty="0"/>
          </a:p>
        </p:txBody>
      </p:sp>
    </p:spTree>
  </p:cSld>
  <p:clrMapOvr>
    <a:masterClrMapping/>
  </p:clrMapOvr>
  <p:transition>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السلبيات</a:t>
            </a:r>
            <a:endParaRPr lang="en-US" dirty="0"/>
          </a:p>
        </p:txBody>
      </p:sp>
      <p:sp>
        <p:nvSpPr>
          <p:cNvPr id="3" name="عنصر نائب للمحتوى 2"/>
          <p:cNvSpPr>
            <a:spLocks noGrp="1"/>
          </p:cNvSpPr>
          <p:nvPr>
            <p:ph idx="1"/>
          </p:nvPr>
        </p:nvSpPr>
        <p:spPr/>
        <p:txBody>
          <a:bodyPr/>
          <a:lstStyle/>
          <a:p>
            <a:r>
              <a:rPr lang="ar-IQ" dirty="0" smtClean="0"/>
              <a:t>وجود ظاهرة تعدد الاشكال للمجاميع السكانية</a:t>
            </a:r>
          </a:p>
          <a:p>
            <a:r>
              <a:rPr lang="ar-IQ" dirty="0" smtClean="0"/>
              <a:t>ظهور تباينات مابين الافراد العائدين </a:t>
            </a:r>
            <a:r>
              <a:rPr lang="ar-IQ" dirty="0" smtClean="0"/>
              <a:t>لمجموعة </a:t>
            </a:r>
            <a:r>
              <a:rPr lang="ar-IQ" dirty="0" smtClean="0"/>
              <a:t>سكانية واحدة </a:t>
            </a:r>
          </a:p>
          <a:p>
            <a:r>
              <a:rPr lang="ar-IQ" dirty="0" smtClean="0"/>
              <a:t>وجود الانواع المستترة</a:t>
            </a:r>
            <a:endParaRPr lang="en-US" dirty="0"/>
          </a:p>
        </p:txBody>
      </p:sp>
    </p:spTree>
  </p:cSld>
  <p:clrMapOvr>
    <a:masterClrMapping/>
  </p:clrMapOvr>
  <p:transition>
    <p:wheel spokes="2"/>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8488C4"/>
            </a:gs>
            <a:gs pos="53000">
              <a:srgbClr val="D4DEFF"/>
            </a:gs>
            <a:gs pos="83000">
              <a:srgbClr val="D4DEFF"/>
            </a:gs>
            <a:gs pos="100000">
              <a:srgbClr val="96AB9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طيور الحب</a:t>
            </a:r>
            <a:endParaRPr lang="en-US" dirty="0"/>
          </a:p>
        </p:txBody>
      </p:sp>
      <p:pic>
        <p:nvPicPr>
          <p:cNvPr id="7170" name="Picture 2" descr="C:\Users\Home HP\Downloads\تنوع\ط.jpg"/>
          <p:cNvPicPr>
            <a:picLocks noGrp="1" noChangeAspect="1" noChangeArrowheads="1"/>
          </p:cNvPicPr>
          <p:nvPr>
            <p:ph idx="1"/>
          </p:nvPr>
        </p:nvPicPr>
        <p:blipFill>
          <a:blip r:embed="rId2" cstate="print"/>
          <a:srcRect/>
          <a:stretch>
            <a:fillRect/>
          </a:stretch>
        </p:blipFill>
        <p:spPr bwMode="auto">
          <a:xfrm>
            <a:off x="2051720" y="1844824"/>
            <a:ext cx="4752527" cy="3528391"/>
          </a:xfrm>
          <a:prstGeom prst="rect">
            <a:avLst/>
          </a:prstGeom>
          <a:noFill/>
        </p:spPr>
      </p:pic>
    </p:spTree>
  </p:cSld>
  <p:clrMapOvr>
    <a:masterClrMapping/>
  </p:clrMapOvr>
  <p:transition>
    <p:strip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Home HP\Downloads\تنوع\ح.jpg"/>
          <p:cNvPicPr>
            <a:picLocks noGrp="1" noChangeAspect="1" noChangeArrowheads="1"/>
          </p:cNvPicPr>
          <p:nvPr>
            <p:ph idx="1"/>
          </p:nvPr>
        </p:nvPicPr>
        <p:blipFill>
          <a:blip r:embed="rId2" cstate="print"/>
          <a:srcRect/>
          <a:stretch>
            <a:fillRect/>
          </a:stretch>
        </p:blipFill>
        <p:spPr bwMode="auto">
          <a:xfrm>
            <a:off x="1907704" y="2132857"/>
            <a:ext cx="4896544" cy="2687588"/>
          </a:xfrm>
          <a:prstGeom prst="rect">
            <a:avLst/>
          </a:prstGeom>
          <a:noFill/>
        </p:spPr>
      </p:pic>
    </p:spTree>
  </p:cSld>
  <p:clrMapOvr>
    <a:masterClrMapping/>
  </p:clrMapOvr>
  <p:transition>
    <p:strips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5122" name="Picture 2" descr="C:\Users\Home HP\Downloads\تنوع\كم.jpg"/>
          <p:cNvPicPr>
            <a:picLocks noGrp="1" noChangeAspect="1" noChangeArrowheads="1"/>
          </p:cNvPicPr>
          <p:nvPr>
            <p:ph idx="1"/>
          </p:nvPr>
        </p:nvPicPr>
        <p:blipFill>
          <a:blip r:embed="rId2" cstate="print"/>
          <a:srcRect/>
          <a:stretch>
            <a:fillRect/>
          </a:stretch>
        </p:blipFill>
        <p:spPr bwMode="auto">
          <a:xfrm>
            <a:off x="2339752" y="2060849"/>
            <a:ext cx="4968551" cy="2683396"/>
          </a:xfrm>
          <a:prstGeom prst="rect">
            <a:avLst/>
          </a:prstGeom>
          <a:noFill/>
        </p:spPr>
      </p:pic>
    </p:spTree>
  </p:cSld>
  <p:clrMapOvr>
    <a:masterClrMapping/>
  </p:clrMapOvr>
  <p:transition>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المفهوم الاحيائي للنوع</a:t>
            </a:r>
            <a:endParaRPr lang="en-US" dirty="0"/>
          </a:p>
        </p:txBody>
      </p:sp>
      <p:sp>
        <p:nvSpPr>
          <p:cNvPr id="3" name="عنصر نائب للمحتوى 2"/>
          <p:cNvSpPr>
            <a:spLocks noGrp="1"/>
          </p:cNvSpPr>
          <p:nvPr>
            <p:ph idx="1"/>
          </p:nvPr>
        </p:nvSpPr>
        <p:spPr/>
        <p:txBody>
          <a:bodyPr/>
          <a:lstStyle/>
          <a:p>
            <a:r>
              <a:rPr lang="ar-IQ" dirty="0" smtClean="0"/>
              <a:t>نشأ هذا المفهوم مع داروين ولم يصبح شائعا </a:t>
            </a:r>
            <a:r>
              <a:rPr lang="ar-IQ" dirty="0" err="1" smtClean="0"/>
              <a:t>الا</a:t>
            </a:r>
            <a:r>
              <a:rPr lang="ar-IQ" dirty="0" smtClean="0"/>
              <a:t> مع النظرية التركيبية الحديثة ووضع هذا المفهوم من قبل العالمين </a:t>
            </a:r>
            <a:r>
              <a:rPr lang="ar-IQ" dirty="0" err="1" smtClean="0"/>
              <a:t>ماير</a:t>
            </a:r>
            <a:r>
              <a:rPr lang="ar-IQ" dirty="0" smtClean="0"/>
              <a:t> </a:t>
            </a:r>
            <a:r>
              <a:rPr lang="ar-IQ" dirty="0" err="1" smtClean="0"/>
              <a:t>ودوبزانسكي</a:t>
            </a:r>
            <a:r>
              <a:rPr lang="ar-IQ" dirty="0" smtClean="0"/>
              <a:t> اذ عرف العالم </a:t>
            </a:r>
            <a:r>
              <a:rPr lang="ar-IQ" dirty="0" err="1" smtClean="0"/>
              <a:t>دوبزانسكي</a:t>
            </a:r>
            <a:r>
              <a:rPr lang="ar-IQ" dirty="0" smtClean="0"/>
              <a:t> النوع على انه مجتمع كبير متكاثر جنسيا ويشترك افراده في مستودع جيني واحد.</a:t>
            </a:r>
          </a:p>
          <a:p>
            <a:r>
              <a:rPr lang="ar-IQ" dirty="0" smtClean="0"/>
              <a:t>اما </a:t>
            </a:r>
            <a:r>
              <a:rPr lang="ar-IQ" dirty="0" err="1" smtClean="0"/>
              <a:t>ماير</a:t>
            </a:r>
            <a:r>
              <a:rPr lang="ar-IQ" dirty="0" smtClean="0"/>
              <a:t> فقد عرفه على انه مجموعة من الافراد تتناسل مع بعضها البعض ومعزولة تكاثريا عن الافراد العائدين </a:t>
            </a:r>
            <a:r>
              <a:rPr lang="ar-IQ" dirty="0" err="1" smtClean="0"/>
              <a:t>للانواع</a:t>
            </a:r>
            <a:r>
              <a:rPr lang="ar-IQ" dirty="0" smtClean="0"/>
              <a:t> الاخرى </a:t>
            </a:r>
            <a:endParaRPr lang="en-US" dirty="0"/>
          </a:p>
        </p:txBody>
      </p:sp>
    </p:spTree>
  </p:cSld>
  <p:clrMapOvr>
    <a:masterClrMapping/>
  </p:clrMapOvr>
  <p:transition>
    <p:cover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السلبيات </a:t>
            </a:r>
            <a:endParaRPr lang="en-US" dirty="0"/>
          </a:p>
        </p:txBody>
      </p:sp>
      <p:sp>
        <p:nvSpPr>
          <p:cNvPr id="3" name="عنصر نائب للمحتوى 2"/>
          <p:cNvSpPr>
            <a:spLocks noGrp="1"/>
          </p:cNvSpPr>
          <p:nvPr>
            <p:ph idx="1"/>
          </p:nvPr>
        </p:nvSpPr>
        <p:spPr/>
        <p:txBody>
          <a:bodyPr/>
          <a:lstStyle/>
          <a:p>
            <a:r>
              <a:rPr lang="ar-IQ" dirty="0" smtClean="0"/>
              <a:t>غير قابل للتطبيق على الانواع التي تتكاثر </a:t>
            </a:r>
            <a:r>
              <a:rPr lang="ar-IQ" dirty="0" err="1" smtClean="0"/>
              <a:t>لاجنسيا</a:t>
            </a:r>
            <a:endParaRPr lang="ar-IQ" dirty="0" smtClean="0"/>
          </a:p>
          <a:p>
            <a:r>
              <a:rPr lang="ar-IQ" dirty="0" smtClean="0"/>
              <a:t>امكانية حصول عمليات تهجين في الطبيعة وبذلك تتحطم العزلة التكاثرية</a:t>
            </a:r>
          </a:p>
          <a:p>
            <a:endParaRPr lang="en-US" dirty="0"/>
          </a:p>
        </p:txBody>
      </p:sp>
    </p:spTree>
  </p:cSld>
  <p:clrMapOvr>
    <a:masterClrMapping/>
  </p:clrMapOvr>
  <p:transition>
    <p:strips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2700000" scaled="1"/>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بكتريا</a:t>
            </a:r>
            <a:endParaRPr lang="en-US" dirty="0"/>
          </a:p>
        </p:txBody>
      </p:sp>
      <p:pic>
        <p:nvPicPr>
          <p:cNvPr id="7170" name="Picture 2" descr="C:\Users\Home HP\Downloads\تنوع\من.jpg"/>
          <p:cNvPicPr>
            <a:picLocks noGrp="1" noChangeAspect="1" noChangeArrowheads="1"/>
          </p:cNvPicPr>
          <p:nvPr>
            <p:ph idx="1"/>
          </p:nvPr>
        </p:nvPicPr>
        <p:blipFill>
          <a:blip r:embed="rId2" cstate="print"/>
          <a:srcRect/>
          <a:stretch>
            <a:fillRect/>
          </a:stretch>
        </p:blipFill>
        <p:spPr bwMode="auto">
          <a:xfrm>
            <a:off x="2483768" y="1916832"/>
            <a:ext cx="4536504" cy="2927970"/>
          </a:xfrm>
          <a:prstGeom prst="rect">
            <a:avLst/>
          </a:prstGeom>
          <a:noFill/>
        </p:spPr>
      </p:pic>
    </p:spTree>
  </p:cSld>
  <p:clrMapOvr>
    <a:masterClrMapping/>
  </p:clrMapOvr>
  <p:transition>
    <p:strip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تخمين عدد الانواع </a:t>
            </a:r>
            <a:endParaRPr lang="en-US" dirty="0"/>
          </a:p>
        </p:txBody>
      </p:sp>
      <p:sp>
        <p:nvSpPr>
          <p:cNvPr id="3" name="عنصر نائب للمحتوى 2"/>
          <p:cNvSpPr>
            <a:spLocks noGrp="1"/>
          </p:cNvSpPr>
          <p:nvPr>
            <p:ph idx="1"/>
          </p:nvPr>
        </p:nvSpPr>
        <p:spPr/>
        <p:txBody>
          <a:bodyPr>
            <a:normAutofit/>
          </a:bodyPr>
          <a:lstStyle/>
          <a:p>
            <a:r>
              <a:rPr lang="ar-IQ" sz="2000" dirty="0" smtClean="0"/>
              <a:t>لم يتفق العلماء حول تقدير عدد الانواع التي تعيش على الارض فقد تراوحت تقديراتهم لها بين 5 الى 100  مليون نوع غير معروفة وذلك  </a:t>
            </a:r>
            <a:r>
              <a:rPr lang="ar-IQ" sz="2000" dirty="0" err="1" smtClean="0"/>
              <a:t>للاسباب</a:t>
            </a:r>
            <a:r>
              <a:rPr lang="ar-IQ" sz="2000" dirty="0" smtClean="0"/>
              <a:t>  </a:t>
            </a:r>
            <a:r>
              <a:rPr lang="ar-IQ" sz="2000" dirty="0" err="1" smtClean="0"/>
              <a:t>التالية:-</a:t>
            </a:r>
            <a:endParaRPr lang="ar-IQ" sz="2000" dirty="0" smtClean="0"/>
          </a:p>
          <a:p>
            <a:r>
              <a:rPr lang="ar-IQ" sz="2000" dirty="0" smtClean="0"/>
              <a:t>عدد كبير من مجاميع الاحياء لم تدرس بصورة كافية مثل الفطريات والطفيليات اذ يؤكد العلماء على انه بحدود 30-40% من كل الانواع هي طفيليات</a:t>
            </a:r>
          </a:p>
          <a:p>
            <a:r>
              <a:rPr lang="ar-IQ" sz="2000" dirty="0" smtClean="0"/>
              <a:t>عدد كبير من البيئات لم تدرس او درست بشكل ضعيف مثل البيئة اليابسة والبحرية الاستوائية والكهوف المغمورة بالمياه تحت الارض </a:t>
            </a:r>
          </a:p>
          <a:p>
            <a:r>
              <a:rPr lang="ar-IQ" sz="2000" dirty="0" smtClean="0"/>
              <a:t>توفر الطرق </a:t>
            </a:r>
            <a:r>
              <a:rPr lang="ar-IQ" sz="2000" dirty="0" err="1" smtClean="0"/>
              <a:t>البايلوجية</a:t>
            </a:r>
            <a:r>
              <a:rPr lang="ar-IQ" sz="2000" dirty="0" smtClean="0"/>
              <a:t> الحديثة كالطرق الجزيئية المستخدمة في تشخيص الانواع التي بينت </a:t>
            </a:r>
            <a:r>
              <a:rPr lang="ar-IQ" sz="2000" dirty="0" err="1" smtClean="0"/>
              <a:t>وجودعدد</a:t>
            </a:r>
            <a:r>
              <a:rPr lang="ar-IQ" sz="2000" dirty="0" smtClean="0"/>
              <a:t> كبير من الانواع </a:t>
            </a:r>
            <a:r>
              <a:rPr lang="ar-IQ" sz="2000" dirty="0" err="1" smtClean="0"/>
              <a:t>المستترة.</a:t>
            </a:r>
            <a:r>
              <a:rPr lang="ar-IQ" sz="2000" dirty="0" smtClean="0"/>
              <a:t> </a:t>
            </a:r>
          </a:p>
          <a:p>
            <a:endParaRPr lang="en-US"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بغال</a:t>
            </a:r>
            <a:endParaRPr lang="en-US" dirty="0"/>
          </a:p>
        </p:txBody>
      </p:sp>
      <p:pic>
        <p:nvPicPr>
          <p:cNvPr id="6146" name="Picture 2" descr="C:\Users\Home HP\Downloads\تنوع\يي.jpg"/>
          <p:cNvPicPr>
            <a:picLocks noGrp="1" noChangeAspect="1" noChangeArrowheads="1"/>
          </p:cNvPicPr>
          <p:nvPr>
            <p:ph idx="1"/>
          </p:nvPr>
        </p:nvPicPr>
        <p:blipFill>
          <a:blip r:embed="rId2" cstate="print"/>
          <a:srcRect/>
          <a:stretch>
            <a:fillRect/>
          </a:stretch>
        </p:blipFill>
        <p:spPr bwMode="auto">
          <a:xfrm>
            <a:off x="2771800" y="1772816"/>
            <a:ext cx="4321756" cy="3768452"/>
          </a:xfrm>
          <a:prstGeom prst="rect">
            <a:avLst/>
          </a:prstGeom>
          <a:noFill/>
        </p:spPr>
      </p:pic>
    </p:spTree>
  </p:cSld>
  <p:clrMapOvr>
    <a:masterClrMapping/>
  </p:clrMapOvr>
  <p:transition>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المفهوم التطوري للنوع</a:t>
            </a:r>
            <a:endParaRPr lang="en-US" dirty="0"/>
          </a:p>
        </p:txBody>
      </p:sp>
      <p:sp>
        <p:nvSpPr>
          <p:cNvPr id="3" name="عنصر نائب للمحتوى 2"/>
          <p:cNvSpPr>
            <a:spLocks noGrp="1"/>
          </p:cNvSpPr>
          <p:nvPr>
            <p:ph idx="1"/>
          </p:nvPr>
        </p:nvSpPr>
        <p:spPr/>
        <p:txBody>
          <a:bodyPr/>
          <a:lstStyle/>
          <a:p>
            <a:r>
              <a:rPr lang="ar-IQ" dirty="0" smtClean="0"/>
              <a:t>يعتمد هذا لمفهوم على فكرة ان الاحياء تنحدر من سلف واحد مشترك </a:t>
            </a:r>
          </a:p>
          <a:p>
            <a:r>
              <a:rPr lang="ar-IQ" dirty="0" smtClean="0"/>
              <a:t>يعرف النوع على انه اصغر مجموعة من السكان والتي تنحدر من سلف واحد مشترك وتتضمن كل سلالات هذا السلف ومن مميزات هذا لمفهوم انه يتجاوز مشكلة التكاثر الجنسي </a:t>
            </a:r>
            <a:r>
              <a:rPr lang="ar-IQ" dirty="0" err="1" smtClean="0"/>
              <a:t>واللاجنسي</a:t>
            </a:r>
            <a:r>
              <a:rPr lang="ar-IQ" dirty="0" smtClean="0"/>
              <a:t> </a:t>
            </a:r>
            <a:endParaRPr lang="en-US" dirty="0"/>
          </a:p>
        </p:txBody>
      </p:sp>
    </p:spTree>
  </p:cSld>
  <p:clrMapOvr>
    <a:masterClrMapping/>
  </p:clrMapOvr>
  <p:transition>
    <p:pull dir="l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السلبيات</a:t>
            </a:r>
            <a:endParaRPr lang="en-US" dirty="0"/>
          </a:p>
        </p:txBody>
      </p:sp>
      <p:sp>
        <p:nvSpPr>
          <p:cNvPr id="3" name="عنصر نائب للمحتوى 2"/>
          <p:cNvSpPr>
            <a:spLocks noGrp="1"/>
          </p:cNvSpPr>
          <p:nvPr>
            <p:ph idx="1"/>
          </p:nvPr>
        </p:nvSpPr>
        <p:spPr/>
        <p:txBody>
          <a:bodyPr/>
          <a:lstStyle/>
          <a:p>
            <a:r>
              <a:rPr lang="ar-IQ" dirty="0" err="1" smtClean="0"/>
              <a:t>ماهو</a:t>
            </a:r>
            <a:r>
              <a:rPr lang="ar-IQ" dirty="0" smtClean="0"/>
              <a:t> المستوى الذي نشأ وتشعبت منه الانواع</a:t>
            </a:r>
          </a:p>
          <a:p>
            <a:r>
              <a:rPr lang="ar-IQ" dirty="0" err="1" smtClean="0"/>
              <a:t>ماهي</a:t>
            </a:r>
            <a:r>
              <a:rPr lang="ar-IQ" dirty="0" smtClean="0"/>
              <a:t> الصفات التطورية المستعملة لتحديد الانواع</a:t>
            </a:r>
            <a:endParaRPr lang="en-US" dirty="0"/>
          </a:p>
        </p:txBody>
      </p:sp>
    </p:spTree>
  </p:cSld>
  <p:clrMapOvr>
    <a:masterClrMapping/>
  </p:clrMapOvr>
  <p:transition>
    <p:push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5400000" scaled="0"/>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المفهوم البيئي للنوع</a:t>
            </a:r>
            <a:endParaRPr lang="en-US" dirty="0"/>
          </a:p>
        </p:txBody>
      </p:sp>
      <p:sp>
        <p:nvSpPr>
          <p:cNvPr id="3" name="عنصر نائب للمحتوى 2"/>
          <p:cNvSpPr>
            <a:spLocks noGrp="1"/>
          </p:cNvSpPr>
          <p:nvPr>
            <p:ph idx="1"/>
          </p:nvPr>
        </p:nvSpPr>
        <p:spPr/>
        <p:txBody>
          <a:bodyPr/>
          <a:lstStyle/>
          <a:p>
            <a:r>
              <a:rPr lang="ar-IQ" dirty="0" smtClean="0"/>
              <a:t>وتشخص الانواع على انها مجاميع سكانية تملك شكل مظهري متميز اكتسبته نتيجة العوامل التطورية والبيئية </a:t>
            </a:r>
          </a:p>
          <a:p>
            <a:r>
              <a:rPr lang="ar-IQ" dirty="0" smtClean="0"/>
              <a:t>تعرف النوع على انه مجموعة من الافراد التي تعيش بمنطقة معينة متكيفة لها وتتخذ مركزا بيئيا واحدا </a:t>
            </a:r>
          </a:p>
          <a:p>
            <a:r>
              <a:rPr lang="ar-IQ" dirty="0" smtClean="0"/>
              <a:t>السلبيات </a:t>
            </a:r>
          </a:p>
          <a:p>
            <a:r>
              <a:rPr lang="ar-IQ" dirty="0" smtClean="0"/>
              <a:t>لا يجد حلا للأنواع التي تختلف في تأريخ حياتها </a:t>
            </a:r>
            <a:endParaRPr lang="en-US" dirty="0"/>
          </a:p>
        </p:txBody>
      </p:sp>
    </p:spTree>
  </p:cSld>
  <p:clrMapOvr>
    <a:masterClrMapping/>
  </p:clrMapOvr>
  <p:transition>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الانعزال</a:t>
            </a:r>
            <a:endParaRPr lang="en-US" dirty="0"/>
          </a:p>
        </p:txBody>
      </p:sp>
      <p:sp>
        <p:nvSpPr>
          <p:cNvPr id="3" name="عنصر نائب للمحتوى 2"/>
          <p:cNvSpPr>
            <a:spLocks noGrp="1"/>
          </p:cNvSpPr>
          <p:nvPr>
            <p:ph idx="1"/>
          </p:nvPr>
        </p:nvSpPr>
        <p:spPr/>
        <p:txBody>
          <a:bodyPr/>
          <a:lstStyle/>
          <a:p>
            <a:r>
              <a:rPr lang="ar-IQ" dirty="0" smtClean="0"/>
              <a:t>هو عبارة عن </a:t>
            </a:r>
            <a:r>
              <a:rPr lang="ar-IQ" dirty="0" err="1" smtClean="0"/>
              <a:t>تكيفات</a:t>
            </a:r>
            <a:r>
              <a:rPr lang="ar-IQ" dirty="0" smtClean="0"/>
              <a:t> خاصة للكائنات الحية من شأنها ان تحد من تزاوج هذه الكائنات مع افراد نوعها فقط وان هذه </a:t>
            </a:r>
            <a:r>
              <a:rPr lang="ar-IQ" dirty="0" err="1" smtClean="0"/>
              <a:t>التكيفات</a:t>
            </a:r>
            <a:r>
              <a:rPr lang="ar-IQ" dirty="0" smtClean="0"/>
              <a:t> قد تكون خارجية او داخلية تمنع هذه الافراد من الاتصال بجماعات اخرى </a:t>
            </a:r>
            <a:r>
              <a:rPr lang="ar-IQ" dirty="0" err="1" smtClean="0"/>
              <a:t>قريبة .</a:t>
            </a:r>
            <a:endParaRPr lang="ar-IQ" dirty="0" smtClean="0"/>
          </a:p>
          <a:p>
            <a:r>
              <a:rPr lang="ar-IQ" dirty="0" smtClean="0"/>
              <a:t>عملية الانعزال مهمة من ناحية التنوع </a:t>
            </a:r>
            <a:r>
              <a:rPr lang="ar-IQ" dirty="0" err="1" smtClean="0"/>
              <a:t>لانها</a:t>
            </a:r>
            <a:r>
              <a:rPr lang="ar-IQ" dirty="0" smtClean="0"/>
              <a:t> تكسب المجاميع السكانية او الافراد خطوط تطورية منفصلة عن غيرها من الخطوط </a:t>
            </a:r>
          </a:p>
          <a:p>
            <a:r>
              <a:rPr lang="ar-IQ" dirty="0" smtClean="0"/>
              <a:t>انواع الانعزال</a:t>
            </a:r>
            <a:endParaRPr lang="en-US" dirty="0"/>
          </a:p>
        </p:txBody>
      </p:sp>
    </p:spTree>
  </p:cSld>
  <p:clrMapOvr>
    <a:masterClrMapping/>
  </p:clrMapOvr>
  <p:transition>
    <p:strips/>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الانعزال الجغرافي </a:t>
            </a:r>
            <a:endParaRPr lang="en-US" dirty="0"/>
          </a:p>
        </p:txBody>
      </p:sp>
      <p:sp>
        <p:nvSpPr>
          <p:cNvPr id="3" name="عنصر نائب للمحتوى 2"/>
          <p:cNvSpPr>
            <a:spLocks noGrp="1"/>
          </p:cNvSpPr>
          <p:nvPr>
            <p:ph idx="1"/>
          </p:nvPr>
        </p:nvSpPr>
        <p:spPr/>
        <p:txBody>
          <a:bodyPr/>
          <a:lstStyle/>
          <a:p>
            <a:r>
              <a:rPr lang="ar-IQ" dirty="0" smtClean="0"/>
              <a:t>يقصد به وجود حواجز جغرافية تمنع الانواع المختلفة من ان تلتقي مع بعضها مثل السلاسل الجبلية والصحاري الشاسعة والبحار والمحيطات وغيرها </a:t>
            </a:r>
            <a:endParaRPr lang="en-US" dirty="0"/>
          </a:p>
        </p:txBody>
      </p:sp>
    </p:spTree>
  </p:cSld>
  <p:clrMapOvr>
    <a:masterClrMapping/>
  </p:clrMapOvr>
  <p:transition>
    <p:push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امثلة</a:t>
            </a:r>
            <a:endParaRPr lang="en-US" dirty="0"/>
          </a:p>
        </p:txBody>
      </p:sp>
      <p:sp>
        <p:nvSpPr>
          <p:cNvPr id="3" name="عنصر نائب للمحتوى 2"/>
          <p:cNvSpPr>
            <a:spLocks noGrp="1"/>
          </p:cNvSpPr>
          <p:nvPr>
            <p:ph idx="1"/>
          </p:nvPr>
        </p:nvSpPr>
        <p:spPr/>
        <p:txBody>
          <a:bodyPr/>
          <a:lstStyle/>
          <a:p>
            <a:r>
              <a:rPr lang="ar-IQ" dirty="0" smtClean="0"/>
              <a:t>نبات </a:t>
            </a:r>
            <a:r>
              <a:rPr lang="ar-IQ" dirty="0" err="1" smtClean="0"/>
              <a:t>الدلب</a:t>
            </a:r>
            <a:r>
              <a:rPr lang="ar-IQ" dirty="0" smtClean="0"/>
              <a:t> </a:t>
            </a:r>
            <a:r>
              <a:rPr lang="en-US" i="1" dirty="0" err="1" smtClean="0"/>
              <a:t>Planatus</a:t>
            </a:r>
            <a:r>
              <a:rPr lang="en-US" i="1" dirty="0" smtClean="0"/>
              <a:t> </a:t>
            </a:r>
            <a:r>
              <a:rPr lang="en-US" i="1" dirty="0" err="1" smtClean="0"/>
              <a:t>orientalis</a:t>
            </a:r>
            <a:r>
              <a:rPr lang="ar-IQ" i="1" dirty="0" smtClean="0"/>
              <a:t>  </a:t>
            </a:r>
            <a:r>
              <a:rPr lang="ar-IQ" dirty="0" smtClean="0"/>
              <a:t>الذي يوجد في العراق </a:t>
            </a:r>
            <a:r>
              <a:rPr lang="ar-IQ" dirty="0" err="1" smtClean="0"/>
              <a:t>وايران</a:t>
            </a:r>
            <a:r>
              <a:rPr lang="ar-IQ" dirty="0" smtClean="0"/>
              <a:t> والهند ونبات الــــــ </a:t>
            </a:r>
            <a:r>
              <a:rPr lang="en-US" i="1" dirty="0" err="1" smtClean="0"/>
              <a:t>P.occidentalis</a:t>
            </a:r>
            <a:r>
              <a:rPr lang="en-US" i="1" dirty="0" smtClean="0"/>
              <a:t> </a:t>
            </a:r>
            <a:r>
              <a:rPr lang="ar-IQ" dirty="0" smtClean="0"/>
              <a:t> في شمال اوربا </a:t>
            </a:r>
            <a:r>
              <a:rPr lang="ar-IQ" dirty="0" err="1" smtClean="0"/>
              <a:t>وامريكا</a:t>
            </a:r>
            <a:endParaRPr lang="ar-IQ" dirty="0" smtClean="0"/>
          </a:p>
        </p:txBody>
      </p:sp>
    </p:spTree>
  </p:cSld>
  <p:clrMapOvr>
    <a:masterClrMapping/>
  </p:clrMapOvr>
  <p:transition>
    <p:strips/>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i="1" dirty="0" err="1" smtClean="0"/>
              <a:t>Planatus</a:t>
            </a:r>
            <a:r>
              <a:rPr lang="en-US" i="1" dirty="0" smtClean="0"/>
              <a:t> </a:t>
            </a:r>
            <a:r>
              <a:rPr lang="en-US" i="1" dirty="0" err="1" smtClean="0"/>
              <a:t>orientalis</a:t>
            </a:r>
            <a:endParaRPr lang="en-US" dirty="0"/>
          </a:p>
        </p:txBody>
      </p:sp>
      <p:pic>
        <p:nvPicPr>
          <p:cNvPr id="8194" name="Picture 2" descr="C:\Users\Home HP\Downloads\تنوع\طك.jpg"/>
          <p:cNvPicPr>
            <a:picLocks noGrp="1" noChangeAspect="1" noChangeArrowheads="1"/>
          </p:cNvPicPr>
          <p:nvPr>
            <p:ph idx="1"/>
          </p:nvPr>
        </p:nvPicPr>
        <p:blipFill>
          <a:blip r:embed="rId2" cstate="print"/>
          <a:srcRect/>
          <a:stretch>
            <a:fillRect/>
          </a:stretch>
        </p:blipFill>
        <p:spPr bwMode="auto">
          <a:xfrm>
            <a:off x="1907704" y="2060848"/>
            <a:ext cx="5184576" cy="2726258"/>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i="1" dirty="0" err="1" smtClean="0"/>
              <a:t>P.occidentalis</a:t>
            </a:r>
            <a:endParaRPr lang="en-US" dirty="0"/>
          </a:p>
        </p:txBody>
      </p:sp>
      <p:pic>
        <p:nvPicPr>
          <p:cNvPr id="9218" name="Picture 2" descr="C:\Users\Home HP\Downloads\تنوع\تن.jpg"/>
          <p:cNvPicPr>
            <a:picLocks noGrp="1" noChangeAspect="1" noChangeArrowheads="1"/>
          </p:cNvPicPr>
          <p:nvPr>
            <p:ph idx="1"/>
          </p:nvPr>
        </p:nvPicPr>
        <p:blipFill>
          <a:blip r:embed="rId2" cstate="print"/>
          <a:srcRect/>
          <a:stretch>
            <a:fillRect/>
          </a:stretch>
        </p:blipFill>
        <p:spPr bwMode="auto">
          <a:xfrm>
            <a:off x="2123728" y="1988840"/>
            <a:ext cx="4392488" cy="2798266"/>
          </a:xfrm>
          <a:prstGeom prst="rect">
            <a:avLst/>
          </a:prstGeom>
          <a:noFill/>
        </p:spPr>
      </p:pic>
    </p:spTree>
  </p:cSld>
  <p:clrMapOvr>
    <a:masterClrMapping/>
  </p:clrMapOvr>
  <p:transition>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DDEBCF"/>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البط البري</a:t>
            </a:r>
            <a:endParaRPr lang="en-US" dirty="0"/>
          </a:p>
        </p:txBody>
      </p:sp>
      <p:sp>
        <p:nvSpPr>
          <p:cNvPr id="3" name="عنصر نائب للمحتوى 2"/>
          <p:cNvSpPr>
            <a:spLocks noGrp="1"/>
          </p:cNvSpPr>
          <p:nvPr>
            <p:ph idx="1"/>
          </p:nvPr>
        </p:nvSpPr>
        <p:spPr/>
        <p:txBody>
          <a:bodyPr/>
          <a:lstStyle/>
          <a:p>
            <a:r>
              <a:rPr lang="en-US" i="1" dirty="0" err="1" smtClean="0"/>
              <a:t>Anas</a:t>
            </a:r>
            <a:r>
              <a:rPr lang="en-US" i="1" dirty="0" smtClean="0"/>
              <a:t> </a:t>
            </a:r>
            <a:r>
              <a:rPr lang="en-US" i="1" dirty="0" err="1" smtClean="0"/>
              <a:t>platyrhynchos</a:t>
            </a:r>
            <a:r>
              <a:rPr lang="ar-IQ" i="1" dirty="0" smtClean="0"/>
              <a:t> </a:t>
            </a:r>
            <a:r>
              <a:rPr lang="ar-IQ" dirty="0" smtClean="0"/>
              <a:t>الذي يتواجد في </a:t>
            </a:r>
            <a:r>
              <a:rPr lang="ar-IQ" dirty="0" err="1" smtClean="0"/>
              <a:t>نيوزلاندة</a:t>
            </a:r>
            <a:r>
              <a:rPr lang="ar-IQ" dirty="0" smtClean="0"/>
              <a:t> والبط الرمادي </a:t>
            </a:r>
            <a:r>
              <a:rPr lang="en-US" i="1" dirty="0" smtClean="0"/>
              <a:t>A. </a:t>
            </a:r>
            <a:r>
              <a:rPr lang="en-US" i="1" dirty="0" err="1" smtClean="0"/>
              <a:t>Superciliosa</a:t>
            </a:r>
            <a:r>
              <a:rPr lang="ar-IQ" i="1" dirty="0" smtClean="0"/>
              <a:t> </a:t>
            </a:r>
            <a:r>
              <a:rPr lang="ar-IQ" dirty="0" smtClean="0"/>
              <a:t>وهما متقاربان في الشكل لكنهما معزولان جغرافيا</a:t>
            </a:r>
          </a:p>
        </p:txBody>
      </p:sp>
    </p:spTree>
  </p:cSld>
  <p:clrMapOvr>
    <a:masterClrMapping/>
  </p:clrMapOvr>
  <p:transition>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انماط النوع</a:t>
            </a:r>
            <a:endParaRPr lang="en-US" dirty="0"/>
          </a:p>
        </p:txBody>
      </p:sp>
      <p:sp>
        <p:nvSpPr>
          <p:cNvPr id="3" name="عنصر نائب للمحتوى 2"/>
          <p:cNvSpPr>
            <a:spLocks noGrp="1"/>
          </p:cNvSpPr>
          <p:nvPr>
            <p:ph idx="1"/>
          </p:nvPr>
        </p:nvSpPr>
        <p:spPr/>
        <p:txBody>
          <a:bodyPr/>
          <a:lstStyle/>
          <a:p>
            <a:r>
              <a:rPr lang="ar-IQ" dirty="0" smtClean="0"/>
              <a:t>النوع الجيد </a:t>
            </a:r>
            <a:r>
              <a:rPr lang="ar-IQ" dirty="0" err="1" smtClean="0"/>
              <a:t>التكوين </a:t>
            </a:r>
            <a:r>
              <a:rPr lang="ar-IQ" dirty="0" smtClean="0"/>
              <a:t>: وهي انواع اكتملت تطوريا وتمتلك صفات خاصة بها وعوامل انعزال تكاثري تمنعها من الاختلاط تناسليا مع الانواع القريبة منها فهي تختلف في الطبيعة بصفات واضحة ومميزة تسمى صفات الانواع</a:t>
            </a:r>
            <a:endParaRPr lang="en-US" dirty="0"/>
          </a:p>
        </p:txBody>
      </p:sp>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i="1" dirty="0" err="1" smtClean="0"/>
              <a:t>Anas</a:t>
            </a:r>
            <a:r>
              <a:rPr lang="en-US" i="1" dirty="0" smtClean="0"/>
              <a:t> </a:t>
            </a:r>
            <a:r>
              <a:rPr lang="en-US" i="1" dirty="0" err="1" smtClean="0"/>
              <a:t>platyrhynchos</a:t>
            </a:r>
            <a:endParaRPr lang="en-US" dirty="0"/>
          </a:p>
        </p:txBody>
      </p:sp>
      <p:pic>
        <p:nvPicPr>
          <p:cNvPr id="10242" name="Picture 2" descr="C:\Users\Home HP\Downloads\تنوع\منتالل.jpg"/>
          <p:cNvPicPr>
            <a:picLocks noGrp="1" noChangeAspect="1" noChangeArrowheads="1"/>
          </p:cNvPicPr>
          <p:nvPr>
            <p:ph idx="1"/>
          </p:nvPr>
        </p:nvPicPr>
        <p:blipFill>
          <a:blip r:embed="rId2" cstate="print"/>
          <a:srcRect/>
          <a:stretch>
            <a:fillRect/>
          </a:stretch>
        </p:blipFill>
        <p:spPr bwMode="auto">
          <a:xfrm>
            <a:off x="2339752" y="2276872"/>
            <a:ext cx="5472608" cy="2457847"/>
          </a:xfrm>
          <a:prstGeom prst="rect">
            <a:avLst/>
          </a:prstGeom>
          <a:noFill/>
        </p:spPr>
      </p:pic>
    </p:spTree>
  </p:cSld>
  <p:clrMapOvr>
    <a:masterClrMapping/>
  </p:clrMapOvr>
  <p:transition>
    <p:strips dir="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i="1" dirty="0" smtClean="0"/>
              <a:t>A. </a:t>
            </a:r>
            <a:r>
              <a:rPr lang="en-US" i="1" dirty="0" err="1" smtClean="0"/>
              <a:t>Superciliosa</a:t>
            </a:r>
            <a:endParaRPr lang="en-US" dirty="0"/>
          </a:p>
        </p:txBody>
      </p:sp>
      <p:pic>
        <p:nvPicPr>
          <p:cNvPr id="11266" name="Picture 2" descr="C:\Users\Home HP\Downloads\تنوع\نتالبيبلا.jpg"/>
          <p:cNvPicPr>
            <a:picLocks noGrp="1" noChangeAspect="1" noChangeArrowheads="1"/>
          </p:cNvPicPr>
          <p:nvPr>
            <p:ph idx="1"/>
          </p:nvPr>
        </p:nvPicPr>
        <p:blipFill>
          <a:blip r:embed="rId2" cstate="print"/>
          <a:srcRect/>
          <a:stretch>
            <a:fillRect/>
          </a:stretch>
        </p:blipFill>
        <p:spPr bwMode="auto">
          <a:xfrm>
            <a:off x="2267744" y="1700808"/>
            <a:ext cx="5256584" cy="3888432"/>
          </a:xfrm>
          <a:prstGeom prst="rect">
            <a:avLst/>
          </a:prstGeom>
          <a:noFill/>
        </p:spPr>
      </p:pic>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الانعزال البيئي</a:t>
            </a:r>
            <a:endParaRPr lang="en-US" dirty="0"/>
          </a:p>
        </p:txBody>
      </p:sp>
      <p:sp>
        <p:nvSpPr>
          <p:cNvPr id="3" name="عنصر نائب للمحتوى 2"/>
          <p:cNvSpPr>
            <a:spLocks noGrp="1"/>
          </p:cNvSpPr>
          <p:nvPr>
            <p:ph idx="1"/>
          </p:nvPr>
        </p:nvSpPr>
        <p:spPr/>
        <p:txBody>
          <a:bodyPr/>
          <a:lstStyle/>
          <a:p>
            <a:r>
              <a:rPr lang="ar-IQ" dirty="0" smtClean="0"/>
              <a:t>ويتم عن طريق تغيير البيئة كأن يعيش احد النوعين في اليابسة </a:t>
            </a:r>
            <a:r>
              <a:rPr lang="ar-IQ" dirty="0" err="1" smtClean="0"/>
              <a:t>والاخر</a:t>
            </a:r>
            <a:r>
              <a:rPr lang="ar-IQ" dirty="0" smtClean="0"/>
              <a:t> في الماء كما في نبات الـــ </a:t>
            </a:r>
            <a:r>
              <a:rPr lang="en-US" dirty="0" err="1" smtClean="0"/>
              <a:t>Geum</a:t>
            </a:r>
            <a:r>
              <a:rPr lang="en-US" dirty="0" smtClean="0"/>
              <a:t> </a:t>
            </a:r>
            <a:r>
              <a:rPr lang="en-US" dirty="0" err="1" smtClean="0"/>
              <a:t>urbanum</a:t>
            </a:r>
            <a:r>
              <a:rPr lang="ar-IQ" dirty="0" smtClean="0"/>
              <a:t>  الذي يعيش الغابات  و </a:t>
            </a:r>
            <a:r>
              <a:rPr lang="en-US" dirty="0" smtClean="0"/>
              <a:t>G. </a:t>
            </a:r>
            <a:r>
              <a:rPr lang="en-US" dirty="0" err="1" smtClean="0"/>
              <a:t>Rivale</a:t>
            </a:r>
            <a:r>
              <a:rPr lang="ar-IQ" dirty="0" smtClean="0"/>
              <a:t> الذي يعيش في المستنقعات</a:t>
            </a:r>
            <a:endParaRPr lang="en-US" dirty="0" smtClean="0"/>
          </a:p>
        </p:txBody>
      </p:sp>
    </p:spTree>
  </p:cSld>
  <p:clrMapOvr>
    <a:masterClrMapping/>
  </p:clrMapOvr>
  <p:transition>
    <p:pull dir="l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 </a:t>
            </a:r>
            <a:r>
              <a:rPr lang="en-US" dirty="0" err="1" smtClean="0"/>
              <a:t>urbanum</a:t>
            </a:r>
            <a:r>
              <a:rPr lang="ar-IQ" dirty="0" smtClean="0"/>
              <a:t> </a:t>
            </a:r>
            <a:r>
              <a:rPr lang="en-US" dirty="0" err="1" smtClean="0"/>
              <a:t>Geum</a:t>
            </a:r>
            <a:endParaRPr lang="en-US" dirty="0"/>
          </a:p>
        </p:txBody>
      </p:sp>
      <p:pic>
        <p:nvPicPr>
          <p:cNvPr id="12290" name="Picture 2" descr="C:\Users\Home HP\Downloads\تنوع\وو.jpg"/>
          <p:cNvPicPr>
            <a:picLocks noGrp="1" noChangeAspect="1" noChangeArrowheads="1"/>
          </p:cNvPicPr>
          <p:nvPr>
            <p:ph idx="1"/>
          </p:nvPr>
        </p:nvPicPr>
        <p:blipFill>
          <a:blip r:embed="rId2" cstate="print"/>
          <a:srcRect/>
          <a:stretch>
            <a:fillRect/>
          </a:stretch>
        </p:blipFill>
        <p:spPr bwMode="auto">
          <a:xfrm>
            <a:off x="2411760" y="2643980"/>
            <a:ext cx="4464496" cy="3521323"/>
          </a:xfrm>
          <a:prstGeom prst="rect">
            <a:avLst/>
          </a:prstGeom>
          <a:noFill/>
        </p:spPr>
      </p:pic>
    </p:spTree>
  </p:cSld>
  <p:clrMapOvr>
    <a:masterClrMapping/>
  </p:clrMapOvr>
  <p:transition>
    <p:split orient="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G. </a:t>
            </a:r>
            <a:r>
              <a:rPr lang="en-US" dirty="0" err="1" smtClean="0"/>
              <a:t>Rivale</a:t>
            </a:r>
            <a:endParaRPr lang="en-US" dirty="0"/>
          </a:p>
        </p:txBody>
      </p:sp>
      <p:pic>
        <p:nvPicPr>
          <p:cNvPr id="13314" name="Picture 2" descr="C:\Users\Home HP\Downloads\تنوع\ooo.jpg"/>
          <p:cNvPicPr>
            <a:picLocks noGrp="1" noChangeAspect="1" noChangeArrowheads="1"/>
          </p:cNvPicPr>
          <p:nvPr>
            <p:ph idx="1"/>
          </p:nvPr>
        </p:nvPicPr>
        <p:blipFill>
          <a:blip r:embed="rId2" cstate="print"/>
          <a:srcRect/>
          <a:stretch>
            <a:fillRect/>
          </a:stretch>
        </p:blipFill>
        <p:spPr bwMode="auto">
          <a:xfrm>
            <a:off x="2123728" y="2060848"/>
            <a:ext cx="4824536" cy="2673871"/>
          </a:xfrm>
          <a:prstGeom prst="rect">
            <a:avLst/>
          </a:prstGeom>
          <a:noFill/>
        </p:spPr>
      </p:pic>
    </p:spTree>
  </p:cSld>
  <p:clrMapOvr>
    <a:masterClrMapping/>
  </p:clrMapOvr>
  <p:transition>
    <p:plus/>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الانعزال الموسمي</a:t>
            </a:r>
            <a:endParaRPr lang="en-US" dirty="0"/>
          </a:p>
        </p:txBody>
      </p:sp>
      <p:sp>
        <p:nvSpPr>
          <p:cNvPr id="3" name="عنصر نائب للمحتوى 2"/>
          <p:cNvSpPr>
            <a:spLocks noGrp="1"/>
          </p:cNvSpPr>
          <p:nvPr>
            <p:ph idx="1"/>
          </p:nvPr>
        </p:nvSpPr>
        <p:spPr/>
        <p:txBody>
          <a:bodyPr/>
          <a:lstStyle/>
          <a:p>
            <a:r>
              <a:rPr lang="ar-IQ" dirty="0" smtClean="0"/>
              <a:t>يكون هذا النوع اكثر وضوحا في النباتات وذلك باختلاف وقت تكوين حبوب الطلع </a:t>
            </a:r>
            <a:r>
              <a:rPr lang="ar-IQ" dirty="0" err="1" smtClean="0"/>
              <a:t>والازهار</a:t>
            </a:r>
            <a:r>
              <a:rPr lang="ar-IQ" dirty="0" smtClean="0"/>
              <a:t> ومثال ذلك على ذلك نوع من الصنوبريات فالنوع الاول </a:t>
            </a:r>
            <a:r>
              <a:rPr lang="en-US" dirty="0" err="1" smtClean="0"/>
              <a:t>Pinus</a:t>
            </a:r>
            <a:r>
              <a:rPr lang="en-US" dirty="0" smtClean="0"/>
              <a:t> </a:t>
            </a:r>
            <a:r>
              <a:rPr lang="en-US" dirty="0" err="1" smtClean="0"/>
              <a:t>radiatus</a:t>
            </a:r>
            <a:r>
              <a:rPr lang="en-US" dirty="0" smtClean="0"/>
              <a:t> </a:t>
            </a:r>
            <a:r>
              <a:rPr lang="ar-IQ" dirty="0" smtClean="0"/>
              <a:t> يزهر في بداية شباط والنوع </a:t>
            </a:r>
            <a:r>
              <a:rPr lang="en-US" dirty="0" smtClean="0"/>
              <a:t>P. </a:t>
            </a:r>
            <a:r>
              <a:rPr lang="en-US" dirty="0" err="1" smtClean="0"/>
              <a:t>muricata</a:t>
            </a:r>
            <a:r>
              <a:rPr lang="en-US" dirty="0" smtClean="0"/>
              <a:t> </a:t>
            </a:r>
            <a:r>
              <a:rPr lang="ar-IQ" dirty="0" smtClean="0"/>
              <a:t> يزهر في نيسان والنوعين يعيشان في كاليفورنيا </a:t>
            </a:r>
            <a:endParaRPr lang="en-US" dirty="0"/>
          </a:p>
        </p:txBody>
      </p:sp>
    </p:spTree>
  </p:cSld>
  <p:clrMapOvr>
    <a:masterClrMapping/>
  </p:clrMapOvr>
  <p:transition>
    <p:wipe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Pinus</a:t>
            </a:r>
            <a:r>
              <a:rPr lang="en-US" dirty="0" smtClean="0"/>
              <a:t> </a:t>
            </a:r>
            <a:r>
              <a:rPr lang="en-US" dirty="0" err="1" smtClean="0"/>
              <a:t>radiatus</a:t>
            </a:r>
            <a:endParaRPr lang="en-US" dirty="0"/>
          </a:p>
        </p:txBody>
      </p:sp>
      <p:pic>
        <p:nvPicPr>
          <p:cNvPr id="14338" name="Picture 2" descr="C:\Users\Home HP\Downloads\تنوع\خه.jpg"/>
          <p:cNvPicPr>
            <a:picLocks noGrp="1" noChangeAspect="1" noChangeArrowheads="1"/>
          </p:cNvPicPr>
          <p:nvPr>
            <p:ph idx="1"/>
          </p:nvPr>
        </p:nvPicPr>
        <p:blipFill>
          <a:blip r:embed="rId2" cstate="print"/>
          <a:srcRect/>
          <a:stretch>
            <a:fillRect/>
          </a:stretch>
        </p:blipFill>
        <p:spPr bwMode="auto">
          <a:xfrm>
            <a:off x="2123728" y="1916832"/>
            <a:ext cx="4176464" cy="3744415"/>
          </a:xfrm>
          <a:prstGeom prst="rect">
            <a:avLst/>
          </a:prstGeom>
          <a:noFill/>
        </p:spPr>
      </p:pic>
    </p:spTree>
  </p:cSld>
  <p:clrMapOvr>
    <a:masterClrMapping/>
  </p:clrMapOvr>
  <p:transition>
    <p:cover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 </a:t>
            </a:r>
            <a:r>
              <a:rPr lang="en-US" dirty="0" err="1" smtClean="0"/>
              <a:t>muricata</a:t>
            </a:r>
            <a:endParaRPr lang="en-US" dirty="0"/>
          </a:p>
        </p:txBody>
      </p:sp>
      <p:pic>
        <p:nvPicPr>
          <p:cNvPr id="8194" name="Picture 2" descr="C:\Users\Home HP\Downloads\تنوع\images.jpg"/>
          <p:cNvPicPr>
            <a:picLocks noGrp="1" noChangeAspect="1" noChangeArrowheads="1"/>
          </p:cNvPicPr>
          <p:nvPr>
            <p:ph idx="1"/>
          </p:nvPr>
        </p:nvPicPr>
        <p:blipFill>
          <a:blip r:embed="rId2" cstate="print"/>
          <a:srcRect/>
          <a:stretch>
            <a:fillRect/>
          </a:stretch>
        </p:blipFill>
        <p:spPr bwMode="auto">
          <a:xfrm>
            <a:off x="2555776" y="1988840"/>
            <a:ext cx="4320480" cy="2845891"/>
          </a:xfrm>
          <a:prstGeom prst="rect">
            <a:avLst/>
          </a:prstGeom>
          <a:noFill/>
        </p:spPr>
      </p:pic>
    </p:spTree>
  </p:cSld>
  <p:clrMapOvr>
    <a:masterClrMapping/>
  </p:clrMapOvr>
  <p:transition>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يحدث الانعزال الموسمي بالحيوانات نتيجة اختلاف وقت النضوج الجنسي مثال ذلك ان الضفدع المرقط يتناسل في وسط نيسان بينما ضفدع الغابات في بداية نفس لشهر </a:t>
            </a:r>
            <a:r>
              <a:rPr lang="ar-IQ" dirty="0" err="1" smtClean="0"/>
              <a:t>والصرصرين</a:t>
            </a:r>
            <a:r>
              <a:rPr lang="ar-IQ" dirty="0" smtClean="0"/>
              <a:t> الامريكيين</a:t>
            </a:r>
            <a:r>
              <a:rPr lang="en-US" dirty="0" smtClean="0"/>
              <a:t> </a:t>
            </a:r>
            <a:r>
              <a:rPr lang="en-US" dirty="0" err="1" smtClean="0"/>
              <a:t>Gryllus</a:t>
            </a:r>
            <a:r>
              <a:rPr lang="en-US" dirty="0" smtClean="0"/>
              <a:t> </a:t>
            </a:r>
            <a:r>
              <a:rPr lang="en-US" dirty="0" err="1" smtClean="0"/>
              <a:t>pennsylvanicus</a:t>
            </a:r>
            <a:r>
              <a:rPr lang="ar-IQ" dirty="0" smtClean="0"/>
              <a:t>  و </a:t>
            </a:r>
            <a:r>
              <a:rPr lang="en-US" dirty="0" err="1" smtClean="0"/>
              <a:t>G.veletis</a:t>
            </a:r>
            <a:r>
              <a:rPr lang="ar-IQ" dirty="0" smtClean="0"/>
              <a:t> يتكاثران في فصول مختلفة </a:t>
            </a:r>
            <a:r>
              <a:rPr lang="ar-IQ" dirty="0" err="1" smtClean="0"/>
              <a:t>فالاول</a:t>
            </a:r>
            <a:r>
              <a:rPr lang="ar-IQ" dirty="0" smtClean="0"/>
              <a:t> يتكاثر في فصل الخريف </a:t>
            </a:r>
            <a:r>
              <a:rPr lang="ar-IQ" dirty="0" err="1" smtClean="0"/>
              <a:t>والاخر</a:t>
            </a:r>
            <a:r>
              <a:rPr lang="ar-IQ" dirty="0" smtClean="0"/>
              <a:t> في فصل الربيع</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Gryllus</a:t>
            </a:r>
            <a:r>
              <a:rPr lang="en-US" dirty="0" smtClean="0"/>
              <a:t> </a:t>
            </a:r>
            <a:r>
              <a:rPr lang="en-US" dirty="0" err="1" smtClean="0"/>
              <a:t>pennsylvanicus</a:t>
            </a:r>
            <a:endParaRPr lang="en-US" dirty="0"/>
          </a:p>
        </p:txBody>
      </p:sp>
      <p:pic>
        <p:nvPicPr>
          <p:cNvPr id="1026" name="Picture 2" descr="C:\Users\Home HP\Downloads\تنوع\ة.jpg"/>
          <p:cNvPicPr>
            <a:picLocks noGrp="1" noChangeAspect="1" noChangeArrowheads="1"/>
          </p:cNvPicPr>
          <p:nvPr>
            <p:ph idx="1"/>
          </p:nvPr>
        </p:nvPicPr>
        <p:blipFill>
          <a:blip r:embed="rId2" cstate="print"/>
          <a:srcRect/>
          <a:stretch>
            <a:fillRect/>
          </a:stretch>
        </p:blipFill>
        <p:spPr bwMode="auto">
          <a:xfrm>
            <a:off x="2555776" y="2492896"/>
            <a:ext cx="4248472" cy="2241823"/>
          </a:xfrm>
          <a:prstGeom prst="rect">
            <a:avLst/>
          </a:prstGeom>
          <a:noFill/>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pic>
        <p:nvPicPr>
          <p:cNvPr id="6146" name="Picture 2" descr="C:\Users\Home HP\Downloads\عليا\ننن.jpg"/>
          <p:cNvPicPr>
            <a:picLocks noGrp="1" noChangeAspect="1" noChangeArrowheads="1"/>
          </p:cNvPicPr>
          <p:nvPr>
            <p:ph idx="1"/>
          </p:nvPr>
        </p:nvPicPr>
        <p:blipFill>
          <a:blip r:embed="rId2" cstate="print"/>
          <a:srcRect/>
          <a:stretch>
            <a:fillRect/>
          </a:stretch>
        </p:blipFill>
        <p:spPr bwMode="auto">
          <a:xfrm>
            <a:off x="2051720" y="1844824"/>
            <a:ext cx="4896544" cy="2875607"/>
          </a:xfrm>
          <a:prstGeom prst="rect">
            <a:avLst/>
          </a:prstGeom>
          <a:noFill/>
        </p:spPr>
      </p:pic>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G.veletis</a:t>
            </a:r>
            <a:endParaRPr lang="en-US" dirty="0"/>
          </a:p>
        </p:txBody>
      </p:sp>
      <p:pic>
        <p:nvPicPr>
          <p:cNvPr id="2050" name="Picture 2" descr="C:\Users\Home HP\Downloads\تنوع\مك.jpg"/>
          <p:cNvPicPr>
            <a:picLocks noGrp="1" noChangeAspect="1" noChangeArrowheads="1"/>
          </p:cNvPicPr>
          <p:nvPr>
            <p:ph idx="1"/>
          </p:nvPr>
        </p:nvPicPr>
        <p:blipFill>
          <a:blip r:embed="rId2" cstate="print"/>
          <a:srcRect/>
          <a:stretch>
            <a:fillRect/>
          </a:stretch>
        </p:blipFill>
        <p:spPr bwMode="auto">
          <a:xfrm>
            <a:off x="2123729" y="3144044"/>
            <a:ext cx="5040560" cy="1438275"/>
          </a:xfrm>
          <a:prstGeom prst="rect">
            <a:avLst/>
          </a:prstGeom>
          <a:noFill/>
        </p:spPr>
      </p:pic>
    </p:spTree>
  </p:cSld>
  <p:clrMapOvr>
    <a:masterClrMapping/>
  </p:clrMapOvr>
  <p:transition>
    <p:wipe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الانعزال السلوكي</a:t>
            </a:r>
            <a:endParaRPr lang="en-US" dirty="0"/>
          </a:p>
        </p:txBody>
      </p:sp>
      <p:sp>
        <p:nvSpPr>
          <p:cNvPr id="3" name="عنصر نائب للمحتوى 2"/>
          <p:cNvSpPr>
            <a:spLocks noGrp="1"/>
          </p:cNvSpPr>
          <p:nvPr>
            <p:ph idx="1"/>
          </p:nvPr>
        </p:nvSpPr>
        <p:spPr/>
        <p:txBody>
          <a:bodyPr/>
          <a:lstStyle/>
          <a:p>
            <a:r>
              <a:rPr lang="ar-IQ" dirty="0" smtClean="0"/>
              <a:t>ويعتمد على تصرفات مختلفة </a:t>
            </a:r>
            <a:r>
              <a:rPr lang="ar-IQ" dirty="0" err="1" smtClean="0"/>
              <a:t>للانواع</a:t>
            </a:r>
            <a:r>
              <a:rPr lang="ar-IQ" dirty="0" smtClean="0"/>
              <a:t> في عمليات التكاثر فقسم من الانواع تجذب الاناث عن طريق محفزات بصرية او سمعية كالغناء او محفزات كيميائية </a:t>
            </a:r>
            <a:r>
              <a:rPr lang="ar-IQ" dirty="0" err="1" smtClean="0"/>
              <a:t>كالفرمونات</a:t>
            </a:r>
            <a:r>
              <a:rPr lang="ar-IQ" dirty="0" smtClean="0"/>
              <a:t> الاجتماعية والتي تستخدمها الحشرات بشكل واسع حيث تفرز مثلا انثى عث الفاكهة </a:t>
            </a:r>
            <a:r>
              <a:rPr lang="ar-IQ" dirty="0" err="1" smtClean="0"/>
              <a:t>فورمونات</a:t>
            </a:r>
            <a:r>
              <a:rPr lang="ar-IQ" dirty="0" smtClean="0"/>
              <a:t> لجذب الذكر على بعد ميل من موقع </a:t>
            </a:r>
            <a:r>
              <a:rPr lang="ar-IQ" dirty="0" err="1" smtClean="0"/>
              <a:t>الاثنى</a:t>
            </a:r>
            <a:r>
              <a:rPr lang="ar-IQ" dirty="0" smtClean="0"/>
              <a:t> والذي يستطيع ان يتحسس </a:t>
            </a:r>
            <a:r>
              <a:rPr lang="ar-IQ" dirty="0" err="1" smtClean="0"/>
              <a:t>الفرمونات</a:t>
            </a:r>
            <a:r>
              <a:rPr lang="ar-IQ" dirty="0" smtClean="0"/>
              <a:t> عن طريق </a:t>
            </a:r>
            <a:r>
              <a:rPr lang="ar-IQ" dirty="0" err="1" smtClean="0"/>
              <a:t>اللوامس</a:t>
            </a:r>
            <a:r>
              <a:rPr lang="ar-IQ" dirty="0" smtClean="0"/>
              <a:t> </a:t>
            </a:r>
            <a:endParaRPr lang="en-US" dirty="0"/>
          </a:p>
        </p:txBody>
      </p:sp>
    </p:spTree>
  </p:cSld>
  <p:clrMapOvr>
    <a:masterClrMapping/>
  </p:clrMapOvr>
  <p:transition>
    <p:strips/>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lumMod val="50000"/>
            <a:lumOff val="5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عث الفاكهة</a:t>
            </a:r>
            <a:endParaRPr lang="en-US" dirty="0"/>
          </a:p>
        </p:txBody>
      </p:sp>
      <p:pic>
        <p:nvPicPr>
          <p:cNvPr id="3074" name="Picture 2" descr="C:\Users\Home HP\Downloads\تنوع\حكك.jpg"/>
          <p:cNvPicPr>
            <a:picLocks noGrp="1" noChangeAspect="1" noChangeArrowheads="1"/>
          </p:cNvPicPr>
          <p:nvPr>
            <p:ph idx="1"/>
          </p:nvPr>
        </p:nvPicPr>
        <p:blipFill>
          <a:blip r:embed="rId2" cstate="print"/>
          <a:srcRect/>
          <a:stretch>
            <a:fillRect/>
          </a:stretch>
        </p:blipFill>
        <p:spPr bwMode="auto">
          <a:xfrm>
            <a:off x="2843808" y="2963069"/>
            <a:ext cx="3888432" cy="1800225"/>
          </a:xfrm>
          <a:prstGeom prst="rect">
            <a:avLst/>
          </a:prstGeom>
          <a:noFill/>
        </p:spPr>
      </p:pic>
    </p:spTree>
  </p:cSld>
  <p:clrMapOvr>
    <a:masterClrMapping/>
  </p:clrMapOvr>
  <p:transition>
    <p:cover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امثلة اخرى</a:t>
            </a:r>
            <a:endParaRPr lang="en-US" dirty="0"/>
          </a:p>
        </p:txBody>
      </p:sp>
      <p:sp>
        <p:nvSpPr>
          <p:cNvPr id="3" name="عنصر نائب للمحتوى 2"/>
          <p:cNvSpPr>
            <a:spLocks noGrp="1"/>
          </p:cNvSpPr>
          <p:nvPr>
            <p:ph idx="1"/>
          </p:nvPr>
        </p:nvSpPr>
        <p:spPr/>
        <p:txBody>
          <a:bodyPr/>
          <a:lstStyle/>
          <a:p>
            <a:pPr>
              <a:buNone/>
            </a:pPr>
            <a:r>
              <a:rPr lang="ar-IQ" dirty="0" smtClean="0"/>
              <a:t>الدودة البحرية عديدة </a:t>
            </a:r>
            <a:r>
              <a:rPr lang="ar-IQ" dirty="0" err="1" smtClean="0"/>
              <a:t>الاهلاب</a:t>
            </a:r>
            <a:r>
              <a:rPr lang="ar-IQ" dirty="0" smtClean="0"/>
              <a:t> </a:t>
            </a:r>
            <a:r>
              <a:rPr lang="en-US" dirty="0" smtClean="0"/>
              <a:t>   </a:t>
            </a:r>
            <a:r>
              <a:rPr lang="en-US" i="1" dirty="0" err="1" smtClean="0"/>
              <a:t>Grubea</a:t>
            </a:r>
            <a:r>
              <a:rPr lang="en-US" i="1" dirty="0" smtClean="0"/>
              <a:t> </a:t>
            </a:r>
            <a:r>
              <a:rPr lang="en-US" i="1" dirty="0" err="1" smtClean="0"/>
              <a:t>clarata</a:t>
            </a:r>
            <a:r>
              <a:rPr lang="ar-IQ" dirty="0" smtClean="0"/>
              <a:t>تقوم بطرح بروتين البيض في الماء وهذا يحفز الذكر على وضع النطف حيث يحتوي سائل النطف على مواد كيميائية تحفز على تكوين البيض وخلال دقائق بعد وضع البيض توضع النطف ايضا لتخصيبها</a:t>
            </a:r>
            <a:endParaRPr lang="en-US" i="1" dirty="0"/>
          </a:p>
        </p:txBody>
      </p:sp>
    </p:spTree>
  </p:cSld>
  <p:clrMapOvr>
    <a:masterClrMapping/>
  </p:clrMapOvr>
  <p:transition>
    <p:comb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i="1" dirty="0" err="1" smtClean="0"/>
              <a:t>Grubea</a:t>
            </a:r>
            <a:r>
              <a:rPr lang="en-US" i="1" dirty="0" smtClean="0"/>
              <a:t> </a:t>
            </a:r>
            <a:r>
              <a:rPr lang="en-US" i="1" dirty="0" err="1" smtClean="0"/>
              <a:t>clarata</a:t>
            </a:r>
            <a:endParaRPr lang="en-US" dirty="0"/>
          </a:p>
        </p:txBody>
      </p:sp>
      <p:pic>
        <p:nvPicPr>
          <p:cNvPr id="4098" name="Picture 2" descr="C:\Users\Home HP\Downloads\تنوع\خهخه.jpg"/>
          <p:cNvPicPr>
            <a:picLocks noGrp="1" noChangeAspect="1" noChangeArrowheads="1"/>
          </p:cNvPicPr>
          <p:nvPr>
            <p:ph idx="1"/>
          </p:nvPr>
        </p:nvPicPr>
        <p:blipFill>
          <a:blip r:embed="rId2" cstate="print"/>
          <a:srcRect/>
          <a:stretch>
            <a:fillRect/>
          </a:stretch>
        </p:blipFill>
        <p:spPr bwMode="auto">
          <a:xfrm>
            <a:off x="2555777" y="2492896"/>
            <a:ext cx="4104456" cy="3024335"/>
          </a:xfrm>
          <a:prstGeom prst="rect">
            <a:avLst/>
          </a:prstGeom>
          <a:noFill/>
        </p:spPr>
      </p:pic>
    </p:spTree>
  </p:cSld>
  <p:clrMapOvr>
    <a:masterClrMapping/>
  </p:clrMapOvr>
  <p:transition>
    <p:pull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الانعزال الميكانيكي</a:t>
            </a:r>
            <a:endParaRPr lang="en-US" dirty="0"/>
          </a:p>
        </p:txBody>
      </p:sp>
      <p:sp>
        <p:nvSpPr>
          <p:cNvPr id="3" name="عنصر نائب للمحتوى 2"/>
          <p:cNvSpPr>
            <a:spLocks noGrp="1"/>
          </p:cNvSpPr>
          <p:nvPr>
            <p:ph idx="1"/>
          </p:nvPr>
        </p:nvSpPr>
        <p:spPr/>
        <p:txBody>
          <a:bodyPr/>
          <a:lstStyle/>
          <a:p>
            <a:r>
              <a:rPr lang="ar-IQ" dirty="0" smtClean="0"/>
              <a:t>في هذا النوع من الانعزال </a:t>
            </a:r>
            <a:r>
              <a:rPr lang="ar-IQ" dirty="0" err="1" smtClean="0"/>
              <a:t>لايخصب</a:t>
            </a:r>
            <a:r>
              <a:rPr lang="ar-IQ" dirty="0" smtClean="0"/>
              <a:t> احد النوعين الاخر بسبب الاختلاف في تركيب الاجهزة التكاثرية وخصوصا في الحشرات ويؤدي محاولة الاخصاب الى الموت مثل ما يحدث بين انثى </a:t>
            </a:r>
            <a:r>
              <a:rPr lang="en-US" dirty="0" smtClean="0"/>
              <a:t>Drosophila </a:t>
            </a:r>
            <a:r>
              <a:rPr lang="en-US" dirty="0" err="1" smtClean="0"/>
              <a:t>pseudoobscura</a:t>
            </a:r>
            <a:r>
              <a:rPr lang="ar-IQ" dirty="0" smtClean="0"/>
              <a:t> و </a:t>
            </a:r>
            <a:r>
              <a:rPr lang="en-US" dirty="0" err="1" smtClean="0"/>
              <a:t>D.melanogaster</a:t>
            </a:r>
            <a:r>
              <a:rPr lang="en-US" dirty="0" smtClean="0"/>
              <a:t>  </a:t>
            </a:r>
            <a:r>
              <a:rPr lang="ar-IQ" dirty="0" smtClean="0"/>
              <a:t> او قد يحدث التزاوج ولكن </a:t>
            </a:r>
            <a:r>
              <a:rPr lang="ar-IQ" dirty="0" err="1" smtClean="0"/>
              <a:t>لايحدث</a:t>
            </a:r>
            <a:r>
              <a:rPr lang="ar-IQ" dirty="0" smtClean="0"/>
              <a:t> انتقال للحيوانات المنوية </a:t>
            </a:r>
            <a:endParaRPr lang="en-US" dirty="0"/>
          </a:p>
        </p:txBody>
      </p:sp>
    </p:spTree>
  </p:cSld>
  <p:clrMapOvr>
    <a:masterClrMapping/>
  </p:clrMapOvr>
  <p:transition>
    <p:checke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Drosophila </a:t>
            </a:r>
            <a:r>
              <a:rPr lang="en-US" dirty="0" err="1" smtClean="0"/>
              <a:t>pseudoobscura</a:t>
            </a:r>
            <a:endParaRPr lang="en-US" dirty="0"/>
          </a:p>
        </p:txBody>
      </p:sp>
      <p:pic>
        <p:nvPicPr>
          <p:cNvPr id="5122" name="Picture 2" descr="C:\Users\Home HP\Downloads\تنوع\م.jpg"/>
          <p:cNvPicPr>
            <a:picLocks noGrp="1" noChangeAspect="1" noChangeArrowheads="1"/>
          </p:cNvPicPr>
          <p:nvPr>
            <p:ph idx="1"/>
          </p:nvPr>
        </p:nvPicPr>
        <p:blipFill>
          <a:blip r:embed="rId2" cstate="print"/>
          <a:srcRect/>
          <a:stretch>
            <a:fillRect/>
          </a:stretch>
        </p:blipFill>
        <p:spPr bwMode="auto">
          <a:xfrm>
            <a:off x="3057525" y="3110706"/>
            <a:ext cx="3028950" cy="1504950"/>
          </a:xfrm>
          <a:prstGeom prst="rect">
            <a:avLst/>
          </a:prstGeom>
          <a:noFill/>
        </p:spPr>
      </p:pic>
    </p:spTree>
  </p:cSld>
  <p:clrMapOvr>
    <a:masterClrMapping/>
  </p:clrMapOvr>
  <p:transition>
    <p:randomBa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D.melanogaster</a:t>
            </a:r>
            <a:endParaRPr lang="en-US" dirty="0"/>
          </a:p>
        </p:txBody>
      </p:sp>
      <p:pic>
        <p:nvPicPr>
          <p:cNvPr id="6146" name="Picture 2" descr="C:\Users\Home HP\Downloads\تنوع\حخ.jpg"/>
          <p:cNvPicPr>
            <a:picLocks noGrp="1" noChangeAspect="1" noChangeArrowheads="1"/>
          </p:cNvPicPr>
          <p:nvPr>
            <p:ph idx="1"/>
          </p:nvPr>
        </p:nvPicPr>
        <p:blipFill>
          <a:blip r:embed="rId2" cstate="print"/>
          <a:srcRect/>
          <a:stretch>
            <a:fillRect/>
          </a:stretch>
        </p:blipFill>
        <p:spPr bwMode="auto">
          <a:xfrm>
            <a:off x="3357562" y="2920206"/>
            <a:ext cx="2428875" cy="1885950"/>
          </a:xfrm>
          <a:prstGeom prst="rect">
            <a:avLst/>
          </a:prstGeom>
          <a:noFill/>
        </p:spPr>
      </p:pic>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IQ" dirty="0" smtClean="0"/>
              <a:t>الانواع احادية </a:t>
            </a:r>
            <a:r>
              <a:rPr lang="ar-IQ" dirty="0" err="1" smtClean="0"/>
              <a:t>الطراز </a:t>
            </a:r>
            <a:r>
              <a:rPr lang="ar-IQ" dirty="0" smtClean="0"/>
              <a:t>: وهو النوع غير المتطور والثابت وينفصل مثل هذا النوع بثغرة كاملة عن الانواع الاخرى الموجودة في نفس المنطقة</a:t>
            </a:r>
          </a:p>
          <a:p>
            <a:r>
              <a:rPr lang="ar-IQ" dirty="0" smtClean="0"/>
              <a:t>الانواع المستترة او </a:t>
            </a:r>
            <a:r>
              <a:rPr lang="ar-IQ" dirty="0" err="1" smtClean="0"/>
              <a:t>المخفية </a:t>
            </a:r>
            <a:r>
              <a:rPr lang="ar-IQ" dirty="0" smtClean="0"/>
              <a:t>: وهي انواع تكون شديدة التشابه ووثيقة الصلة </a:t>
            </a:r>
            <a:r>
              <a:rPr lang="ar-IQ" dirty="0" err="1" smtClean="0"/>
              <a:t>بانواع</a:t>
            </a:r>
            <a:r>
              <a:rPr lang="ar-IQ" dirty="0" smtClean="0"/>
              <a:t> قريبة منها بشكل كبير من ناحية الشكل ولكنها معزولة تكاثريا</a:t>
            </a:r>
          </a:p>
          <a:p>
            <a:r>
              <a:rPr lang="ar-IQ" dirty="0" smtClean="0"/>
              <a:t>الانواع متعددة الطرز او </a:t>
            </a:r>
            <a:r>
              <a:rPr lang="ar-IQ" dirty="0" err="1" smtClean="0"/>
              <a:t>النويعات</a:t>
            </a:r>
            <a:r>
              <a:rPr lang="ar-IQ" dirty="0" smtClean="0"/>
              <a:t> : وهي انواع تختلف عن </a:t>
            </a:r>
            <a:r>
              <a:rPr lang="ar-IQ" smtClean="0"/>
              <a:t>بعضها البعض </a:t>
            </a:r>
            <a:r>
              <a:rPr lang="ar-IQ" dirty="0" smtClean="0"/>
              <a:t>مظهريا ولكنها غير معزولة تكاثريا</a:t>
            </a:r>
            <a:endParaRPr lang="en-US" dirty="0"/>
          </a:p>
        </p:txBody>
      </p:sp>
    </p:spTree>
  </p:cSld>
  <p:clrMapOvr>
    <a:masterClrMapping/>
  </p:clrMapOvr>
  <p:transition>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monotypic</a:t>
            </a:r>
            <a:endParaRPr lang="en-US" dirty="0"/>
          </a:p>
        </p:txBody>
      </p:sp>
      <p:pic>
        <p:nvPicPr>
          <p:cNvPr id="1026" name="Picture 2" descr="C:\Users\Home HP\Downloads\عليا\mo.jpg"/>
          <p:cNvPicPr>
            <a:picLocks noGrp="1" noChangeAspect="1" noChangeArrowheads="1"/>
          </p:cNvPicPr>
          <p:nvPr>
            <p:ph idx="1"/>
          </p:nvPr>
        </p:nvPicPr>
        <p:blipFill>
          <a:blip r:embed="rId2" cstate="print"/>
          <a:srcRect/>
          <a:stretch>
            <a:fillRect/>
          </a:stretch>
        </p:blipFill>
        <p:spPr bwMode="auto">
          <a:xfrm>
            <a:off x="1763688" y="2060848"/>
            <a:ext cx="5400600" cy="36004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monotypic</a:t>
            </a:r>
            <a:endParaRPr lang="en-US" dirty="0"/>
          </a:p>
        </p:txBody>
      </p:sp>
      <p:pic>
        <p:nvPicPr>
          <p:cNvPr id="3074" name="Picture 2" descr="C:\Users\Home HP\Downloads\تنوع\One_horned_Rhino.jpg"/>
          <p:cNvPicPr>
            <a:picLocks noGrp="1" noChangeAspect="1" noChangeArrowheads="1"/>
          </p:cNvPicPr>
          <p:nvPr>
            <p:ph idx="1"/>
          </p:nvPr>
        </p:nvPicPr>
        <p:blipFill>
          <a:blip r:embed="rId2" cstate="print"/>
          <a:srcRect/>
          <a:stretch>
            <a:fillRect/>
          </a:stretch>
        </p:blipFill>
        <p:spPr bwMode="auto">
          <a:xfrm>
            <a:off x="2555776" y="2132856"/>
            <a:ext cx="4248472" cy="302433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الانواع المستترة</a:t>
            </a:r>
            <a:br>
              <a:rPr lang="ar-IQ" dirty="0" smtClean="0"/>
            </a:br>
            <a:endParaRPr lang="en-US" dirty="0"/>
          </a:p>
        </p:txBody>
      </p:sp>
      <p:pic>
        <p:nvPicPr>
          <p:cNvPr id="2050" name="Picture 2" descr="C:\Users\Home HP\Downloads\تنوع\800px-Heliconius_mimicry.png"/>
          <p:cNvPicPr>
            <a:picLocks noGrp="1" noChangeAspect="1" noChangeArrowheads="1"/>
          </p:cNvPicPr>
          <p:nvPr>
            <p:ph idx="1"/>
          </p:nvPr>
        </p:nvPicPr>
        <p:blipFill>
          <a:blip r:embed="rId2" cstate="print"/>
          <a:srcRect/>
          <a:stretch>
            <a:fillRect/>
          </a:stretch>
        </p:blipFill>
        <p:spPr bwMode="auto">
          <a:xfrm>
            <a:off x="1547664" y="2060848"/>
            <a:ext cx="5400600" cy="302621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النمر السيبيري</a:t>
            </a:r>
            <a:endParaRPr lang="en-US" dirty="0"/>
          </a:p>
        </p:txBody>
      </p:sp>
      <p:pic>
        <p:nvPicPr>
          <p:cNvPr id="4099" name="Picture 3" descr="C:\Users\Home HP\Downloads\عليا\نن.jpg"/>
          <p:cNvPicPr>
            <a:picLocks noGrp="1" noChangeAspect="1" noChangeArrowheads="1"/>
          </p:cNvPicPr>
          <p:nvPr>
            <p:ph idx="1"/>
          </p:nvPr>
        </p:nvPicPr>
        <p:blipFill>
          <a:blip r:embed="rId2" cstate="print"/>
          <a:srcRect/>
          <a:stretch>
            <a:fillRect/>
          </a:stretch>
        </p:blipFill>
        <p:spPr bwMode="auto">
          <a:xfrm>
            <a:off x="1691681" y="1916832"/>
            <a:ext cx="6624736" cy="4104455"/>
          </a:xfrm>
          <a:prstGeom prst="rect">
            <a:avLst/>
          </a:prstGeom>
          <a:noFill/>
        </p:spPr>
      </p:pic>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TotalTime>
  <Words>877</Words>
  <Application>Microsoft Office PowerPoint</Application>
  <PresentationFormat>عرض على الشاشة (3:4)‏</PresentationFormat>
  <Paragraphs>79</Paragraphs>
  <Slides>47</Slides>
  <Notes>0</Notes>
  <HiddenSlides>0</HiddenSlides>
  <MMClips>0</MMClips>
  <ScaleCrop>false</ScaleCrop>
  <HeadingPairs>
    <vt:vector size="4" baseType="variant">
      <vt:variant>
        <vt:lpstr>سمة</vt:lpstr>
      </vt:variant>
      <vt:variant>
        <vt:i4>1</vt:i4>
      </vt:variant>
      <vt:variant>
        <vt:lpstr>عناوين الشرائح</vt:lpstr>
      </vt:variant>
      <vt:variant>
        <vt:i4>47</vt:i4>
      </vt:variant>
    </vt:vector>
  </HeadingPairs>
  <TitlesOfParts>
    <vt:vector size="48" baseType="lpstr">
      <vt:lpstr>سمة Office</vt:lpstr>
      <vt:lpstr>النوع والتنوع الحيوي</vt:lpstr>
      <vt:lpstr>تخمين عدد الانواع </vt:lpstr>
      <vt:lpstr>انماط النوع</vt:lpstr>
      <vt:lpstr>الشريحة 4</vt:lpstr>
      <vt:lpstr>الشريحة 5</vt:lpstr>
      <vt:lpstr>monotypic</vt:lpstr>
      <vt:lpstr>monotypic</vt:lpstr>
      <vt:lpstr>الانواع المستترة </vt:lpstr>
      <vt:lpstr>النمر السيبيري</vt:lpstr>
      <vt:lpstr>النمر البنغالي</vt:lpstr>
      <vt:lpstr>مفهوم النوع</vt:lpstr>
      <vt:lpstr>المفهوم الطرازي للنوع </vt:lpstr>
      <vt:lpstr>السلبيات</vt:lpstr>
      <vt:lpstr>طيور الحب</vt:lpstr>
      <vt:lpstr>الشريحة 15</vt:lpstr>
      <vt:lpstr>الشريحة 16</vt:lpstr>
      <vt:lpstr>المفهوم الاحيائي للنوع</vt:lpstr>
      <vt:lpstr>السلبيات </vt:lpstr>
      <vt:lpstr>بكتريا</vt:lpstr>
      <vt:lpstr>بغال</vt:lpstr>
      <vt:lpstr>المفهوم التطوري للنوع</vt:lpstr>
      <vt:lpstr>السلبيات</vt:lpstr>
      <vt:lpstr>المفهوم البيئي للنوع</vt:lpstr>
      <vt:lpstr>الانعزال</vt:lpstr>
      <vt:lpstr>الانعزال الجغرافي </vt:lpstr>
      <vt:lpstr>امثلة</vt:lpstr>
      <vt:lpstr>Planatus orientalis</vt:lpstr>
      <vt:lpstr>P.occidentalis</vt:lpstr>
      <vt:lpstr>البط البري</vt:lpstr>
      <vt:lpstr>Anas platyrhynchos</vt:lpstr>
      <vt:lpstr>A. Superciliosa</vt:lpstr>
      <vt:lpstr>الانعزال البيئي</vt:lpstr>
      <vt:lpstr> urbanum Geum</vt:lpstr>
      <vt:lpstr>G. Rivale</vt:lpstr>
      <vt:lpstr>الانعزال الموسمي</vt:lpstr>
      <vt:lpstr>Pinus radiatus</vt:lpstr>
      <vt:lpstr>P. muricata</vt:lpstr>
      <vt:lpstr>الشريحة 38</vt:lpstr>
      <vt:lpstr>Gryllus pennsylvanicus</vt:lpstr>
      <vt:lpstr>G.veletis</vt:lpstr>
      <vt:lpstr>الانعزال السلوكي</vt:lpstr>
      <vt:lpstr>عث الفاكهة</vt:lpstr>
      <vt:lpstr>امثلة اخرى</vt:lpstr>
      <vt:lpstr>Grubea clarata</vt:lpstr>
      <vt:lpstr>الانعزال الميكانيكي</vt:lpstr>
      <vt:lpstr>Drosophila pseudoobscura</vt:lpstr>
      <vt:lpstr>D.melanogaster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النوع والتنوع الحيوي</dc:title>
  <dc:creator>Home HP</dc:creator>
  <cp:lastModifiedBy>Home HP</cp:lastModifiedBy>
  <cp:revision>25</cp:revision>
  <dcterms:created xsi:type="dcterms:W3CDTF">2016-03-21T05:55:28Z</dcterms:created>
  <dcterms:modified xsi:type="dcterms:W3CDTF">2016-10-22T15:25:06Z</dcterms:modified>
</cp:coreProperties>
</file>