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06/06/1437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06/06/1437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النظرية التركيبية الحديثة</a:t>
            </a: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كلب</a:t>
            </a:r>
            <a:endParaRPr lang="en-US" dirty="0"/>
          </a:p>
        </p:txBody>
      </p:sp>
      <p:pic>
        <p:nvPicPr>
          <p:cNvPr id="2050" name="Picture 2" descr="C:\Users\Home HP\Downloads\تنوع\هه.jpg"/>
          <p:cNvPicPr>
            <a:picLocks noGrp="1" noChangeAspect="1" noChangeArrowheads="1"/>
          </p:cNvPicPr>
          <p:nvPr>
            <p:ph idx="1"/>
          </p:nvPr>
        </p:nvPicPr>
        <p:blipFill>
          <a:blip r:embed="rId2" cstate="print"/>
          <a:srcRect/>
          <a:stretch>
            <a:fillRect/>
          </a:stretch>
        </p:blipFill>
        <p:spPr bwMode="auto">
          <a:xfrm>
            <a:off x="2483768" y="1844824"/>
            <a:ext cx="4104456" cy="2942282"/>
          </a:xfrm>
          <a:prstGeom prst="rect">
            <a:avLst/>
          </a:prstGeom>
          <a:noFill/>
        </p:spPr>
      </p:pic>
    </p:spTree>
  </p:cSld>
  <p:clrMapOvr>
    <a:masterClrMapping/>
  </p:clrMapOvr>
  <p:transition>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كلب</a:t>
            </a:r>
            <a:endParaRPr lang="en-US" dirty="0"/>
          </a:p>
        </p:txBody>
      </p:sp>
      <p:sp>
        <p:nvSpPr>
          <p:cNvPr id="3" name="عنصر نائب للمحتوى 2"/>
          <p:cNvSpPr>
            <a:spLocks noGrp="1"/>
          </p:cNvSpPr>
          <p:nvPr>
            <p:ph idx="1"/>
          </p:nvPr>
        </p:nvSpPr>
        <p:spPr/>
        <p:txBody>
          <a:bodyPr/>
          <a:lstStyle/>
          <a:p>
            <a:endParaRPr lang="en-US" dirty="0"/>
          </a:p>
        </p:txBody>
      </p:sp>
      <p:pic>
        <p:nvPicPr>
          <p:cNvPr id="3074" name="Picture 2" descr="C:\Users\Home HP\Downloads\تنوع\كك.jpg"/>
          <p:cNvPicPr>
            <a:picLocks noChangeAspect="1" noChangeArrowheads="1"/>
          </p:cNvPicPr>
          <p:nvPr/>
        </p:nvPicPr>
        <p:blipFill>
          <a:blip r:embed="rId2" cstate="print"/>
          <a:srcRect/>
          <a:stretch>
            <a:fillRect/>
          </a:stretch>
        </p:blipFill>
        <p:spPr bwMode="auto">
          <a:xfrm>
            <a:off x="3019425" y="1916832"/>
            <a:ext cx="3105150" cy="2808311"/>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كلب</a:t>
            </a:r>
            <a:endParaRPr lang="en-US" dirty="0"/>
          </a:p>
        </p:txBody>
      </p:sp>
      <p:pic>
        <p:nvPicPr>
          <p:cNvPr id="4098" name="Picture 2" descr="C:\Users\Home HP\Downloads\تنوع\فهرس.jpg"/>
          <p:cNvPicPr>
            <a:picLocks noGrp="1" noChangeAspect="1" noChangeArrowheads="1"/>
          </p:cNvPicPr>
          <p:nvPr>
            <p:ph idx="1"/>
          </p:nvPr>
        </p:nvPicPr>
        <p:blipFill>
          <a:blip r:embed="rId2" cstate="print"/>
          <a:srcRect/>
          <a:stretch>
            <a:fillRect/>
          </a:stretch>
        </p:blipFill>
        <p:spPr bwMode="auto">
          <a:xfrm>
            <a:off x="2123728" y="2060848"/>
            <a:ext cx="5040560" cy="3096344"/>
          </a:xfrm>
          <a:prstGeom prst="rect">
            <a:avLst/>
          </a:prstGeom>
          <a:noFill/>
        </p:spPr>
      </p:pic>
    </p:spTree>
  </p:cSld>
  <p:clrMapOvr>
    <a:masterClrMapping/>
  </p:clrMapOvr>
  <p:transition>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ذئب</a:t>
            </a:r>
            <a:endParaRPr lang="en-US" dirty="0"/>
          </a:p>
        </p:txBody>
      </p:sp>
      <p:pic>
        <p:nvPicPr>
          <p:cNvPr id="5122" name="Picture 2" descr="C:\Users\Home HP\Downloads\تنوع\ذي.jpg"/>
          <p:cNvPicPr>
            <a:picLocks noGrp="1" noChangeAspect="1" noChangeArrowheads="1"/>
          </p:cNvPicPr>
          <p:nvPr>
            <p:ph idx="1"/>
          </p:nvPr>
        </p:nvPicPr>
        <p:blipFill>
          <a:blip r:embed="rId2" cstate="print"/>
          <a:srcRect/>
          <a:stretch>
            <a:fillRect/>
          </a:stretch>
        </p:blipFill>
        <p:spPr bwMode="auto">
          <a:xfrm>
            <a:off x="2195736" y="1772816"/>
            <a:ext cx="4608512" cy="2961903"/>
          </a:xfrm>
          <a:prstGeom prst="rect">
            <a:avLst/>
          </a:prstGeom>
          <a:noFill/>
        </p:spPr>
      </p:pic>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ذئب</a:t>
            </a:r>
            <a:endParaRPr lang="en-US" dirty="0"/>
          </a:p>
        </p:txBody>
      </p:sp>
      <p:pic>
        <p:nvPicPr>
          <p:cNvPr id="6146" name="Picture 2" descr="C:\Users\Home HP\Downloads\تنوع\ذذذ.jpg"/>
          <p:cNvPicPr>
            <a:picLocks noGrp="1" noChangeAspect="1" noChangeArrowheads="1"/>
          </p:cNvPicPr>
          <p:nvPr>
            <p:ph idx="1"/>
          </p:nvPr>
        </p:nvPicPr>
        <p:blipFill>
          <a:blip r:embed="rId2" cstate="print"/>
          <a:srcRect/>
          <a:stretch>
            <a:fillRect/>
          </a:stretch>
        </p:blipFill>
        <p:spPr bwMode="auto">
          <a:xfrm>
            <a:off x="1763688" y="1844824"/>
            <a:ext cx="5328592" cy="3888432"/>
          </a:xfrm>
          <a:prstGeom prst="rect">
            <a:avLst/>
          </a:prstGeom>
          <a:noFill/>
        </p:spPr>
      </p:pic>
    </p:spTree>
  </p:cSld>
  <p:clrMapOvr>
    <a:masterClrMapping/>
  </p:clrMapOvr>
  <p:transition>
    <p:check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ذئب</a:t>
            </a:r>
            <a:endParaRPr lang="en-US" dirty="0"/>
          </a:p>
        </p:txBody>
      </p:sp>
      <p:pic>
        <p:nvPicPr>
          <p:cNvPr id="7170" name="Picture 2" descr="C:\Users\Home HP\Downloads\تنوع\ذبلات.jpg"/>
          <p:cNvPicPr>
            <a:picLocks noGrp="1" noChangeAspect="1" noChangeArrowheads="1"/>
          </p:cNvPicPr>
          <p:nvPr>
            <p:ph idx="1"/>
          </p:nvPr>
        </p:nvPicPr>
        <p:blipFill>
          <a:blip r:embed="rId2" cstate="print"/>
          <a:srcRect/>
          <a:stretch>
            <a:fillRect/>
          </a:stretch>
        </p:blipFill>
        <p:spPr bwMode="auto">
          <a:xfrm>
            <a:off x="2195736" y="1628800"/>
            <a:ext cx="5688632" cy="4248471"/>
          </a:xfrm>
          <a:prstGeom prst="rect">
            <a:avLst/>
          </a:prstGeom>
          <a:noFill/>
        </p:spPr>
      </p:pic>
    </p:spTree>
  </p:cSld>
  <p:clrMapOvr>
    <a:masterClrMapping/>
  </p:clrMapOvr>
  <p:transition>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قيوط</a:t>
            </a:r>
            <a:endParaRPr lang="en-US" dirty="0"/>
          </a:p>
        </p:txBody>
      </p:sp>
      <p:pic>
        <p:nvPicPr>
          <p:cNvPr id="8194" name="Picture 2" descr="C:\Users\Home HP\Downloads\تنوع\قق.jpg"/>
          <p:cNvPicPr>
            <a:picLocks noGrp="1" noChangeAspect="1" noChangeArrowheads="1"/>
          </p:cNvPicPr>
          <p:nvPr>
            <p:ph idx="1"/>
          </p:nvPr>
        </p:nvPicPr>
        <p:blipFill>
          <a:blip r:embed="rId2" cstate="print"/>
          <a:srcRect/>
          <a:stretch>
            <a:fillRect/>
          </a:stretch>
        </p:blipFill>
        <p:spPr bwMode="auto">
          <a:xfrm>
            <a:off x="2483768" y="2060848"/>
            <a:ext cx="4608512" cy="2673871"/>
          </a:xfrm>
          <a:prstGeom prst="rect">
            <a:avLst/>
          </a:prstGeom>
          <a:noFill/>
        </p:spPr>
      </p:pic>
    </p:spTree>
  </p:cSld>
  <p:clrMapOvr>
    <a:masterClrMapping/>
  </p:clrMapOvr>
  <p:transition>
    <p:pull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قيوط</a:t>
            </a:r>
            <a:endParaRPr lang="en-US" dirty="0"/>
          </a:p>
        </p:txBody>
      </p:sp>
      <p:pic>
        <p:nvPicPr>
          <p:cNvPr id="9218" name="Picture 2" descr="C:\Users\Home HP\Downloads\تنوع\ققق.jpg"/>
          <p:cNvPicPr>
            <a:picLocks noGrp="1" noChangeAspect="1" noChangeArrowheads="1"/>
          </p:cNvPicPr>
          <p:nvPr>
            <p:ph idx="1"/>
          </p:nvPr>
        </p:nvPicPr>
        <p:blipFill>
          <a:blip r:embed="rId2" cstate="print"/>
          <a:srcRect/>
          <a:stretch>
            <a:fillRect/>
          </a:stretch>
        </p:blipFill>
        <p:spPr bwMode="auto">
          <a:xfrm>
            <a:off x="2699792" y="2348880"/>
            <a:ext cx="3960440" cy="2952328"/>
          </a:xfrm>
          <a:prstGeom prst="rect">
            <a:avLst/>
          </a:prstGeom>
          <a:noFill/>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بنات اوى</a:t>
            </a:r>
            <a:endParaRPr lang="en-US" dirty="0"/>
          </a:p>
        </p:txBody>
      </p:sp>
      <p:pic>
        <p:nvPicPr>
          <p:cNvPr id="10242" name="Picture 2" descr="C:\Users\Home HP\Downloads\تنوع\اوىى.jpg"/>
          <p:cNvPicPr>
            <a:picLocks noGrp="1" noChangeAspect="1" noChangeArrowheads="1"/>
          </p:cNvPicPr>
          <p:nvPr>
            <p:ph idx="1"/>
          </p:nvPr>
        </p:nvPicPr>
        <p:blipFill>
          <a:blip r:embed="rId2" cstate="print"/>
          <a:srcRect/>
          <a:stretch>
            <a:fillRect/>
          </a:stretch>
        </p:blipFill>
        <p:spPr bwMode="auto">
          <a:xfrm>
            <a:off x="2699792" y="2204864"/>
            <a:ext cx="4608512" cy="3384376"/>
          </a:xfrm>
          <a:prstGeom prst="rect">
            <a:avLst/>
          </a:prstGeom>
          <a:noFill/>
        </p:spPr>
      </p:pic>
    </p:spTree>
  </p:cSld>
  <p:clrMapOvr>
    <a:masterClrMapping/>
  </p:clrMapOvr>
  <p:transition>
    <p:strips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بنات اوى</a:t>
            </a:r>
            <a:endParaRPr lang="en-US" dirty="0"/>
          </a:p>
        </p:txBody>
      </p:sp>
      <p:pic>
        <p:nvPicPr>
          <p:cNvPr id="11266" name="Picture 2" descr="C:\Users\Home HP\Downloads\تنوع\او.jpg"/>
          <p:cNvPicPr>
            <a:picLocks noGrp="1" noChangeAspect="1" noChangeArrowheads="1"/>
          </p:cNvPicPr>
          <p:nvPr>
            <p:ph idx="1"/>
          </p:nvPr>
        </p:nvPicPr>
        <p:blipFill>
          <a:blip r:embed="rId2" cstate="print"/>
          <a:srcRect/>
          <a:stretch>
            <a:fillRect/>
          </a:stretch>
        </p:blipFill>
        <p:spPr bwMode="auto">
          <a:xfrm>
            <a:off x="2339752" y="2276872"/>
            <a:ext cx="4608512" cy="3456383"/>
          </a:xfrm>
          <a:prstGeom prst="rect">
            <a:avLst/>
          </a:prstGeom>
          <a:noFill/>
        </p:spPr>
      </p:pic>
    </p:spTree>
  </p:cSld>
  <p:clrMapOvr>
    <a:masterClrMapping/>
  </p:clrMapOvr>
  <p:transition>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نشأت لمحاولة تفسير التطور </a:t>
            </a:r>
            <a:r>
              <a:rPr lang="ar-IQ" dirty="0" err="1" smtClean="0"/>
              <a:t>الدارويني</a:t>
            </a:r>
            <a:r>
              <a:rPr lang="ar-IQ" dirty="0" smtClean="0"/>
              <a:t> على اسس الوراثة الحديثة التي اتى بها العالم </a:t>
            </a:r>
            <a:r>
              <a:rPr lang="ar-IQ" dirty="0" err="1" smtClean="0"/>
              <a:t>مندل</a:t>
            </a:r>
            <a:r>
              <a:rPr lang="ar-IQ" dirty="0" smtClean="0"/>
              <a:t> </a:t>
            </a:r>
          </a:p>
          <a:p>
            <a:r>
              <a:rPr lang="ar-IQ" dirty="0" smtClean="0"/>
              <a:t>تعتمد على الانتخاب الطبيعي والطفرة والانجراف الوراثي والجريان الوراثي واثر المؤسس</a:t>
            </a:r>
            <a:endParaRPr lang="en-US" dirty="0" smtClean="0"/>
          </a:p>
          <a:p>
            <a:r>
              <a:rPr lang="ar-IQ" dirty="0" smtClean="0"/>
              <a:t>افترضت نظرية دارون ان الانواع تعود الى اصل واحد في حين اشارت النظرية التركيبية الى ان التطور هو مقدار التغير في تكرار المورثات للمجاميع السكانية مع ابقاء التعريف الكلاسيكي الاول </a:t>
            </a:r>
            <a:endParaRPr lang="en-US" dirty="0"/>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الطفرة</a:t>
            </a:r>
            <a:endParaRPr lang="en-US" dirty="0"/>
          </a:p>
        </p:txBody>
      </p:sp>
      <p:sp>
        <p:nvSpPr>
          <p:cNvPr id="3" name="عنصر نائب للمحتوى 2"/>
          <p:cNvSpPr>
            <a:spLocks noGrp="1"/>
          </p:cNvSpPr>
          <p:nvPr>
            <p:ph idx="1"/>
          </p:nvPr>
        </p:nvSpPr>
        <p:spPr/>
        <p:txBody>
          <a:bodyPr/>
          <a:lstStyle/>
          <a:p>
            <a:r>
              <a:rPr lang="ar-IQ" dirty="0" smtClean="0"/>
              <a:t>هي تغيير مفاجئ في المادة الوراثية تؤدي الى ظهور افراد جديدة في المجاميع السكانية تختلف عن بقية الافراد </a:t>
            </a:r>
            <a:endParaRPr lang="en-US" dirty="0" smtClean="0"/>
          </a:p>
          <a:p>
            <a:r>
              <a:rPr lang="ar-IQ" dirty="0" smtClean="0"/>
              <a:t>تحدث نتيجة احلال او حذف او اضافة قواعد </a:t>
            </a:r>
            <a:r>
              <a:rPr lang="ar-IQ" dirty="0" err="1" smtClean="0"/>
              <a:t>نتروجينية</a:t>
            </a:r>
            <a:r>
              <a:rPr lang="ar-IQ" dirty="0" smtClean="0"/>
              <a:t> او قطع من </a:t>
            </a:r>
            <a:r>
              <a:rPr lang="ar-IQ" dirty="0" err="1" smtClean="0"/>
              <a:t>الكروموسوم</a:t>
            </a:r>
            <a:endParaRPr lang="ar-IQ" dirty="0" smtClean="0"/>
          </a:p>
          <a:p>
            <a:r>
              <a:rPr lang="ar-IQ" dirty="0" smtClean="0"/>
              <a:t>الطفرة مهمة جدا من الناحية التطورية </a:t>
            </a:r>
            <a:r>
              <a:rPr lang="ar-IQ" dirty="0" err="1" smtClean="0"/>
              <a:t>لانها</a:t>
            </a:r>
            <a:r>
              <a:rPr lang="ar-IQ" dirty="0" smtClean="0"/>
              <a:t> تسهم في التنوع الوراثي</a:t>
            </a:r>
          </a:p>
          <a:p>
            <a:r>
              <a:rPr lang="ar-IQ" dirty="0" smtClean="0"/>
              <a:t>الطفرة يجب ان تحدث في الامشاج لتنتقل الى الابناء اما الطفرات الجسمية فهي غير مرغوب بها</a:t>
            </a:r>
            <a:endParaRPr lang="en-US" dirty="0"/>
          </a:p>
        </p:txBody>
      </p:sp>
    </p:spTree>
  </p:cSld>
  <p:clrMapOvr>
    <a:masterClrMapping/>
  </p:clrMapOvr>
  <p:transition>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12290" name="Picture 2" descr="C:\Users\Home HP\Downloads\تنوع\ttttttttttt.jpg"/>
          <p:cNvPicPr>
            <a:picLocks noChangeAspect="1" noChangeArrowheads="1"/>
          </p:cNvPicPr>
          <p:nvPr/>
        </p:nvPicPr>
        <p:blipFill>
          <a:blip r:embed="rId2" cstate="print"/>
          <a:srcRect/>
          <a:stretch>
            <a:fillRect/>
          </a:stretch>
        </p:blipFill>
        <p:spPr bwMode="auto">
          <a:xfrm>
            <a:off x="2411761" y="2060848"/>
            <a:ext cx="4248472" cy="3096343"/>
          </a:xfrm>
          <a:prstGeom prst="rect">
            <a:avLst/>
          </a:prstGeom>
          <a:noFill/>
        </p:spPr>
      </p:pic>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3314" name="Picture 2" descr="C:\Users\Home HP\Downloads\تنوع\rrrr.jpg"/>
          <p:cNvPicPr>
            <a:picLocks noGrp="1" noChangeAspect="1" noChangeArrowheads="1"/>
          </p:cNvPicPr>
          <p:nvPr>
            <p:ph idx="1"/>
          </p:nvPr>
        </p:nvPicPr>
        <p:blipFill>
          <a:blip r:embed="rId2" cstate="print"/>
          <a:srcRect/>
          <a:stretch>
            <a:fillRect/>
          </a:stretch>
        </p:blipFill>
        <p:spPr bwMode="auto">
          <a:xfrm>
            <a:off x="2627784" y="1988840"/>
            <a:ext cx="4032448" cy="3312368"/>
          </a:xfrm>
          <a:prstGeom prst="rect">
            <a:avLst/>
          </a:prstGeom>
          <a:noFill/>
        </p:spPr>
      </p:pic>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4338" name="Picture 2" descr="C:\Users\Home HP\Downloads\تنوع\rrrrrrrrrrrr.jpg"/>
          <p:cNvPicPr>
            <a:picLocks noGrp="1" noChangeAspect="1" noChangeArrowheads="1"/>
          </p:cNvPicPr>
          <p:nvPr>
            <p:ph idx="1"/>
          </p:nvPr>
        </p:nvPicPr>
        <p:blipFill>
          <a:blip r:embed="rId2" cstate="print"/>
          <a:srcRect/>
          <a:stretch>
            <a:fillRect/>
          </a:stretch>
        </p:blipFill>
        <p:spPr bwMode="auto">
          <a:xfrm>
            <a:off x="2051720" y="1916832"/>
            <a:ext cx="4536503" cy="3744416"/>
          </a:xfrm>
          <a:prstGeom prst="rect">
            <a:avLst/>
          </a:prstGeom>
          <a:noFill/>
        </p:spPr>
      </p:pic>
    </p:spTree>
  </p:cSld>
  <p:clrMapOvr>
    <a:masterClrMapping/>
  </p:clrMapOvr>
  <p:transition>
    <p:pull dir="l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5362" name="Picture 2" descr="C:\Users\Home HP\Downloads\تنوع\ii.jpg"/>
          <p:cNvPicPr>
            <a:picLocks noGrp="1" noChangeAspect="1" noChangeArrowheads="1"/>
          </p:cNvPicPr>
          <p:nvPr>
            <p:ph idx="1"/>
          </p:nvPr>
        </p:nvPicPr>
        <p:blipFill>
          <a:blip r:embed="rId2" cstate="print"/>
          <a:srcRect/>
          <a:stretch>
            <a:fillRect/>
          </a:stretch>
        </p:blipFill>
        <p:spPr bwMode="auto">
          <a:xfrm>
            <a:off x="2339752" y="1988840"/>
            <a:ext cx="4680520" cy="3600399"/>
          </a:xfrm>
          <a:prstGeom prst="rect">
            <a:avLst/>
          </a:prstGeom>
          <a:noFill/>
        </p:spPr>
      </p:pic>
    </p:spTree>
  </p:cSld>
  <p:clrMapOvr>
    <a:masterClrMapping/>
  </p:clrMapOvr>
  <p:transition>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الجريان الوراثي </a:t>
            </a:r>
            <a:endParaRPr lang="en-US" dirty="0"/>
          </a:p>
        </p:txBody>
      </p:sp>
      <p:sp>
        <p:nvSpPr>
          <p:cNvPr id="3" name="عنصر نائب للمحتوى 2"/>
          <p:cNvSpPr>
            <a:spLocks noGrp="1"/>
          </p:cNvSpPr>
          <p:nvPr>
            <p:ph idx="1"/>
          </p:nvPr>
        </p:nvSpPr>
        <p:spPr/>
        <p:txBody>
          <a:bodyPr/>
          <a:lstStyle/>
          <a:p>
            <a:r>
              <a:rPr lang="ar-IQ" dirty="0" smtClean="0"/>
              <a:t>هو انتقال المورثات من مجموعة سكانية الى مجموعة سكانية اخرى ويحدث عندما تتقارب مجاميع سكانية منفصلة وتتزاوج بينها فتدخل توليفات جينية جديدة من كل مجموعة الى الاخرى وبذا يكون المستودع الجيني لكل مجموعة حاويا على مورثات جديدة تسهم في التطور ومن اسبابها الهجرة </a:t>
            </a:r>
          </a:p>
          <a:p>
            <a:r>
              <a:rPr lang="ar-IQ" dirty="0" smtClean="0"/>
              <a:t>ادت سهولة النقل زيادة اهمية هذا العامل في </a:t>
            </a:r>
            <a:r>
              <a:rPr lang="ar-IQ" dirty="0" err="1" smtClean="0"/>
              <a:t>التطوروسابقا</a:t>
            </a:r>
            <a:r>
              <a:rPr lang="ar-IQ" dirty="0" smtClean="0"/>
              <a:t> كان يحدث عن طريق تجارة الرقيق او الاستعمار</a:t>
            </a:r>
            <a:endParaRPr lang="en-US" dirty="0"/>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6386" name="Picture 2" descr="C:\Users\Home HP\Downloads\تنوع\جج.jpg"/>
          <p:cNvPicPr>
            <a:picLocks noGrp="1" noChangeAspect="1" noChangeArrowheads="1"/>
          </p:cNvPicPr>
          <p:nvPr>
            <p:ph idx="1"/>
          </p:nvPr>
        </p:nvPicPr>
        <p:blipFill>
          <a:blip r:embed="rId2" cstate="print"/>
          <a:srcRect/>
          <a:stretch>
            <a:fillRect/>
          </a:stretch>
        </p:blipFill>
        <p:spPr bwMode="auto">
          <a:xfrm>
            <a:off x="2483768" y="2060848"/>
            <a:ext cx="4608511" cy="3672408"/>
          </a:xfrm>
          <a:prstGeom prst="rect">
            <a:avLst/>
          </a:prstGeom>
          <a:noFill/>
        </p:spPr>
      </p:pic>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الانجراف الوراثي </a:t>
            </a:r>
            <a:endParaRPr lang="en-US" dirty="0"/>
          </a:p>
        </p:txBody>
      </p:sp>
      <p:sp>
        <p:nvSpPr>
          <p:cNvPr id="3" name="عنصر نائب للمحتوى 2"/>
          <p:cNvSpPr>
            <a:spLocks noGrp="1"/>
          </p:cNvSpPr>
          <p:nvPr>
            <p:ph idx="1"/>
          </p:nvPr>
        </p:nvSpPr>
        <p:spPr/>
        <p:txBody>
          <a:bodyPr/>
          <a:lstStyle/>
          <a:p>
            <a:pPr>
              <a:buNone/>
            </a:pPr>
            <a:r>
              <a:rPr lang="ar-IQ" dirty="0" smtClean="0"/>
              <a:t>وهي الظاهرة التي يكون فيها تكرار </a:t>
            </a:r>
            <a:r>
              <a:rPr lang="ar-IQ" dirty="0" err="1" smtClean="0"/>
              <a:t>الاليلات</a:t>
            </a:r>
            <a:r>
              <a:rPr lang="ar-IQ" dirty="0" smtClean="0"/>
              <a:t> في السكان الجديد مختلفا عن السكان الاصلي الذي اخذت منه بسبب احداث عشوائية وعن طريق الصدفة.</a:t>
            </a:r>
          </a:p>
          <a:p>
            <a:pPr>
              <a:buNone/>
            </a:pPr>
            <a:r>
              <a:rPr lang="ar-IQ" dirty="0" smtClean="0"/>
              <a:t>يحدث بانتقال بذور او </a:t>
            </a:r>
            <a:r>
              <a:rPr lang="ar-IQ" dirty="0" err="1" smtClean="0"/>
              <a:t>ابواغ</a:t>
            </a:r>
            <a:r>
              <a:rPr lang="ar-IQ" dirty="0" smtClean="0"/>
              <a:t> او انواع حية قليلة جدا تمثل </a:t>
            </a:r>
            <a:r>
              <a:rPr lang="ar-IQ" dirty="0" err="1" smtClean="0"/>
              <a:t>جزءامن</a:t>
            </a:r>
            <a:r>
              <a:rPr lang="ar-IQ" dirty="0" smtClean="0"/>
              <a:t> جينات السكان الاصليين سواء كانت سائدة او متنحية وتنتقل الى بيئات جديدة او بعيدة وتنبت وتتكاثر مكونة سكان جديد سوف يكون مختلفا عن السكان الاصلي </a:t>
            </a:r>
            <a:endParaRPr lang="en-US" dirty="0"/>
          </a:p>
        </p:txBody>
      </p:sp>
    </p:spTree>
  </p:cSld>
  <p:clrMapOvr>
    <a:masterClrMapping/>
  </p:clrMapOvr>
  <p:transition>
    <p:cut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17410" name="Picture 2" descr="C:\Users\Home HP\Downloads\تنوع\كمكم.jpg"/>
          <p:cNvPicPr>
            <a:picLocks noGrp="1" noChangeAspect="1" noChangeArrowheads="1"/>
          </p:cNvPicPr>
          <p:nvPr>
            <p:ph idx="1"/>
          </p:nvPr>
        </p:nvPicPr>
        <p:blipFill>
          <a:blip r:embed="rId2" cstate="print"/>
          <a:srcRect/>
          <a:stretch>
            <a:fillRect/>
          </a:stretch>
        </p:blipFill>
        <p:spPr bwMode="auto">
          <a:xfrm>
            <a:off x="3057525" y="1988840"/>
            <a:ext cx="3028950" cy="288032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8434" name="Picture 2" descr="C:\Users\Home HP\Downloads\تنوع\13069632381.jpg"/>
          <p:cNvPicPr>
            <a:picLocks noGrp="1" noChangeAspect="1" noChangeArrowheads="1"/>
          </p:cNvPicPr>
          <p:nvPr>
            <p:ph idx="1"/>
          </p:nvPr>
        </p:nvPicPr>
        <p:blipFill>
          <a:blip r:embed="rId2" cstate="print"/>
          <a:srcRect/>
          <a:stretch>
            <a:fillRect/>
          </a:stretch>
        </p:blipFill>
        <p:spPr bwMode="auto">
          <a:xfrm>
            <a:off x="1979712" y="2348880"/>
            <a:ext cx="6120680" cy="2911996"/>
          </a:xfrm>
          <a:prstGeom prst="rect">
            <a:avLst/>
          </a:prstGeom>
          <a:noFill/>
        </p:spPr>
      </p:pic>
    </p:spTree>
  </p:cSld>
  <p:clrMapOvr>
    <a:masterClrMapping/>
  </p:clrMapOvr>
  <p:transition>
    <p:pull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نجحت في تفسير التطور الدقيق </a:t>
            </a:r>
            <a:r>
              <a:rPr lang="en-US" dirty="0" smtClean="0"/>
              <a:t>Microevolution</a:t>
            </a:r>
            <a:r>
              <a:rPr lang="ar-IQ" dirty="0" smtClean="0"/>
              <a:t> اي تطور المجاميع السكانية ولكنها فشلت في تفسير التطور الكبير </a:t>
            </a:r>
            <a:r>
              <a:rPr lang="en-US" dirty="0" smtClean="0"/>
              <a:t>Macroevolution</a:t>
            </a:r>
            <a:r>
              <a:rPr lang="ar-IQ" dirty="0" smtClean="0"/>
              <a:t> </a:t>
            </a:r>
            <a:endParaRPr lang="en-US" dirty="0"/>
          </a:p>
        </p:txBody>
      </p:sp>
    </p:spTree>
  </p:cSld>
  <p:clrMapOvr>
    <a:masterClrMapping/>
  </p:clrMapOvr>
  <p:transition>
    <p:wipe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اثر المؤسس</a:t>
            </a:r>
            <a:endParaRPr lang="en-US" dirty="0"/>
          </a:p>
        </p:txBody>
      </p:sp>
      <p:sp>
        <p:nvSpPr>
          <p:cNvPr id="3" name="عنصر نائب للمحتوى 2"/>
          <p:cNvSpPr>
            <a:spLocks noGrp="1"/>
          </p:cNvSpPr>
          <p:nvPr>
            <p:ph idx="1"/>
          </p:nvPr>
        </p:nvSpPr>
        <p:spPr/>
        <p:txBody>
          <a:bodyPr/>
          <a:lstStyle/>
          <a:p>
            <a:r>
              <a:rPr lang="ar-IQ" dirty="0" smtClean="0"/>
              <a:t>يحدث عندما يؤسس عدد قليل من الافراد المنتمين الى مجموعة سكانية كبيرة مجموعة سكانية كبيرة جديدة ولذا قد </a:t>
            </a:r>
            <a:r>
              <a:rPr lang="ar-IQ" dirty="0" err="1" smtClean="0"/>
              <a:t>لايمثل</a:t>
            </a:r>
            <a:r>
              <a:rPr lang="ar-IQ" dirty="0" smtClean="0"/>
              <a:t> اولئك الافراد المؤسسون المدى الكامل للتنوع الجيني لمجموعتهم الام وعندما ينجب اولئك </a:t>
            </a:r>
            <a:r>
              <a:rPr lang="ar-IQ" dirty="0" err="1" smtClean="0"/>
              <a:t>ابناءا</a:t>
            </a:r>
            <a:r>
              <a:rPr lang="ar-IQ" dirty="0" smtClean="0"/>
              <a:t> فسوف ينشأ مستودع جيني اصغر حجما </a:t>
            </a:r>
            <a:r>
              <a:rPr lang="ar-IQ" dirty="0" err="1" smtClean="0"/>
              <a:t>واكثر</a:t>
            </a:r>
            <a:r>
              <a:rPr lang="ar-IQ" dirty="0" smtClean="0"/>
              <a:t> تحديدا وتعرف هذه الظاهرة </a:t>
            </a:r>
            <a:r>
              <a:rPr lang="ar-IQ" dirty="0" err="1" smtClean="0"/>
              <a:t>باثر</a:t>
            </a:r>
            <a:r>
              <a:rPr lang="ar-IQ" dirty="0" smtClean="0"/>
              <a:t> المؤسس ويرجح ان تكون الاجيال اللاحقة اكثر تشابها من المجموعة الام</a:t>
            </a:r>
            <a:endParaRPr lang="en-US" dirty="0"/>
          </a:p>
        </p:txBody>
      </p:sp>
    </p:spTree>
  </p:cSld>
  <p:clrMapOvr>
    <a:masterClrMapping/>
  </p:clrMapOvr>
  <p:transition>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قد يفسر اثر المؤسس انتشار بعض الخصائص </a:t>
            </a:r>
            <a:r>
              <a:rPr lang="ar-IQ" dirty="0" err="1" smtClean="0"/>
              <a:t>والامراض</a:t>
            </a:r>
            <a:r>
              <a:rPr lang="ar-IQ" dirty="0" smtClean="0"/>
              <a:t> في مجموعة سكانية دون غيرها</a:t>
            </a:r>
            <a:endParaRPr lang="en-US" dirty="0"/>
          </a:p>
        </p:txBody>
      </p:sp>
    </p:spTree>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مثال</a:t>
            </a:r>
            <a:endParaRPr lang="en-US" dirty="0"/>
          </a:p>
        </p:txBody>
      </p:sp>
      <p:sp>
        <p:nvSpPr>
          <p:cNvPr id="3" name="عنصر نائب للمحتوى 2"/>
          <p:cNvSpPr>
            <a:spLocks noGrp="1"/>
          </p:cNvSpPr>
          <p:nvPr>
            <p:ph idx="1"/>
          </p:nvPr>
        </p:nvSpPr>
        <p:spPr/>
        <p:txBody>
          <a:bodyPr/>
          <a:lstStyle/>
          <a:p>
            <a:r>
              <a:rPr lang="ar-IQ" dirty="0" smtClean="0"/>
              <a:t>مرض </a:t>
            </a:r>
            <a:r>
              <a:rPr lang="ar-IQ" dirty="0" err="1" smtClean="0"/>
              <a:t>تاي</a:t>
            </a:r>
            <a:r>
              <a:rPr lang="ar-IQ" dirty="0" smtClean="0"/>
              <a:t> </a:t>
            </a:r>
            <a:r>
              <a:rPr lang="ar-IQ" dirty="0" err="1" smtClean="0"/>
              <a:t>ساخس</a:t>
            </a:r>
            <a:r>
              <a:rPr lang="ar-IQ" dirty="0" smtClean="0"/>
              <a:t> : </a:t>
            </a:r>
            <a:r>
              <a:rPr lang="ar-IQ" dirty="0" err="1" smtClean="0"/>
              <a:t>مرضيؤدي</a:t>
            </a:r>
            <a:r>
              <a:rPr lang="ar-IQ" dirty="0" smtClean="0"/>
              <a:t> الى خلل دماغي وراثي ينتشر بين اطفال اليهود ذوي الاصول الاوربية الشرقية نتيجة وجودهم بمجموعة سكانية صغيرة تتزاوج </a:t>
            </a:r>
            <a:r>
              <a:rPr lang="ar-IQ" dirty="0" err="1" smtClean="0"/>
              <a:t>بينها.</a:t>
            </a:r>
            <a:r>
              <a:rPr lang="ar-IQ" dirty="0" smtClean="0"/>
              <a:t> والمرض ينتج عن موروثة متنحية في </a:t>
            </a:r>
            <a:r>
              <a:rPr lang="ar-IQ" dirty="0" err="1" smtClean="0"/>
              <a:t>الكرموسوم</a:t>
            </a:r>
            <a:r>
              <a:rPr lang="ar-IQ" dirty="0" smtClean="0"/>
              <a:t> 15 </a:t>
            </a:r>
            <a:endParaRPr lang="en-US" dirty="0"/>
          </a:p>
        </p:txBody>
      </p:sp>
    </p:spTree>
  </p:cSld>
  <p:clrMapOvr>
    <a:masterClrMapping/>
  </p:clrMapOvr>
  <p:transition>
    <p:strips dir="l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9458" name="Picture 2" descr="C:\Users\Home HP\Downloads\تنوع\images.jpg"/>
          <p:cNvPicPr>
            <a:picLocks noGrp="1" noChangeAspect="1" noChangeArrowheads="1"/>
          </p:cNvPicPr>
          <p:nvPr>
            <p:ph idx="1"/>
          </p:nvPr>
        </p:nvPicPr>
        <p:blipFill>
          <a:blip r:embed="rId2" cstate="print"/>
          <a:srcRect/>
          <a:stretch>
            <a:fillRect/>
          </a:stretch>
        </p:blipFill>
        <p:spPr bwMode="auto">
          <a:xfrm>
            <a:off x="2411760" y="2132856"/>
            <a:ext cx="4464496" cy="338437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اركان النظرية التركيبية الحديثة</a:t>
            </a:r>
            <a:endParaRPr lang="en-US" dirty="0"/>
          </a:p>
        </p:txBody>
      </p:sp>
      <p:sp>
        <p:nvSpPr>
          <p:cNvPr id="3" name="عنصر نائب للمحتوى 2"/>
          <p:cNvSpPr>
            <a:spLocks noGrp="1"/>
          </p:cNvSpPr>
          <p:nvPr>
            <p:ph idx="1"/>
          </p:nvPr>
        </p:nvSpPr>
        <p:spPr/>
        <p:txBody>
          <a:bodyPr>
            <a:normAutofit/>
          </a:bodyPr>
          <a:lstStyle/>
          <a:p>
            <a:r>
              <a:rPr lang="ar-IQ" sz="2400" dirty="0" smtClean="0"/>
              <a:t>الانتخاب الطبيعي </a:t>
            </a:r>
          </a:p>
          <a:p>
            <a:r>
              <a:rPr lang="ar-IQ" sz="2400" dirty="0" smtClean="0"/>
              <a:t>من وجهة النظر التصنيفية هو التكاثر غير المقصود </a:t>
            </a:r>
            <a:r>
              <a:rPr lang="ar-IQ" sz="2400" dirty="0" smtClean="0"/>
              <a:t>للطرز </a:t>
            </a:r>
            <a:r>
              <a:rPr lang="ar-IQ" sz="2400" dirty="0" smtClean="0"/>
              <a:t>الوراثية </a:t>
            </a:r>
          </a:p>
          <a:p>
            <a:r>
              <a:rPr lang="ar-IQ" sz="2400" dirty="0" smtClean="0"/>
              <a:t>او يمكن ان يعرف على انه </a:t>
            </a:r>
            <a:r>
              <a:rPr lang="ar-IQ" sz="2400" dirty="0" smtClean="0"/>
              <a:t>اثر البيئة </a:t>
            </a:r>
            <a:r>
              <a:rPr lang="ar-IQ" sz="2400" dirty="0" smtClean="0"/>
              <a:t>الكلي على انتاج التشكيلات الجينية </a:t>
            </a:r>
          </a:p>
          <a:p>
            <a:r>
              <a:rPr lang="ar-IQ" sz="2400" dirty="0" smtClean="0"/>
              <a:t>يعرف من قبل علماء البيئة بأنه تأثير العوامل البيئية المحددة في الاحياء فخلال دورة الحياة يبقى الافراد الاكثر ملائمة وتكيفا حتى مرحلة التزاوج وبذلك يتمكن هولاء من تمرير صفاتهم البقائية للجيل التالي في حين تسقط الصفات غير النافعة بموت حامليها او فشلهم في التزاوج</a:t>
            </a:r>
          </a:p>
          <a:p>
            <a:r>
              <a:rPr lang="ar-IQ" sz="2400" dirty="0" smtClean="0"/>
              <a:t>التطور عن طريق الانتخاب الطبيعي يحتاج الى وقت طويل  ولكن قد يحدث تغير سريع في نوع استجابة لتغيير رئيس في البيئة</a:t>
            </a:r>
            <a:endParaRPr lang="en-US" sz="2400" dirty="0"/>
          </a:p>
        </p:txBody>
      </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مثال العثة الفلفلية</a:t>
            </a:r>
            <a:endParaRPr lang="en-US" dirty="0"/>
          </a:p>
        </p:txBody>
      </p:sp>
      <p:sp>
        <p:nvSpPr>
          <p:cNvPr id="3" name="عنصر نائب للمحتوى 2"/>
          <p:cNvSpPr>
            <a:spLocks noGrp="1"/>
          </p:cNvSpPr>
          <p:nvPr>
            <p:ph idx="1"/>
          </p:nvPr>
        </p:nvSpPr>
        <p:spPr/>
        <p:txBody>
          <a:bodyPr>
            <a:normAutofit lnSpcReduction="10000"/>
          </a:bodyPr>
          <a:lstStyle/>
          <a:p>
            <a:r>
              <a:rPr lang="ar-IQ" dirty="0" smtClean="0"/>
              <a:t>في بريطانيا وخلال القرن التاسع عشر كانت </a:t>
            </a:r>
            <a:r>
              <a:rPr lang="ar-IQ" dirty="0" err="1" smtClean="0"/>
              <a:t>العثات</a:t>
            </a:r>
            <a:r>
              <a:rPr lang="ar-IQ" dirty="0" smtClean="0"/>
              <a:t> الفاتحة اللون تستقر على </a:t>
            </a:r>
            <a:r>
              <a:rPr lang="ar-IQ" dirty="0" err="1" smtClean="0"/>
              <a:t>اشنات</a:t>
            </a:r>
            <a:r>
              <a:rPr lang="ar-IQ" dirty="0" smtClean="0"/>
              <a:t> فاتحة اللون تنمو على جذوع الاشجار وكانت صفة اللون الفاتح هي السائدة وتوجد </a:t>
            </a:r>
            <a:r>
              <a:rPr lang="ar-IQ" dirty="0" err="1" smtClean="0"/>
              <a:t>اداد</a:t>
            </a:r>
            <a:r>
              <a:rPr lang="ar-IQ" dirty="0" smtClean="0"/>
              <a:t> قليلة منها ذات لون اسود ناتج عن طفرة</a:t>
            </a:r>
          </a:p>
          <a:p>
            <a:r>
              <a:rPr lang="ar-IQ" dirty="0" smtClean="0"/>
              <a:t>في اواسط القرن التاسع عشر احرقت المصانع كميات كبيرة من الفحم مما ادى الى تراكم </a:t>
            </a:r>
            <a:r>
              <a:rPr lang="ar-IQ" dirty="0" err="1" smtClean="0"/>
              <a:t>السخام</a:t>
            </a:r>
            <a:r>
              <a:rPr lang="ar-IQ" dirty="0" smtClean="0"/>
              <a:t> بكثرة في المناطق الريفية والذي ادى بدوره الى موت </a:t>
            </a:r>
            <a:r>
              <a:rPr lang="ar-IQ" dirty="0" err="1" smtClean="0"/>
              <a:t>الاشنات</a:t>
            </a:r>
            <a:r>
              <a:rPr lang="ar-IQ" dirty="0" smtClean="0"/>
              <a:t> واسوداد جذوع الاشجار ونتيجة لذلك كانت الطيور ترى </a:t>
            </a:r>
            <a:r>
              <a:rPr lang="ar-IQ" dirty="0" err="1" smtClean="0"/>
              <a:t>العثات</a:t>
            </a:r>
            <a:r>
              <a:rPr lang="ar-IQ" dirty="0" smtClean="0"/>
              <a:t> الفاتحة اللون على الاشجار بسهولة </a:t>
            </a:r>
            <a:r>
              <a:rPr lang="ar-IQ" dirty="0" err="1" smtClean="0"/>
              <a:t>وتاكلها</a:t>
            </a:r>
            <a:r>
              <a:rPr lang="ar-IQ" dirty="0" smtClean="0"/>
              <a:t> ولكنها </a:t>
            </a:r>
            <a:r>
              <a:rPr lang="ar-IQ" dirty="0" err="1" smtClean="0"/>
              <a:t>لاترى</a:t>
            </a:r>
            <a:r>
              <a:rPr lang="ar-IQ" dirty="0" smtClean="0"/>
              <a:t> </a:t>
            </a:r>
            <a:r>
              <a:rPr lang="ar-IQ" dirty="0" err="1" smtClean="0"/>
              <a:t>العث</a:t>
            </a:r>
            <a:r>
              <a:rPr lang="ar-IQ" dirty="0" smtClean="0"/>
              <a:t> الاسود </a:t>
            </a:r>
          </a:p>
          <a:p>
            <a:endParaRPr lang="en-US" dirty="0"/>
          </a:p>
        </p:txBody>
      </p: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r>
              <a:rPr lang="ar-IQ" dirty="0" smtClean="0"/>
              <a:t>ادى ذلك الى سيادة وتكاثر </a:t>
            </a:r>
            <a:r>
              <a:rPr lang="ar-IQ" dirty="0" err="1" smtClean="0"/>
              <a:t>العث</a:t>
            </a:r>
            <a:r>
              <a:rPr lang="ar-IQ" dirty="0" smtClean="0"/>
              <a:t> الاسود وخلال خمسين عاما معظم </a:t>
            </a:r>
            <a:r>
              <a:rPr lang="ar-IQ" dirty="0" err="1" smtClean="0"/>
              <a:t>العثات</a:t>
            </a:r>
            <a:r>
              <a:rPr lang="ar-IQ" dirty="0" smtClean="0"/>
              <a:t> في المناطق الملوثة سوداء اللون</a:t>
            </a:r>
          </a:p>
          <a:p>
            <a:r>
              <a:rPr lang="ar-IQ" dirty="0" smtClean="0"/>
              <a:t>بعد  تشريع قوانين تلوث الهواء التي ادت الى التقليل من التلوث في منتصف القرن العشرين اصبحت جذوع الاشجار فاتحة اللون وبدأـ </a:t>
            </a:r>
            <a:r>
              <a:rPr lang="ar-IQ" dirty="0" err="1" smtClean="0"/>
              <a:t>الاشنات</a:t>
            </a:r>
            <a:r>
              <a:rPr lang="ar-IQ" dirty="0" smtClean="0"/>
              <a:t> بالنمو مرة اخرى وبالتالي ازداد عدد </a:t>
            </a:r>
            <a:r>
              <a:rPr lang="ar-IQ" dirty="0" err="1" smtClean="0"/>
              <a:t>العثات</a:t>
            </a:r>
            <a:r>
              <a:rPr lang="ar-IQ" dirty="0" smtClean="0"/>
              <a:t> فاتحة اللون</a:t>
            </a:r>
            <a:endParaRPr lang="en-US" dirty="0"/>
          </a:p>
        </p:txBody>
      </p:sp>
    </p:spTree>
  </p:cSld>
  <p:clrMapOvr>
    <a:masterClrMapping/>
  </p:clrMapOvr>
  <p:transition>
    <p:pull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path path="shape">
            <a:fillToRect l="50000" t="50000" r="50000" b="50000"/>
          </a:path>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descr="C:\Users\Home HP\Downloads\فف.jpg"/>
          <p:cNvPicPr>
            <a:picLocks noGrp="1" noChangeAspect="1" noChangeArrowheads="1"/>
          </p:cNvPicPr>
          <p:nvPr>
            <p:ph idx="1"/>
          </p:nvPr>
        </p:nvPicPr>
        <p:blipFill>
          <a:blip r:embed="rId2" cstate="print"/>
          <a:srcRect/>
          <a:stretch>
            <a:fillRect/>
          </a:stretch>
        </p:blipFill>
        <p:spPr bwMode="auto">
          <a:xfrm>
            <a:off x="2267744" y="2132856"/>
            <a:ext cx="4968552" cy="3312368"/>
          </a:xfrm>
          <a:prstGeom prst="rect">
            <a:avLst/>
          </a:prstGeom>
          <a:noFill/>
        </p:spPr>
      </p:pic>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انواع الانتخاب</a:t>
            </a:r>
            <a:endParaRPr lang="en-US" dirty="0"/>
          </a:p>
        </p:txBody>
      </p:sp>
      <p:sp>
        <p:nvSpPr>
          <p:cNvPr id="3" name="عنصر نائب للمحتوى 2"/>
          <p:cNvSpPr>
            <a:spLocks noGrp="1"/>
          </p:cNvSpPr>
          <p:nvPr>
            <p:ph idx="1"/>
          </p:nvPr>
        </p:nvSpPr>
        <p:spPr/>
        <p:txBody>
          <a:bodyPr>
            <a:normAutofit/>
          </a:bodyPr>
          <a:lstStyle/>
          <a:p>
            <a:pPr>
              <a:buFontTx/>
              <a:buChar char="-"/>
            </a:pPr>
            <a:r>
              <a:rPr lang="ar-IQ" sz="2400" dirty="0" smtClean="0"/>
              <a:t>الانتخاب </a:t>
            </a:r>
            <a:r>
              <a:rPr lang="ar-IQ" sz="2400" dirty="0" err="1" smtClean="0"/>
              <a:t>المثبت </a:t>
            </a:r>
            <a:r>
              <a:rPr lang="ar-IQ" sz="2400" dirty="0" smtClean="0"/>
              <a:t>: يحافظ على الجينات اي يحافظ على السكان من التشكيلات الجديدة المتطرفة من السكان يحافظ على التنوع الاحيائي الاصلي </a:t>
            </a:r>
            <a:r>
              <a:rPr lang="ar-IQ" sz="2400" dirty="0" err="1" smtClean="0"/>
              <a:t>لانه</a:t>
            </a:r>
            <a:r>
              <a:rPr lang="ar-IQ" sz="2400" dirty="0" smtClean="0"/>
              <a:t> يزيل الانواع الجديدة التي تنشأ من الطفرة</a:t>
            </a:r>
          </a:p>
          <a:p>
            <a:pPr>
              <a:buFontTx/>
              <a:buChar char="-"/>
            </a:pPr>
            <a:r>
              <a:rPr lang="ar-IQ" sz="2400" dirty="0" smtClean="0"/>
              <a:t>الانتخاب </a:t>
            </a:r>
            <a:r>
              <a:rPr lang="ar-IQ" sz="2400" dirty="0" err="1" smtClean="0"/>
              <a:t>الاتجاهي</a:t>
            </a:r>
            <a:r>
              <a:rPr lang="ar-IQ" sz="2400" dirty="0" smtClean="0"/>
              <a:t> : ويسمى بالانتخاب </a:t>
            </a:r>
            <a:r>
              <a:rPr lang="ar-IQ" sz="2400" dirty="0" err="1" smtClean="0"/>
              <a:t>الانجرافي</a:t>
            </a:r>
            <a:r>
              <a:rPr lang="ar-IQ" sz="2400" dirty="0" smtClean="0"/>
              <a:t> او الزاحف وفيه يكون الانتخاب من جانب واحد وهنا السكان يزحف باتجاه صفة معينة ذات ميزة </a:t>
            </a:r>
            <a:r>
              <a:rPr lang="ar-IQ" sz="2400" dirty="0" err="1" smtClean="0"/>
              <a:t>بقائية</a:t>
            </a:r>
            <a:r>
              <a:rPr lang="ar-IQ" sz="2400" dirty="0" smtClean="0"/>
              <a:t> ويبقيها ويزيل الصفة </a:t>
            </a:r>
            <a:r>
              <a:rPr lang="ar-IQ" sz="2400" dirty="0" err="1" smtClean="0"/>
              <a:t>الاخرى.</a:t>
            </a:r>
            <a:r>
              <a:rPr lang="ar-IQ" sz="2400" dirty="0" smtClean="0"/>
              <a:t> واصفة البقائية تكون نافعة لبقاء وتكاثر السكان وبذا يحافظ هذا الانتخاب على السكان من الهلاك</a:t>
            </a:r>
          </a:p>
          <a:p>
            <a:pPr>
              <a:buFontTx/>
              <a:buChar char="-"/>
            </a:pPr>
            <a:r>
              <a:rPr lang="ar-IQ" sz="2400" dirty="0" smtClean="0"/>
              <a:t>الانتخاب </a:t>
            </a:r>
            <a:r>
              <a:rPr lang="ar-IQ" sz="2400" dirty="0" err="1" smtClean="0"/>
              <a:t>المفكك </a:t>
            </a:r>
            <a:r>
              <a:rPr lang="ar-IQ" sz="2400" dirty="0" smtClean="0"/>
              <a:t>: يعمل على وسط السكان لذلك سوف يزيل الافراد الموجودة في وسط السكان وجيلا بعد جيل سوف ينقسم السكان الى </a:t>
            </a:r>
            <a:r>
              <a:rPr lang="ar-IQ" sz="2400" dirty="0" err="1" smtClean="0"/>
              <a:t>سكانين</a:t>
            </a:r>
            <a:r>
              <a:rPr lang="ar-IQ" sz="2400" dirty="0" smtClean="0"/>
              <a:t> جديدين وهذا الانتخاب يزيد من التنوع الاحيائي </a:t>
            </a:r>
            <a:r>
              <a:rPr lang="ar-IQ" sz="2400" dirty="0" err="1" smtClean="0"/>
              <a:t>لانه</a:t>
            </a:r>
            <a:r>
              <a:rPr lang="ar-IQ" sz="2400" dirty="0" smtClean="0"/>
              <a:t> يعمل على استنباط انواع جديدة</a:t>
            </a:r>
          </a:p>
        </p:txBody>
      </p:sp>
    </p:spTree>
  </p:cSld>
  <p:clrMapOvr>
    <a:masterClrMapping/>
  </p:clrMapOvr>
  <p:transition>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الكلبيات</a:t>
            </a:r>
            <a:endParaRPr lang="en-US" dirty="0"/>
          </a:p>
        </p:txBody>
      </p:sp>
      <p:sp>
        <p:nvSpPr>
          <p:cNvPr id="3" name="عنصر نائب للمحتوى 2"/>
          <p:cNvSpPr>
            <a:spLocks noGrp="1"/>
          </p:cNvSpPr>
          <p:nvPr>
            <p:ph idx="1"/>
          </p:nvPr>
        </p:nvSpPr>
        <p:spPr/>
        <p:txBody>
          <a:bodyPr/>
          <a:lstStyle/>
          <a:p>
            <a:r>
              <a:rPr lang="ar-IQ" dirty="0" smtClean="0"/>
              <a:t>الكلاب والذئاب </a:t>
            </a:r>
            <a:r>
              <a:rPr lang="ar-IQ" dirty="0" err="1" smtClean="0"/>
              <a:t>والقيوط</a:t>
            </a:r>
            <a:r>
              <a:rPr lang="ar-IQ" dirty="0" smtClean="0"/>
              <a:t> وبنات اوى</a:t>
            </a:r>
            <a:endParaRPr lang="en-US" dirty="0"/>
          </a:p>
        </p:txBody>
      </p:sp>
    </p:spTree>
  </p:cSld>
  <p:clrMapOvr>
    <a:masterClrMapping/>
  </p:clrMapOvr>
  <p:transition>
    <p:cover/>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716</Words>
  <Application>Microsoft Office PowerPoint</Application>
  <PresentationFormat>عرض على الشاشة (3:4)‏</PresentationFormat>
  <Paragraphs>48</Paragraphs>
  <Slides>33</Slides>
  <Notes>0</Notes>
  <HiddenSlides>0</HiddenSlides>
  <MMClips>0</MMClips>
  <ScaleCrop>false</ScaleCrop>
  <HeadingPairs>
    <vt:vector size="4" baseType="variant">
      <vt:variant>
        <vt:lpstr>سمة</vt:lpstr>
      </vt:variant>
      <vt:variant>
        <vt:i4>1</vt:i4>
      </vt:variant>
      <vt:variant>
        <vt:lpstr>عناوين الشرائح</vt:lpstr>
      </vt:variant>
      <vt:variant>
        <vt:i4>33</vt:i4>
      </vt:variant>
    </vt:vector>
  </HeadingPairs>
  <TitlesOfParts>
    <vt:vector size="34" baseType="lpstr">
      <vt:lpstr>سمة Office</vt:lpstr>
      <vt:lpstr>النظرية التركيبية الحديثة</vt:lpstr>
      <vt:lpstr>الشريحة 2</vt:lpstr>
      <vt:lpstr>الشريحة 3</vt:lpstr>
      <vt:lpstr>اركان النظرية التركيبية الحديثة</vt:lpstr>
      <vt:lpstr>مثال العثة الفلفلية</vt:lpstr>
      <vt:lpstr>الشريحة 6</vt:lpstr>
      <vt:lpstr>الشريحة 7</vt:lpstr>
      <vt:lpstr>انواع الانتخاب</vt:lpstr>
      <vt:lpstr>الكلبيات</vt:lpstr>
      <vt:lpstr>كلب</vt:lpstr>
      <vt:lpstr>كلب</vt:lpstr>
      <vt:lpstr>كلب</vt:lpstr>
      <vt:lpstr>ذئب</vt:lpstr>
      <vt:lpstr>ذئب</vt:lpstr>
      <vt:lpstr>ذئب</vt:lpstr>
      <vt:lpstr>قيوط</vt:lpstr>
      <vt:lpstr>قيوط</vt:lpstr>
      <vt:lpstr>بنات اوى</vt:lpstr>
      <vt:lpstr>بنات اوى</vt:lpstr>
      <vt:lpstr>الطفرة</vt:lpstr>
      <vt:lpstr>الشريحة 21</vt:lpstr>
      <vt:lpstr>الشريحة 22</vt:lpstr>
      <vt:lpstr>الشريحة 23</vt:lpstr>
      <vt:lpstr>الشريحة 24</vt:lpstr>
      <vt:lpstr>الجريان الوراثي </vt:lpstr>
      <vt:lpstr>الشريحة 26</vt:lpstr>
      <vt:lpstr>الانجراف الوراثي </vt:lpstr>
      <vt:lpstr>الشريحة 28</vt:lpstr>
      <vt:lpstr>الشريحة 29</vt:lpstr>
      <vt:lpstr>اثر المؤسس</vt:lpstr>
      <vt:lpstr>الشريحة 31</vt:lpstr>
      <vt:lpstr>مثال</vt:lpstr>
      <vt:lpstr>الشريحة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النظرية التركيبية الحديثة</dc:title>
  <dc:creator>Home HP</dc:creator>
  <cp:lastModifiedBy>Home HP</cp:lastModifiedBy>
  <cp:revision>16</cp:revision>
  <dcterms:created xsi:type="dcterms:W3CDTF">2016-03-15T14:35:36Z</dcterms:created>
  <dcterms:modified xsi:type="dcterms:W3CDTF">2016-03-15T16:56:55Z</dcterms:modified>
</cp:coreProperties>
</file>