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77" r:id="rId2"/>
    <p:sldId id="278" r:id="rId3"/>
    <p:sldId id="279" r:id="rId4"/>
    <p:sldId id="270" r:id="rId5"/>
    <p:sldId id="257" r:id="rId6"/>
    <p:sldId id="275" r:id="rId7"/>
    <p:sldId id="276" r:id="rId8"/>
    <p:sldId id="271" r:id="rId9"/>
    <p:sldId id="272" r:id="rId10"/>
    <p:sldId id="273" r:id="rId11"/>
    <p:sldId id="274" r:id="rId12"/>
    <p:sldId id="256" r:id="rId13"/>
    <p:sldId id="280" r:id="rId14"/>
    <p:sldId id="258" r:id="rId15"/>
    <p:sldId id="281" r:id="rId16"/>
    <p:sldId id="259" r:id="rId17"/>
    <p:sldId id="260" r:id="rId18"/>
    <p:sldId id="261" r:id="rId19"/>
    <p:sldId id="282" r:id="rId20"/>
    <p:sldId id="262" r:id="rId21"/>
    <p:sldId id="283" r:id="rId22"/>
    <p:sldId id="264" r:id="rId23"/>
    <p:sldId id="263" r:id="rId2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14/01/1438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14/01/1438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14/01/1438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14/01/1438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14/01/1438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14/01/1438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14/01/1438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14/01/1438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14/01/1438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14/01/1438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14/01/1438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14/01/1438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library.islamweb.net/newlibrary/display_book.php?idfrom=1123&amp;idto=1123&amp;bk_no=51&amp;ID=1127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التنوع الحياتي </a:t>
            </a:r>
            <a:r>
              <a:rPr lang="en-US" dirty="0" smtClean="0"/>
              <a:t>Biodiversity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تعريف </a:t>
            </a:r>
            <a:r>
              <a:rPr lang="ar-IQ" dirty="0" err="1" smtClean="0"/>
              <a:t>كازتون</a:t>
            </a:r>
            <a:r>
              <a:rPr lang="ar-IQ" dirty="0" smtClean="0"/>
              <a:t> :- هو عبارة عن التغاير في كل اشكال الحياة </a:t>
            </a:r>
            <a:r>
              <a:rPr lang="ar-IQ" dirty="0" err="1" smtClean="0"/>
              <a:t>ابتداءا</a:t>
            </a:r>
            <a:r>
              <a:rPr lang="ar-IQ" dirty="0" smtClean="0"/>
              <a:t> من الانواع مرورا </a:t>
            </a:r>
            <a:r>
              <a:rPr lang="ar-IQ" dirty="0" err="1" smtClean="0"/>
              <a:t>بالاجناس</a:t>
            </a:r>
            <a:r>
              <a:rPr lang="ar-IQ" dirty="0" smtClean="0"/>
              <a:t> وصولا الى الانظمة البيئية.</a:t>
            </a:r>
          </a:p>
          <a:p>
            <a:r>
              <a:rPr lang="ar-IQ" dirty="0" smtClean="0"/>
              <a:t>تعريف </a:t>
            </a:r>
            <a:r>
              <a:rPr lang="ar-IQ" dirty="0" err="1" smtClean="0"/>
              <a:t>هانتلي</a:t>
            </a:r>
            <a:r>
              <a:rPr lang="ar-IQ" dirty="0" smtClean="0"/>
              <a:t> :- هو القابلية على التغاير للكائنات الحية وهذه </a:t>
            </a:r>
            <a:r>
              <a:rPr lang="ar-IQ" dirty="0" err="1" smtClean="0"/>
              <a:t>التغايرات</a:t>
            </a:r>
            <a:r>
              <a:rPr lang="ar-IQ" dirty="0" smtClean="0"/>
              <a:t> تتضمن التغاير الوراثي في الانواع وتغاير الانواع </a:t>
            </a:r>
            <a:r>
              <a:rPr lang="ar-IQ" dirty="0" err="1" smtClean="0"/>
              <a:t>واشكالها</a:t>
            </a:r>
            <a:r>
              <a:rPr lang="ar-IQ" dirty="0" smtClean="0"/>
              <a:t> وتنوع الانظمة البيئية </a:t>
            </a:r>
            <a:r>
              <a:rPr lang="ar-IQ" dirty="0" err="1" smtClean="0"/>
              <a:t>والانواع</a:t>
            </a:r>
            <a:r>
              <a:rPr lang="ar-IQ" dirty="0" smtClean="0"/>
              <a:t> المرتبطة بها والمتفاعلة معها.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C:\Users\Home HP\Downloads\ح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348880"/>
            <a:ext cx="3960440" cy="24382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C:\Users\Home HP\Downloads\ح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348880"/>
            <a:ext cx="3888432" cy="2314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IQ" sz="6600" dirty="0" smtClean="0"/>
              <a:t>عمر الارض</a:t>
            </a:r>
            <a:endParaRPr lang="en-US" sz="66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عمر الارض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يقدر </a:t>
            </a:r>
            <a:r>
              <a:rPr lang="ar-IQ" dirty="0" err="1" smtClean="0"/>
              <a:t>بـــ4</a:t>
            </a:r>
            <a:r>
              <a:rPr lang="ar-IQ" dirty="0" smtClean="0"/>
              <a:t>.5 مليار سنة </a:t>
            </a:r>
          </a:p>
          <a:p>
            <a:r>
              <a:rPr lang="ar-IQ" dirty="0" smtClean="0"/>
              <a:t>ظهرت الحياة قبل 2 مليار سنة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عمر الارض بملايين السنين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IQ" sz="2800" dirty="0" smtClean="0"/>
              <a:t>العصر البرمي 284-320 انتشار الزواحف</a:t>
            </a:r>
          </a:p>
          <a:p>
            <a:pPr>
              <a:buNone/>
            </a:pPr>
            <a:r>
              <a:rPr lang="ar-IQ" sz="2800" dirty="0" smtClean="0"/>
              <a:t>العصر </a:t>
            </a:r>
            <a:r>
              <a:rPr lang="ar-IQ" sz="2800" dirty="0" err="1" smtClean="0"/>
              <a:t>التراياسي</a:t>
            </a:r>
            <a:r>
              <a:rPr lang="ar-IQ" sz="2800" dirty="0" smtClean="0"/>
              <a:t> 213-284 اوائل الديناصورات والطيور </a:t>
            </a:r>
            <a:r>
              <a:rPr lang="ar-IQ" sz="2800" dirty="0" err="1" smtClean="0"/>
              <a:t>واللبائن</a:t>
            </a:r>
            <a:r>
              <a:rPr lang="ar-IQ" sz="2800" dirty="0" smtClean="0"/>
              <a:t> الاولية</a:t>
            </a:r>
          </a:p>
          <a:p>
            <a:pPr>
              <a:buNone/>
            </a:pPr>
            <a:r>
              <a:rPr lang="ar-IQ" sz="2800" dirty="0" smtClean="0"/>
              <a:t>العصر </a:t>
            </a:r>
            <a:r>
              <a:rPr lang="ar-IQ" sz="2800" dirty="0" err="1" smtClean="0"/>
              <a:t>الجوراسي</a:t>
            </a:r>
            <a:r>
              <a:rPr lang="ar-IQ" sz="2800" dirty="0" smtClean="0"/>
              <a:t> 144-213 سيادة الديناصورات </a:t>
            </a:r>
            <a:r>
              <a:rPr lang="ar-IQ" sz="2800" dirty="0" err="1" smtClean="0"/>
              <a:t>واللبائن</a:t>
            </a:r>
            <a:r>
              <a:rPr lang="ar-IQ" sz="2800" dirty="0" smtClean="0"/>
              <a:t> الاولية</a:t>
            </a:r>
          </a:p>
          <a:p>
            <a:pPr>
              <a:buNone/>
            </a:pPr>
            <a:r>
              <a:rPr lang="ar-IQ" sz="2800" dirty="0" smtClean="0"/>
              <a:t>العصر الطباشيري 65-144 ظهور النباتات الزهرية وانتشار الحشرات وانقراض الديناصورات</a:t>
            </a:r>
          </a:p>
          <a:p>
            <a:pPr>
              <a:buNone/>
            </a:pPr>
            <a:r>
              <a:rPr lang="ar-IQ" sz="2800" dirty="0" smtClean="0"/>
              <a:t>العصر </a:t>
            </a:r>
            <a:r>
              <a:rPr lang="ar-IQ" sz="2800" dirty="0" err="1" smtClean="0"/>
              <a:t>الثالثي</a:t>
            </a:r>
            <a:r>
              <a:rPr lang="ar-IQ" sz="2800" dirty="0" smtClean="0"/>
              <a:t> 2-65 انتشار النباتات الزهرية وظهور </a:t>
            </a:r>
            <a:r>
              <a:rPr lang="ar-IQ" sz="2800" dirty="0" err="1" smtClean="0"/>
              <a:t>اللافقريات</a:t>
            </a:r>
            <a:r>
              <a:rPr lang="ar-IQ" sz="2800" dirty="0" smtClean="0"/>
              <a:t> الحديثة</a:t>
            </a:r>
          </a:p>
          <a:p>
            <a:pPr>
              <a:buNone/>
            </a:pPr>
            <a:r>
              <a:rPr lang="ar-IQ" sz="2800" dirty="0" smtClean="0"/>
              <a:t>العصر </a:t>
            </a:r>
            <a:r>
              <a:rPr lang="ar-IQ" sz="2800" dirty="0" err="1" smtClean="0"/>
              <a:t>الرابعي</a:t>
            </a:r>
            <a:r>
              <a:rPr lang="ar-IQ" sz="2800" dirty="0" smtClean="0"/>
              <a:t> 0-2 مليون سنة ظهر الانسان</a:t>
            </a:r>
          </a:p>
          <a:p>
            <a:pPr>
              <a:buNone/>
            </a:pPr>
            <a:endParaRPr lang="ar-IQ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اصل الحياة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من </a:t>
            </a:r>
            <a:r>
              <a:rPr lang="ar-IQ" dirty="0" err="1" smtClean="0"/>
              <a:t>اين؟</a:t>
            </a:r>
            <a:r>
              <a:rPr lang="ar-IQ" dirty="0" smtClean="0"/>
              <a:t> في اين؟الى اين؟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اصل الحياة</a:t>
            </a:r>
            <a:r>
              <a:rPr lang="en-US" dirty="0" smtClean="0"/>
              <a:t> The </a:t>
            </a:r>
            <a:r>
              <a:rPr lang="en-US" dirty="0" err="1" smtClean="0"/>
              <a:t>orgion</a:t>
            </a:r>
            <a:r>
              <a:rPr lang="en-US" dirty="0" smtClean="0"/>
              <a:t> of life  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1- الحضارة </a:t>
            </a:r>
            <a:r>
              <a:rPr lang="ar-IQ" dirty="0" err="1" smtClean="0"/>
              <a:t>المصرية </a:t>
            </a:r>
            <a:r>
              <a:rPr lang="ar-IQ" dirty="0" smtClean="0"/>
              <a:t>:- الاله رع او الشمس </a:t>
            </a:r>
          </a:p>
          <a:p>
            <a:r>
              <a:rPr lang="ar-IQ" dirty="0" smtClean="0"/>
              <a:t>الحضارة </a:t>
            </a:r>
            <a:r>
              <a:rPr lang="ar-IQ" dirty="0" err="1" smtClean="0"/>
              <a:t>البابلية </a:t>
            </a:r>
            <a:r>
              <a:rPr lang="ar-IQ" dirty="0" smtClean="0"/>
              <a:t>:- الاله </a:t>
            </a:r>
            <a:r>
              <a:rPr lang="ar-IQ" dirty="0" err="1" smtClean="0"/>
              <a:t>ابسو</a:t>
            </a:r>
            <a:r>
              <a:rPr lang="ar-IQ" dirty="0" smtClean="0"/>
              <a:t> </a:t>
            </a:r>
            <a:r>
              <a:rPr lang="ar-IQ" dirty="0" err="1" smtClean="0"/>
              <a:t>والاله</a:t>
            </a:r>
            <a:r>
              <a:rPr lang="ar-IQ" dirty="0" smtClean="0"/>
              <a:t> </a:t>
            </a:r>
            <a:r>
              <a:rPr lang="ar-IQ" dirty="0" err="1" smtClean="0"/>
              <a:t>تيامات</a:t>
            </a:r>
            <a:r>
              <a:rPr lang="ar-IQ" dirty="0" smtClean="0"/>
              <a:t> </a:t>
            </a:r>
            <a:r>
              <a:rPr lang="ar-IQ" dirty="0" err="1" smtClean="0"/>
              <a:t>والاله</a:t>
            </a:r>
            <a:r>
              <a:rPr lang="ar-IQ" dirty="0" smtClean="0"/>
              <a:t> </a:t>
            </a:r>
            <a:r>
              <a:rPr lang="ar-IQ" dirty="0" smtClean="0"/>
              <a:t>مردك</a:t>
            </a:r>
          </a:p>
          <a:p>
            <a:r>
              <a:rPr lang="ar-IQ" dirty="0" err="1" smtClean="0"/>
              <a:t>انوتاكي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نظريات اصل الحياة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1- نظرية الخلق التلقائي </a:t>
            </a:r>
            <a:r>
              <a:rPr lang="en-US" dirty="0" smtClean="0"/>
              <a:t>Spontaneous creation theory</a:t>
            </a:r>
            <a:r>
              <a:rPr lang="ar-IQ" dirty="0" smtClean="0"/>
              <a:t> </a:t>
            </a:r>
          </a:p>
          <a:p>
            <a:r>
              <a:rPr lang="ar-IQ" dirty="0" smtClean="0"/>
              <a:t>تنص على ان الحياة تظهر باستمرار من اشياء غير حية </a:t>
            </a:r>
          </a:p>
          <a:p>
            <a:r>
              <a:rPr lang="ar-IQ" dirty="0" smtClean="0"/>
              <a:t>الفيلسوف اليوناني انكسامندر 600 </a:t>
            </a:r>
            <a:r>
              <a:rPr lang="ar-IQ" dirty="0" err="1" smtClean="0"/>
              <a:t>ق.م.</a:t>
            </a:r>
            <a:r>
              <a:rPr lang="ar-IQ" dirty="0" smtClean="0"/>
              <a:t> </a:t>
            </a:r>
            <a:r>
              <a:rPr lang="ar-IQ" dirty="0" smtClean="0"/>
              <a:t> و ارسطو طاليس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IQ" sz="2400" dirty="0" smtClean="0"/>
              <a:t>2- النظرية الكونية </a:t>
            </a:r>
            <a:r>
              <a:rPr lang="en-US" sz="2400" dirty="0" smtClean="0"/>
              <a:t> Cosmic theory</a:t>
            </a:r>
            <a:r>
              <a:rPr lang="ar-IQ" sz="2400" dirty="0" smtClean="0"/>
              <a:t>:- وتنص على ان الحياة على كوكب الارض اتت من كواكب اخرى وذلك من خلال انتقال وحدات جرثومية من كواكب اخرى عن طريق النيازك والشهب والمذنبات كعطارد والزهر </a:t>
            </a:r>
            <a:r>
              <a:rPr lang="ar-IQ" sz="2400" dirty="0" err="1" smtClean="0"/>
              <a:t>والمريخ </a:t>
            </a:r>
            <a:r>
              <a:rPr lang="ar-IQ" sz="2400" dirty="0" smtClean="0"/>
              <a:t>(الكوكب الاحمر</a:t>
            </a:r>
            <a:r>
              <a:rPr lang="ar-IQ" sz="2400" dirty="0" err="1" smtClean="0"/>
              <a:t>)</a:t>
            </a:r>
            <a:r>
              <a:rPr lang="ar-IQ" sz="2400" dirty="0" smtClean="0"/>
              <a:t> </a:t>
            </a:r>
          </a:p>
          <a:p>
            <a:r>
              <a:rPr lang="ar-IQ" sz="2400" dirty="0" smtClean="0"/>
              <a:t>عيوبها</a:t>
            </a:r>
          </a:p>
          <a:p>
            <a:r>
              <a:rPr lang="ar-IQ" sz="2400" dirty="0" smtClean="0"/>
              <a:t>لم تفسر نشوء الحياة على الكوكب الذي اتت منه الحياة الى كوكب الارض</a:t>
            </a:r>
          </a:p>
          <a:p>
            <a:r>
              <a:rPr lang="ar-IQ" sz="2400" dirty="0" smtClean="0"/>
              <a:t>مجرد فرضية لم تدعم بأدلة قاطعة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Home HP\Downloads\عليا\20160725-216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916832"/>
            <a:ext cx="7560840" cy="38884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IQ" dirty="0" smtClean="0"/>
              <a:t>تعريف هارس:- هو المجموع الكلي </a:t>
            </a:r>
            <a:r>
              <a:rPr lang="ar-IQ" dirty="0" err="1" smtClean="0"/>
              <a:t>للانواع</a:t>
            </a:r>
            <a:r>
              <a:rPr lang="ar-IQ" dirty="0" smtClean="0"/>
              <a:t> الموجودة في المجتمع والكثافة النسبية لهذه الانواع في البيئة المحلية.</a:t>
            </a:r>
          </a:p>
          <a:p>
            <a:r>
              <a:rPr lang="ar-IQ" dirty="0" smtClean="0"/>
              <a:t>تعريف ولسن:- هو المتغايرات الوراثية على كل مستويات التنظيم </a:t>
            </a:r>
            <a:r>
              <a:rPr lang="ar-IQ" dirty="0" err="1" smtClean="0"/>
              <a:t>ابتداءا</a:t>
            </a:r>
            <a:r>
              <a:rPr lang="ar-IQ" dirty="0" smtClean="0"/>
              <a:t> من الجينات مرورا </a:t>
            </a:r>
            <a:r>
              <a:rPr lang="ar-IQ" dirty="0" err="1" smtClean="0"/>
              <a:t>بالانواع</a:t>
            </a:r>
            <a:r>
              <a:rPr lang="ar-IQ" dirty="0" smtClean="0"/>
              <a:t> وصولا الى المجتمعات نفسها.</a:t>
            </a:r>
          </a:p>
          <a:p>
            <a:r>
              <a:rPr lang="ar-IQ" dirty="0" smtClean="0"/>
              <a:t>تعريف هاريسون:- هو العدد الكلي </a:t>
            </a:r>
            <a:r>
              <a:rPr lang="ar-IQ" dirty="0" err="1" smtClean="0"/>
              <a:t>للانواع</a:t>
            </a:r>
            <a:r>
              <a:rPr lang="ar-IQ" dirty="0" smtClean="0"/>
              <a:t> التي تعي على الارض حاليا من حيوانات ونباتات </a:t>
            </a:r>
            <a:r>
              <a:rPr lang="ar-IQ" dirty="0" err="1" smtClean="0"/>
              <a:t>واحياء</a:t>
            </a:r>
            <a:r>
              <a:rPr lang="ar-IQ" dirty="0" smtClean="0"/>
              <a:t> </a:t>
            </a:r>
            <a:r>
              <a:rPr lang="ar-IQ" dirty="0" err="1" smtClean="0"/>
              <a:t>مجهرية</a:t>
            </a:r>
            <a:r>
              <a:rPr lang="ar-IQ" dirty="0" smtClean="0"/>
              <a:t> </a:t>
            </a:r>
            <a:r>
              <a:rPr lang="ar-IQ" dirty="0" smtClean="0"/>
              <a:t>والتي يتراوح عددها من 1.5-1.75 مليون نوع مشخص </a:t>
            </a:r>
            <a:r>
              <a:rPr lang="ar-IQ" dirty="0" err="1" smtClean="0"/>
              <a:t>ومعروف .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IQ" sz="2800" dirty="0" smtClean="0"/>
              <a:t>3- النظرية العلمية او نظرية </a:t>
            </a:r>
            <a:r>
              <a:rPr lang="ar-IQ" sz="2800" dirty="0" err="1" smtClean="0"/>
              <a:t>اوبارن</a:t>
            </a:r>
            <a:r>
              <a:rPr lang="ar-IQ" sz="2800" dirty="0" smtClean="0"/>
              <a:t>-</a:t>
            </a:r>
            <a:r>
              <a:rPr lang="ar-IQ" sz="2800" dirty="0" err="1" smtClean="0"/>
              <a:t>هولدين</a:t>
            </a:r>
            <a:r>
              <a:rPr lang="ar-IQ" sz="2800" dirty="0" smtClean="0"/>
              <a:t> </a:t>
            </a:r>
            <a:r>
              <a:rPr lang="ar-IQ" sz="2800" dirty="0" smtClean="0"/>
              <a:t>:- تنص على ان الحياة نشأت على الارض نتيجة التطور الكيميائي وان الكائنات الحية قد نشأت من الغازات التي كانت موجودة </a:t>
            </a:r>
            <a:r>
              <a:rPr lang="ar-IQ" sz="2800" dirty="0" smtClean="0"/>
              <a:t>في </a:t>
            </a:r>
            <a:r>
              <a:rPr lang="ar-IQ" sz="2800" dirty="0" smtClean="0"/>
              <a:t>جو الارض </a:t>
            </a:r>
            <a:r>
              <a:rPr lang="ar-IQ" sz="2800" dirty="0" smtClean="0"/>
              <a:t>وعن </a:t>
            </a:r>
            <a:r>
              <a:rPr lang="ar-IQ" sz="2800" dirty="0" smtClean="0"/>
              <a:t>طريق البرق </a:t>
            </a:r>
            <a:r>
              <a:rPr lang="ar-IQ" sz="2800" dirty="0" err="1" smtClean="0"/>
              <a:t>والاشعة</a:t>
            </a:r>
            <a:r>
              <a:rPr lang="ar-IQ" sz="2800" dirty="0" smtClean="0"/>
              <a:t> فوق البنفسجية والحرارة 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IQ" sz="2000" dirty="0" smtClean="0"/>
              <a:t>نشأت الحياة من اصل لا عضوي </a:t>
            </a:r>
          </a:p>
          <a:p>
            <a:r>
              <a:rPr lang="ar-IQ" sz="2000" dirty="0" smtClean="0"/>
              <a:t>نظرية </a:t>
            </a:r>
            <a:r>
              <a:rPr lang="ar-IQ" sz="2000" dirty="0" err="1" smtClean="0"/>
              <a:t>السديم</a:t>
            </a:r>
            <a:r>
              <a:rPr lang="ar-IQ" sz="2000" dirty="0" smtClean="0"/>
              <a:t> الاولي(نظرية كانت 1775) اشار الى ان قوى التجاذب النيوترونية هي التي ادت الى تجمع مادة الكون المبعثرة وتكثيفها في اشكال شموس وكواكب ونجوم</a:t>
            </a:r>
          </a:p>
          <a:p>
            <a:r>
              <a:rPr lang="ar-IQ" sz="2000" dirty="0" smtClean="0"/>
              <a:t>العالم </a:t>
            </a:r>
            <a:r>
              <a:rPr lang="ar-IQ" sz="2000" dirty="0" err="1" smtClean="0"/>
              <a:t>لابلاس</a:t>
            </a:r>
            <a:r>
              <a:rPr lang="ar-IQ" sz="2000" dirty="0" smtClean="0"/>
              <a:t> 1796 اشار الى ان الشمس كانت في حالة غازية وفي حالة دوران سريع وقد انفصلت اجزاء من هذه الكرة الغازية بفعل قوى الطرد المركزي وشكلت الكواكب </a:t>
            </a:r>
            <a:r>
              <a:rPr lang="ar-IQ" sz="2000" dirty="0" err="1" smtClean="0"/>
              <a:t>والاقمار</a:t>
            </a:r>
            <a:r>
              <a:rPr lang="ar-IQ" sz="2000" dirty="0" smtClean="0"/>
              <a:t> </a:t>
            </a:r>
            <a:r>
              <a:rPr lang="ar-IQ" sz="2000" dirty="0" err="1" smtClean="0"/>
              <a:t>.</a:t>
            </a:r>
            <a:endParaRPr lang="ar-IQ" sz="2000" dirty="0" smtClean="0"/>
          </a:p>
          <a:p>
            <a:r>
              <a:rPr lang="ar-IQ" sz="2000" dirty="0" smtClean="0"/>
              <a:t>النظرية الكونية الحديثة تشير الى ان الكون تشكل قبل 15 مليار سنة من حالة انضغاط بلغت فيها كثافة المادة </a:t>
            </a:r>
            <a:r>
              <a:rPr lang="ar-IQ" sz="2000" dirty="0" err="1" smtClean="0"/>
              <a:t>والاشعاع</a:t>
            </a:r>
            <a:r>
              <a:rPr lang="ar-IQ" sz="2000" dirty="0" smtClean="0"/>
              <a:t> مائة مليون ضعف كثافة الماء وكانت بداية انفجار كبير ومنه سميت النظرية بالانفجار الكبير(</a:t>
            </a:r>
            <a:r>
              <a:rPr lang="ar-IQ" sz="2000" dirty="0" smtClean="0">
                <a:hlinkClick r:id="rId2"/>
              </a:rPr>
              <a:t>أولم ير الذين كفروا أن السماوات والأرض كانتا رتقا ففتقناهما وجعلنا من الماء كل شيء حي أفلا </a:t>
            </a:r>
            <a:r>
              <a:rPr lang="ar-IQ" sz="2000" dirty="0" smtClean="0">
                <a:hlinkClick r:id="rId2"/>
              </a:rPr>
              <a:t>يؤمنون</a:t>
            </a:r>
            <a:r>
              <a:rPr lang="ar-IQ" sz="2000" dirty="0" smtClean="0"/>
              <a:t>) وقد بدأت العناصر الكيميائية بالتكون خلال دقائق </a:t>
            </a:r>
            <a:r>
              <a:rPr lang="ar-IQ" sz="2000" dirty="0" err="1" smtClean="0"/>
              <a:t>قليلة </a:t>
            </a:r>
            <a:r>
              <a:rPr lang="ar-IQ" sz="2000" dirty="0" smtClean="0"/>
              <a:t>....وبعد تكون الارض نشأت من الشمس وهي مليئة بغازات الهدروجين </a:t>
            </a:r>
            <a:r>
              <a:rPr lang="ar-IQ" sz="2000" dirty="0" err="1" smtClean="0"/>
              <a:t>والكاربون</a:t>
            </a:r>
            <a:r>
              <a:rPr lang="ar-IQ" sz="2000" dirty="0" smtClean="0"/>
              <a:t> وغاز الميثان </a:t>
            </a:r>
            <a:r>
              <a:rPr lang="ar-IQ" sz="2000" dirty="0" err="1" smtClean="0"/>
              <a:t>والامونيا</a:t>
            </a:r>
            <a:r>
              <a:rPr lang="ar-IQ" sz="2000" dirty="0" smtClean="0"/>
              <a:t> والماء  وبعد ملايين السنين بردت الارض مما سمح بتكاثف الماء ونتيجة حدوث الصواعق </a:t>
            </a:r>
            <a:r>
              <a:rPr lang="ar-IQ" sz="2000" dirty="0" err="1" smtClean="0"/>
              <a:t>والاشعة</a:t>
            </a:r>
            <a:r>
              <a:rPr lang="ar-IQ" sz="2000" dirty="0" smtClean="0"/>
              <a:t> فوق البنفسجية اتحدت المركبات </a:t>
            </a:r>
            <a:r>
              <a:rPr lang="ar-IQ" sz="2000" dirty="0" err="1" smtClean="0"/>
              <a:t>النتروجينية</a:t>
            </a:r>
            <a:r>
              <a:rPr lang="ar-IQ" sz="2000" dirty="0" smtClean="0"/>
              <a:t> وبخار الماء عن طريق الصدفة وكونت المادة العضوية لتبدأ الحياة </a:t>
            </a:r>
            <a:endParaRPr lang="en-US" sz="20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نظرية الخلق الخاص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تنص على ان الحياة خلقت بقوة خارقة غير منظورة سواء كان ذلك دفعة واحدة او على فترات متتالية وان كل نوع خلق بصورة كاملة مستقلة عن غيره من الانواع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اين بدأت الحياة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المياه الساخنة الغنية بالمواد المعدنية </a:t>
            </a:r>
          </a:p>
          <a:p>
            <a:r>
              <a:rPr lang="ar-IQ" dirty="0" smtClean="0"/>
              <a:t>وجود البكتريا في هذه العيون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مستويات التنوع الاحيائي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IQ" sz="2800" dirty="0" smtClean="0"/>
              <a:t>التنوع على المستوى </a:t>
            </a:r>
            <a:r>
              <a:rPr lang="ar-IQ" sz="2800" dirty="0" err="1" smtClean="0"/>
              <a:t>الوراثي (</a:t>
            </a:r>
            <a:r>
              <a:rPr lang="en-US" sz="2800" dirty="0" err="1" smtClean="0"/>
              <a:t>Genetiv</a:t>
            </a:r>
            <a:r>
              <a:rPr lang="en-US" sz="2800" dirty="0" smtClean="0"/>
              <a:t> diversity</a:t>
            </a:r>
            <a:r>
              <a:rPr lang="ar-IQ" sz="2800" dirty="0" err="1" smtClean="0"/>
              <a:t>) </a:t>
            </a:r>
            <a:r>
              <a:rPr lang="ar-IQ" sz="2800" dirty="0" smtClean="0"/>
              <a:t>:- ويقصد به التباينات الوراثية بين الافراد العائدين الى مجموعة سكانية </a:t>
            </a:r>
            <a:r>
              <a:rPr lang="ar-IQ" sz="2800" dirty="0" err="1" smtClean="0"/>
              <a:t>واحدة </a:t>
            </a:r>
            <a:r>
              <a:rPr lang="ar-IQ" sz="2800" dirty="0" smtClean="0"/>
              <a:t>(نوع واحد) فضلا عن التباينات الموجودة اصلا بين الانواع المختلفة.</a:t>
            </a:r>
          </a:p>
          <a:p>
            <a:r>
              <a:rPr lang="ar-IQ" sz="2800" dirty="0" smtClean="0"/>
              <a:t>التنوع على مستوى </a:t>
            </a:r>
            <a:r>
              <a:rPr lang="ar-IQ" sz="2800" dirty="0" err="1" smtClean="0"/>
              <a:t>النوع (</a:t>
            </a:r>
            <a:r>
              <a:rPr lang="en-US" sz="2800" dirty="0" smtClean="0"/>
              <a:t>Species diversity</a:t>
            </a:r>
            <a:r>
              <a:rPr lang="ar-IQ" sz="2800" dirty="0" err="1" smtClean="0"/>
              <a:t>) </a:t>
            </a:r>
            <a:r>
              <a:rPr lang="ar-IQ" sz="2800" dirty="0" smtClean="0"/>
              <a:t>:- ويقصد به التباينات المظهرية والوراثية بين الانواع المختلفة في البيئة اي عدد الانواع الموجودة على الارض من نباتات وحيوانات </a:t>
            </a:r>
            <a:r>
              <a:rPr lang="ar-IQ" sz="2800" dirty="0" err="1" smtClean="0"/>
              <a:t>واحياء</a:t>
            </a:r>
            <a:r>
              <a:rPr lang="ar-IQ" sz="2800" dirty="0" smtClean="0"/>
              <a:t> </a:t>
            </a:r>
            <a:r>
              <a:rPr lang="ar-IQ" sz="2800" dirty="0" err="1" smtClean="0"/>
              <a:t>مجهرية.</a:t>
            </a:r>
            <a:endParaRPr lang="ar-IQ" sz="2800" dirty="0" smtClean="0"/>
          </a:p>
          <a:p>
            <a:r>
              <a:rPr lang="ar-IQ" sz="2800" dirty="0" smtClean="0"/>
              <a:t>التنوع على مستوى الانظمة </a:t>
            </a:r>
            <a:r>
              <a:rPr lang="ar-IQ" sz="2800" dirty="0" err="1" smtClean="0"/>
              <a:t>البيئية:- (</a:t>
            </a:r>
            <a:r>
              <a:rPr lang="en-US" sz="2800" dirty="0" smtClean="0"/>
              <a:t>Ecosystem diversity</a:t>
            </a:r>
            <a:r>
              <a:rPr lang="ar-IQ" sz="2800" dirty="0" err="1" smtClean="0"/>
              <a:t>):-</a:t>
            </a:r>
            <a:endParaRPr lang="ar-IQ" sz="2800" dirty="0" smtClean="0"/>
          </a:p>
          <a:p>
            <a:pPr>
              <a:buNone/>
            </a:pPr>
            <a:r>
              <a:rPr lang="ar-IQ" sz="2800" dirty="0" smtClean="0"/>
              <a:t>ويقصد به التباينات الموجودة في البيئات المختلفة وعلاقة الانواع بهذه البيئات.</a:t>
            </a:r>
          </a:p>
          <a:p>
            <a:endParaRPr lang="ar-IQ" sz="28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Home HP\Downloads\الارض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348880"/>
            <a:ext cx="3888432" cy="36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العصور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العصر قبل </a:t>
            </a:r>
            <a:r>
              <a:rPr lang="ar-IQ" dirty="0" err="1" smtClean="0"/>
              <a:t>الكامبري</a:t>
            </a:r>
            <a:r>
              <a:rPr lang="ar-IQ" dirty="0" smtClean="0"/>
              <a:t>  4500-600 مليون سنة </a:t>
            </a:r>
            <a:r>
              <a:rPr lang="ar-IQ" dirty="0" err="1" smtClean="0"/>
              <a:t>اللافقريات</a:t>
            </a:r>
            <a:r>
              <a:rPr lang="ar-IQ" dirty="0" smtClean="0"/>
              <a:t> الاولية والحشرات</a:t>
            </a:r>
          </a:p>
          <a:p>
            <a:r>
              <a:rPr lang="ar-IQ" dirty="0" smtClean="0"/>
              <a:t>العصر </a:t>
            </a:r>
            <a:r>
              <a:rPr lang="ar-IQ" dirty="0" err="1" smtClean="0"/>
              <a:t>الكامبري</a:t>
            </a:r>
            <a:r>
              <a:rPr lang="ar-IQ" dirty="0" smtClean="0"/>
              <a:t> 500-600 الاسماك الاولى</a:t>
            </a:r>
          </a:p>
          <a:p>
            <a:r>
              <a:rPr lang="ar-IQ" dirty="0" err="1" smtClean="0"/>
              <a:t>الاوردوفيشي</a:t>
            </a:r>
            <a:r>
              <a:rPr lang="ar-IQ" dirty="0" smtClean="0"/>
              <a:t> 438-500 نباتات اليابسة الاولى</a:t>
            </a:r>
          </a:p>
          <a:p>
            <a:r>
              <a:rPr lang="ar-IQ" dirty="0" err="1" smtClean="0"/>
              <a:t>السايلوروي</a:t>
            </a:r>
            <a:r>
              <a:rPr lang="ar-IQ" dirty="0" smtClean="0"/>
              <a:t> 408-438 نباتات اليابسة</a:t>
            </a:r>
          </a:p>
          <a:p>
            <a:r>
              <a:rPr lang="ar-IQ" dirty="0" err="1" smtClean="0"/>
              <a:t>الديفوني</a:t>
            </a:r>
            <a:r>
              <a:rPr lang="ar-IQ" dirty="0" smtClean="0"/>
              <a:t> 360-408 البرمائيات الاولى</a:t>
            </a:r>
          </a:p>
          <a:p>
            <a:r>
              <a:rPr lang="ar-IQ" dirty="0" err="1" smtClean="0"/>
              <a:t>الكاربوني</a:t>
            </a:r>
            <a:r>
              <a:rPr lang="ar-IQ" dirty="0" smtClean="0"/>
              <a:t> 320-360 ظهور الزواحف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C:\Users\Home HP\Downloads\ب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132856"/>
            <a:ext cx="5184576" cy="2625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C:\Users\Home HP\Downloads\ن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348880"/>
            <a:ext cx="4320480" cy="2314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Home HP\Downloads\ح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2132856"/>
            <a:ext cx="3816424" cy="2717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C:\Users\Home HP\Downloads\ح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420888"/>
            <a:ext cx="3600400" cy="23662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670</Words>
  <Application>Microsoft Office PowerPoint</Application>
  <PresentationFormat>عرض على الشاشة (3:4)‏</PresentationFormat>
  <Paragraphs>53</Paragraphs>
  <Slides>23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23</vt:i4>
      </vt:variant>
    </vt:vector>
  </HeadingPairs>
  <TitlesOfParts>
    <vt:vector size="24" baseType="lpstr">
      <vt:lpstr>سمة Office</vt:lpstr>
      <vt:lpstr>التنوع الحياتي Biodiversity </vt:lpstr>
      <vt:lpstr>الشريحة 2</vt:lpstr>
      <vt:lpstr>مستويات التنوع الاحيائي </vt:lpstr>
      <vt:lpstr>الشريحة 4</vt:lpstr>
      <vt:lpstr>العصور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عمر الارض</vt:lpstr>
      <vt:lpstr>عمر الارض</vt:lpstr>
      <vt:lpstr>عمر الارض بملايين السنين</vt:lpstr>
      <vt:lpstr>اصل الحياة</vt:lpstr>
      <vt:lpstr>اصل الحياة The orgion of life   </vt:lpstr>
      <vt:lpstr>نظريات اصل الحياة</vt:lpstr>
      <vt:lpstr>الشريحة 18</vt:lpstr>
      <vt:lpstr>الشريحة 19</vt:lpstr>
      <vt:lpstr>الشريحة 20</vt:lpstr>
      <vt:lpstr>الشريحة 21</vt:lpstr>
      <vt:lpstr>نظرية الخلق الخاص </vt:lpstr>
      <vt:lpstr>اين بدأت الحياة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عمر الارض</dc:title>
  <dc:creator>Home HP</dc:creator>
  <cp:lastModifiedBy>Home HP</cp:lastModifiedBy>
  <cp:revision>16</cp:revision>
  <dcterms:created xsi:type="dcterms:W3CDTF">2016-02-26T15:33:24Z</dcterms:created>
  <dcterms:modified xsi:type="dcterms:W3CDTF">2016-10-15T16:28:40Z</dcterms:modified>
</cp:coreProperties>
</file>