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70" r:id="rId8"/>
    <p:sldId id="271" r:id="rId9"/>
    <p:sldId id="262" r:id="rId10"/>
    <p:sldId id="263" r:id="rId11"/>
    <p:sldId id="264" r:id="rId12"/>
    <p:sldId id="265" r:id="rId13"/>
    <p:sldId id="266" r:id="rId14"/>
    <p:sldId id="267" r:id="rId15"/>
    <p:sldId id="268" r:id="rId16"/>
    <p:sldId id="269" r:id="rId17"/>
    <p:sldId id="272" r:id="rId18"/>
    <p:sldId id="273" r:id="rId19"/>
    <p:sldId id="274" r:id="rId20"/>
    <p:sldId id="27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تأثيرات التلوث المحلية والعالمية على المناخ</a:t>
            </a:r>
            <a:endParaRPr lang="en-US" dirty="0"/>
          </a:p>
        </p:txBody>
      </p:sp>
      <p:sp>
        <p:nvSpPr>
          <p:cNvPr id="3" name="عنوان فرعي 2"/>
          <p:cNvSpPr>
            <a:spLocks noGrp="1"/>
          </p:cNvSpPr>
          <p:nvPr>
            <p:ph type="subTitle" idx="1"/>
          </p:nvPr>
        </p:nvSpPr>
        <p:spPr/>
        <p:txBody>
          <a:bodyPr/>
          <a:lstStyle/>
          <a:p>
            <a:endParaRPr lang="en-US"/>
          </a:p>
        </p:txBody>
      </p:sp>
    </p:spTree>
  </p:cSld>
  <p:clrMapOvr>
    <a:masterClrMapping/>
  </p:clrMapOvr>
  <p:transition>
    <p:diamond/>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غاز الميثان </a:t>
            </a:r>
            <a:r>
              <a:rPr lang="en-US" dirty="0" smtClean="0"/>
              <a:t>CH</a:t>
            </a:r>
            <a:r>
              <a:rPr lang="en-US" sz="3600" dirty="0" smtClean="0"/>
              <a:t>4</a:t>
            </a:r>
            <a:endParaRPr lang="en-US" dirty="0"/>
          </a:p>
        </p:txBody>
      </p:sp>
      <p:sp>
        <p:nvSpPr>
          <p:cNvPr id="3" name="عنصر نائب للمحتوى 2"/>
          <p:cNvSpPr>
            <a:spLocks noGrp="1"/>
          </p:cNvSpPr>
          <p:nvPr>
            <p:ph idx="1"/>
          </p:nvPr>
        </p:nvSpPr>
        <p:spPr/>
        <p:txBody>
          <a:bodyPr/>
          <a:lstStyle/>
          <a:p>
            <a:r>
              <a:rPr lang="ar-IQ" dirty="0" smtClean="0"/>
              <a:t>وينتج من عمليات التحلل اللهوائي للمواد العضوية ومن امعاء الحيوانات المجترة وعدد من المصادر الاخرى وعلى الرغم من ان انبعاثه اقل من غاز ثنائي </a:t>
            </a:r>
            <a:r>
              <a:rPr lang="ar-IQ" dirty="0" err="1" smtClean="0"/>
              <a:t>اوكسيد</a:t>
            </a:r>
            <a:r>
              <a:rPr lang="ar-IQ" dirty="0" smtClean="0"/>
              <a:t> </a:t>
            </a:r>
            <a:r>
              <a:rPr lang="ar-IQ" dirty="0" err="1" smtClean="0"/>
              <a:t>الكاربون</a:t>
            </a:r>
            <a:r>
              <a:rPr lang="ar-IQ" dirty="0" smtClean="0"/>
              <a:t> </a:t>
            </a:r>
            <a:r>
              <a:rPr lang="ar-IQ" dirty="0" err="1" smtClean="0"/>
              <a:t>الا</a:t>
            </a:r>
            <a:r>
              <a:rPr lang="ar-IQ" dirty="0" smtClean="0"/>
              <a:t> انه قدرته على حبس الحرارة تزيد 25 مرة اكثر من قدرة </a:t>
            </a:r>
            <a:r>
              <a:rPr lang="en-US" dirty="0" smtClean="0"/>
              <a:t>CO</a:t>
            </a:r>
            <a:r>
              <a:rPr lang="en-US" sz="2400" dirty="0" smtClean="0"/>
              <a:t>2</a:t>
            </a:r>
            <a:r>
              <a:rPr lang="ar-IQ" sz="2400" dirty="0" smtClean="0"/>
              <a:t> </a:t>
            </a:r>
            <a:endParaRPr lang="en-US" dirty="0"/>
          </a:p>
        </p:txBody>
      </p:sp>
    </p:spTree>
  </p:cSld>
  <p:clrMapOvr>
    <a:masterClrMapping/>
  </p:clrMapOvr>
  <p:transition>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غاز </a:t>
            </a:r>
            <a:r>
              <a:rPr lang="ar-IQ" dirty="0" err="1" smtClean="0"/>
              <a:t>اوكسيد</a:t>
            </a:r>
            <a:r>
              <a:rPr lang="ar-IQ" dirty="0" smtClean="0"/>
              <a:t> </a:t>
            </a:r>
            <a:r>
              <a:rPr lang="ar-IQ" dirty="0" err="1" smtClean="0"/>
              <a:t>النتروز</a:t>
            </a:r>
            <a:r>
              <a:rPr lang="ar-IQ" dirty="0" smtClean="0"/>
              <a:t> </a:t>
            </a:r>
            <a:r>
              <a:rPr lang="en-US" dirty="0" smtClean="0"/>
              <a:t>N</a:t>
            </a:r>
            <a:r>
              <a:rPr lang="en-US" sz="3200" dirty="0" smtClean="0"/>
              <a:t>2</a:t>
            </a:r>
            <a:r>
              <a:rPr lang="en-US" dirty="0" smtClean="0"/>
              <a:t>O</a:t>
            </a:r>
            <a:endParaRPr lang="en-US" dirty="0"/>
          </a:p>
        </p:txBody>
      </p:sp>
      <p:sp>
        <p:nvSpPr>
          <p:cNvPr id="3" name="عنصر نائب للمحتوى 2"/>
          <p:cNvSpPr>
            <a:spLocks noGrp="1"/>
          </p:cNvSpPr>
          <p:nvPr>
            <p:ph idx="1"/>
          </p:nvPr>
        </p:nvSpPr>
        <p:spPr/>
        <p:txBody>
          <a:bodyPr/>
          <a:lstStyle/>
          <a:p>
            <a:r>
              <a:rPr lang="ar-IQ" dirty="0" smtClean="0"/>
              <a:t>وينتج من العمليات </a:t>
            </a:r>
            <a:r>
              <a:rPr lang="ar-IQ" dirty="0" err="1" smtClean="0"/>
              <a:t>البايلوجية</a:t>
            </a:r>
            <a:r>
              <a:rPr lang="ar-IQ" dirty="0" smtClean="0"/>
              <a:t> المختلفة التي تتم في التربة والمياه وعمليات احتراق الاخشاب وتزيد قدرته على </a:t>
            </a:r>
            <a:r>
              <a:rPr lang="ar-IQ" dirty="0" err="1" smtClean="0"/>
              <a:t>حيس</a:t>
            </a:r>
            <a:r>
              <a:rPr lang="ar-IQ" dirty="0" smtClean="0"/>
              <a:t> الحرارة 310 من غاز </a:t>
            </a:r>
            <a:r>
              <a:rPr lang="en-US" dirty="0" smtClean="0"/>
              <a:t>CO</a:t>
            </a:r>
            <a:r>
              <a:rPr lang="en-US" sz="2400" dirty="0" smtClean="0"/>
              <a:t>2</a:t>
            </a:r>
            <a:endParaRPr lang="en-US" dirty="0"/>
          </a:p>
        </p:txBody>
      </p:sp>
    </p:spTree>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0"/>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غازات الكلوروفلوروكاربون</a:t>
            </a:r>
            <a:endParaRPr lang="en-US" dirty="0"/>
          </a:p>
        </p:txBody>
      </p:sp>
      <p:sp>
        <p:nvSpPr>
          <p:cNvPr id="3" name="عنصر نائب للمحتوى 2"/>
          <p:cNvSpPr>
            <a:spLocks noGrp="1"/>
          </p:cNvSpPr>
          <p:nvPr>
            <p:ph idx="1"/>
          </p:nvPr>
        </p:nvSpPr>
        <p:spPr/>
        <p:txBody>
          <a:bodyPr/>
          <a:lstStyle/>
          <a:p>
            <a:r>
              <a:rPr lang="ar-IQ" dirty="0" smtClean="0"/>
              <a:t>غير طبيعية تستخدم  في تبريد الثلاجات والمكيفات وصناعة الفلين وتساهم ب </a:t>
            </a:r>
            <a:r>
              <a:rPr lang="ar-IQ" dirty="0" err="1" smtClean="0"/>
              <a:t>24 </a:t>
            </a:r>
            <a:r>
              <a:rPr lang="ar-IQ" dirty="0" smtClean="0"/>
              <a:t>% من ظاهرة الاحتباس الحراري</a:t>
            </a:r>
            <a:endParaRPr lang="en-US" dirty="0"/>
          </a:p>
        </p:txBody>
      </p:sp>
    </p:spTree>
  </p:cSld>
  <p:clrMapOvr>
    <a:masterClrMapping/>
  </p:clrMapOvr>
  <p:transition>
    <p:strips dir="rd"/>
  </p:transition>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غاز سداسي فلوريد الكبريت</a:t>
            </a:r>
            <a:endParaRPr lang="en-US" dirty="0"/>
          </a:p>
        </p:txBody>
      </p:sp>
      <p:sp>
        <p:nvSpPr>
          <p:cNvPr id="3" name="عنصر نائب للمحتوى 2"/>
          <p:cNvSpPr>
            <a:spLocks noGrp="1"/>
          </p:cNvSpPr>
          <p:nvPr>
            <p:ph idx="1"/>
          </p:nvPr>
        </p:nvSpPr>
        <p:spPr/>
        <p:txBody>
          <a:bodyPr/>
          <a:lstStyle/>
          <a:p>
            <a:endParaRPr lang="en-US"/>
          </a:p>
        </p:txBody>
      </p:sp>
    </p:spTree>
  </p:cSld>
  <p:clrMapOvr>
    <a:masterClrMapping/>
  </p:clrMapOvr>
  <p:transition>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البيروفلوروكاربونات</a:t>
            </a:r>
            <a:endParaRPr lang="en-US" dirty="0"/>
          </a:p>
        </p:txBody>
      </p:sp>
      <p:sp>
        <p:nvSpPr>
          <p:cNvPr id="3" name="عنصر نائب للمحتوى 2"/>
          <p:cNvSpPr>
            <a:spLocks noGrp="1"/>
          </p:cNvSpPr>
          <p:nvPr>
            <p:ph idx="1"/>
          </p:nvPr>
        </p:nvSpPr>
        <p:spPr/>
        <p:txBody>
          <a:bodyPr/>
          <a:lstStyle/>
          <a:p>
            <a:endParaRPr lang="en-US"/>
          </a:p>
        </p:txBody>
      </p:sp>
    </p:spTree>
  </p:cSld>
  <p:clrMapOvr>
    <a:masterClrMapping/>
  </p:clrMapOvr>
  <p:transition>
    <p:pull dir="ru"/>
  </p:transition>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التاثيرات</a:t>
            </a:r>
            <a:r>
              <a:rPr lang="ar-IQ" dirty="0" smtClean="0"/>
              <a:t> المحتملة لظاهرة الاحتباس الحراري</a:t>
            </a:r>
            <a:endParaRPr lang="en-US" dirty="0"/>
          </a:p>
        </p:txBody>
      </p:sp>
      <p:sp>
        <p:nvSpPr>
          <p:cNvPr id="3" name="عنصر نائب للمحتوى 2"/>
          <p:cNvSpPr>
            <a:spLocks noGrp="1"/>
          </p:cNvSpPr>
          <p:nvPr>
            <p:ph idx="1"/>
          </p:nvPr>
        </p:nvSpPr>
        <p:spPr/>
        <p:txBody>
          <a:bodyPr/>
          <a:lstStyle/>
          <a:p>
            <a:r>
              <a:rPr lang="ar-IQ" dirty="0" smtClean="0"/>
              <a:t>ازدياد معدل درجات الحرارة </a:t>
            </a:r>
            <a:r>
              <a:rPr lang="ar-IQ" dirty="0" err="1" smtClean="0"/>
              <a:t>للارض</a:t>
            </a:r>
            <a:r>
              <a:rPr lang="ar-IQ" dirty="0" smtClean="0"/>
              <a:t> </a:t>
            </a:r>
          </a:p>
          <a:p>
            <a:r>
              <a:rPr lang="ar-IQ" dirty="0" smtClean="0"/>
              <a:t>انخفاض الغطاء الثلجي في الاقطاب الى 10% من حجمها الاصلي </a:t>
            </a:r>
          </a:p>
          <a:p>
            <a:r>
              <a:rPr lang="ar-IQ" dirty="0" smtClean="0"/>
              <a:t>تغيرات في الانواء الجوية</a:t>
            </a:r>
            <a:endParaRPr lang="en-US" dirty="0" smtClean="0"/>
          </a:p>
          <a:p>
            <a:endParaRPr lang="en-US" dirty="0"/>
          </a:p>
        </p:txBody>
      </p:sp>
    </p:spTree>
  </p:cSld>
  <p:clrMapOvr>
    <a:masterClrMapping/>
  </p:clrMapOvr>
  <p:transition>
    <p:wheel spokes="1"/>
  </p:transition>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طبقة الاوزون </a:t>
            </a:r>
            <a:endParaRPr lang="en-US" dirty="0"/>
          </a:p>
        </p:txBody>
      </p:sp>
      <p:sp>
        <p:nvSpPr>
          <p:cNvPr id="3" name="عنصر نائب للمحتوى 2"/>
          <p:cNvSpPr>
            <a:spLocks noGrp="1"/>
          </p:cNvSpPr>
          <p:nvPr>
            <p:ph idx="1"/>
          </p:nvPr>
        </p:nvSpPr>
        <p:spPr/>
        <p:txBody>
          <a:bodyPr/>
          <a:lstStyle/>
          <a:p>
            <a:r>
              <a:rPr lang="ar-IQ" dirty="0" smtClean="0"/>
              <a:t>بعد تكون الاوكسجين الجزيئي في الغلاف الجوي بدأ التحلل الضوئي الى اوكسجين ذري </a:t>
            </a:r>
          </a:p>
          <a:p>
            <a:r>
              <a:rPr lang="en-US" dirty="0" smtClean="0"/>
              <a:t>O2 →O+O</a:t>
            </a:r>
          </a:p>
          <a:p>
            <a:r>
              <a:rPr lang="ar-IQ" dirty="0" smtClean="0"/>
              <a:t>يتفاعل الاوكسجين الذري مع الجزيئي مكونا الاوزون</a:t>
            </a:r>
          </a:p>
          <a:p>
            <a:pPr>
              <a:buNone/>
            </a:pPr>
            <a:r>
              <a:rPr lang="en-US" dirty="0" smtClean="0"/>
              <a:t>O + O2 → O3</a:t>
            </a:r>
          </a:p>
          <a:p>
            <a:pPr>
              <a:buNone/>
            </a:pPr>
            <a:r>
              <a:rPr lang="ar-IQ" dirty="0" smtClean="0"/>
              <a:t>الاوزون الناتج يمتص الاشعة فوق البنفسجية ويتفكك الى</a:t>
            </a:r>
          </a:p>
          <a:p>
            <a:pPr>
              <a:buNone/>
            </a:pPr>
            <a:r>
              <a:rPr lang="en-US" smtClean="0"/>
              <a:t>O3 → O +O2+</a:t>
            </a:r>
            <a:endParaRPr lang="en-US" dirty="0"/>
          </a:p>
        </p:txBody>
      </p:sp>
    </p:spTree>
  </p:cSld>
  <p:clrMapOvr>
    <a:masterClrMapping/>
  </p:clrMapOvr>
  <p:transition>
    <p:pull dir="r"/>
  </p:transition>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r>
              <a:rPr lang="ar-IQ" dirty="0" smtClean="0"/>
              <a:t>يتفاعل الاوزون مع جذور </a:t>
            </a:r>
            <a:r>
              <a:rPr lang="ar-IQ" dirty="0" err="1" smtClean="0"/>
              <a:t>الهيدروكسيل</a:t>
            </a:r>
            <a:r>
              <a:rPr lang="ar-IQ" dirty="0" smtClean="0"/>
              <a:t> المشتقة من بخار الماء في طبقة </a:t>
            </a:r>
            <a:r>
              <a:rPr lang="ar-IQ" dirty="0" err="1" smtClean="0"/>
              <a:t>الستراتوسفير</a:t>
            </a:r>
            <a:r>
              <a:rPr lang="ar-IQ" dirty="0" smtClean="0"/>
              <a:t> </a:t>
            </a:r>
          </a:p>
          <a:p>
            <a:r>
              <a:rPr lang="en-US" dirty="0" smtClean="0"/>
              <a:t>0+H2O→2OH</a:t>
            </a:r>
          </a:p>
          <a:p>
            <a:r>
              <a:rPr lang="en-US" dirty="0" smtClean="0"/>
              <a:t>OH+O3→ HOO+O2</a:t>
            </a:r>
            <a:endParaRPr lang="ar-IQ" dirty="0" smtClean="0"/>
          </a:p>
          <a:p>
            <a:r>
              <a:rPr lang="ar-IQ" dirty="0" smtClean="0"/>
              <a:t>هذا التفاعل </a:t>
            </a:r>
            <a:r>
              <a:rPr lang="ar-IQ" dirty="0" err="1" smtClean="0"/>
              <a:t>مسؤول</a:t>
            </a:r>
            <a:r>
              <a:rPr lang="ar-IQ" dirty="0" smtClean="0"/>
              <a:t> عن نضوب 11% من الاوزون</a:t>
            </a:r>
          </a:p>
          <a:p>
            <a:endParaRPr lang="en-US" dirty="0"/>
          </a:p>
        </p:txBody>
      </p:sp>
    </p:spTree>
  </p:cSld>
  <p:clrMapOvr>
    <a:masterClrMapping/>
  </p:clrMapOvr>
  <p:transition>
    <p:wipe dir="d"/>
  </p:transition>
</p:sld>
</file>

<file path=ppt/slides/slide1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E6DCAC"/>
            </a:gs>
            <a:gs pos="12000">
              <a:srgbClr val="E6D78A"/>
            </a:gs>
            <a:gs pos="30000">
              <a:srgbClr val="C7AC4C"/>
            </a:gs>
            <a:gs pos="45000">
              <a:srgbClr val="E6D78A"/>
            </a:gs>
            <a:gs pos="77000">
              <a:srgbClr val="C7AC4C"/>
            </a:gs>
            <a:gs pos="100000">
              <a:srgbClr val="E6DCAC"/>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قد يتفاعل الاوزون مع </a:t>
            </a:r>
            <a:r>
              <a:rPr lang="ar-IQ" dirty="0" err="1" smtClean="0"/>
              <a:t>اكاسيد</a:t>
            </a:r>
            <a:r>
              <a:rPr lang="ar-IQ" dirty="0" smtClean="0"/>
              <a:t> النتروجين </a:t>
            </a:r>
            <a:endParaRPr lang="en-US" dirty="0" smtClean="0"/>
          </a:p>
          <a:p>
            <a:r>
              <a:rPr lang="en-US" dirty="0" smtClean="0"/>
              <a:t>NO + O3 → NO2</a:t>
            </a:r>
          </a:p>
          <a:p>
            <a:r>
              <a:rPr lang="en-US" dirty="0" smtClean="0"/>
              <a:t>NO2 + O→ NO + O2</a:t>
            </a:r>
            <a:r>
              <a:rPr lang="ar-IQ" dirty="0" smtClean="0"/>
              <a:t> هذا التفاعل </a:t>
            </a:r>
            <a:r>
              <a:rPr lang="ar-IQ" dirty="0" err="1" smtClean="0"/>
              <a:t>مسؤولا</a:t>
            </a:r>
            <a:r>
              <a:rPr lang="ar-IQ" dirty="0" smtClean="0"/>
              <a:t> عن استهلاك 50-70% من الاوزون </a:t>
            </a:r>
            <a:endParaRPr lang="en-US" dirty="0"/>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تعمل الطائرات التي تطير في طبقة </a:t>
            </a:r>
            <a:r>
              <a:rPr lang="ar-IQ" dirty="0" err="1" smtClean="0"/>
              <a:t>الستراتوسفير</a:t>
            </a:r>
            <a:r>
              <a:rPr lang="ar-IQ" dirty="0" smtClean="0"/>
              <a:t> على تفاعل النتروجين </a:t>
            </a:r>
            <a:r>
              <a:rPr lang="ar-IQ" dirty="0" err="1" smtClean="0"/>
              <a:t>والاوكسجين</a:t>
            </a:r>
            <a:r>
              <a:rPr lang="ar-IQ" dirty="0" smtClean="0"/>
              <a:t> </a:t>
            </a:r>
            <a:endParaRPr lang="en-US" dirty="0" smtClean="0"/>
          </a:p>
          <a:p>
            <a:r>
              <a:rPr lang="en-US" dirty="0" smtClean="0"/>
              <a:t>N2+O2→2NO</a:t>
            </a:r>
          </a:p>
          <a:p>
            <a:r>
              <a:rPr lang="ar-IQ" dirty="0" smtClean="0"/>
              <a:t>والتي تدخل في التفاعلات السابقة </a:t>
            </a:r>
            <a:endParaRPr lang="en-US" dirty="0"/>
          </a:p>
        </p:txBody>
      </p:sp>
    </p:spTree>
  </p:cSld>
  <p:clrMapOvr>
    <a:masterClrMapping/>
  </p:clrMapOvr>
  <p:transition>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التاثيرات</a:t>
            </a:r>
            <a:r>
              <a:rPr lang="ar-IQ" dirty="0" smtClean="0"/>
              <a:t> المحلية</a:t>
            </a:r>
            <a:endParaRPr lang="en-US" dirty="0"/>
          </a:p>
        </p:txBody>
      </p:sp>
      <p:sp>
        <p:nvSpPr>
          <p:cNvPr id="3" name="عنصر نائب للمحتوى 2"/>
          <p:cNvSpPr>
            <a:spLocks noGrp="1"/>
          </p:cNvSpPr>
          <p:nvPr>
            <p:ph idx="1"/>
          </p:nvPr>
        </p:nvSpPr>
        <p:spPr/>
        <p:txBody>
          <a:bodyPr/>
          <a:lstStyle/>
          <a:p>
            <a:r>
              <a:rPr lang="ar-IQ" dirty="0" smtClean="0"/>
              <a:t>تكون درجات الحرارة اليومية في المناطق الحضرية اعلى 5-10 م منها في المناطق الريفية المحيطة وهذا يعزى الى وجود البنايات الطويلة وتبليط المدن التي تمتص اشعاعا شمسيا اكثر وتعكس اقل من خضرة وتربة المناطق الريفية  اثناء النهار كما ان استهلاك الوقود في فصل الشتاء </a:t>
            </a:r>
            <a:r>
              <a:rPr lang="ar-IQ" dirty="0" err="1" smtClean="0"/>
              <a:t>مسؤول</a:t>
            </a:r>
            <a:r>
              <a:rPr lang="ar-IQ" dirty="0" smtClean="0"/>
              <a:t> عن انتاج حرارة صنعيه تعرف  ب(جزيرة حرارة حضرية</a:t>
            </a:r>
            <a:r>
              <a:rPr lang="ar-IQ" dirty="0" err="1" smtClean="0"/>
              <a:t>)</a:t>
            </a:r>
            <a:endParaRPr lang="en-US" dirty="0"/>
          </a:p>
        </p:txBody>
      </p:sp>
    </p:spTree>
  </p:cSld>
  <p:clrMapOvr>
    <a:masterClrMapping/>
  </p:clrMapOvr>
  <p:transition>
    <p:pull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تعمل </a:t>
            </a:r>
            <a:r>
              <a:rPr lang="ar-IQ" dirty="0" err="1" smtClean="0"/>
              <a:t>الفريونات</a:t>
            </a:r>
            <a:r>
              <a:rPr lang="ar-IQ" dirty="0" smtClean="0"/>
              <a:t> مثل </a:t>
            </a:r>
            <a:r>
              <a:rPr lang="ar-IQ" dirty="0" err="1" smtClean="0"/>
              <a:t>الفريون</a:t>
            </a:r>
            <a:r>
              <a:rPr lang="ar-IQ" dirty="0" smtClean="0"/>
              <a:t> 12 </a:t>
            </a:r>
            <a:r>
              <a:rPr lang="ar-IQ" dirty="0" err="1" smtClean="0"/>
              <a:t>والفريون</a:t>
            </a:r>
            <a:r>
              <a:rPr lang="ar-IQ" dirty="0" smtClean="0"/>
              <a:t> وهما من مصادر </a:t>
            </a:r>
            <a:r>
              <a:rPr lang="ar-IQ" dirty="0" err="1" smtClean="0"/>
              <a:t>الكلور</a:t>
            </a:r>
            <a:r>
              <a:rPr lang="ar-IQ" dirty="0" smtClean="0"/>
              <a:t> في طبقة </a:t>
            </a:r>
            <a:r>
              <a:rPr lang="ar-IQ" dirty="0" err="1" smtClean="0"/>
              <a:t>الستراتوسفير</a:t>
            </a:r>
            <a:r>
              <a:rPr lang="ar-IQ" dirty="0" smtClean="0"/>
              <a:t> على استهلاك الاوزون </a:t>
            </a:r>
          </a:p>
          <a:p>
            <a:r>
              <a:rPr lang="en-US" dirty="0" smtClean="0"/>
              <a:t>Cl+O</a:t>
            </a:r>
            <a:r>
              <a:rPr lang="en-US" sz="2400" dirty="0" smtClean="0"/>
              <a:t>3</a:t>
            </a:r>
            <a:r>
              <a:rPr lang="en-US" dirty="0" smtClean="0"/>
              <a:t>→ClO+O</a:t>
            </a:r>
            <a:r>
              <a:rPr lang="en-US" sz="2400" dirty="0" smtClean="0"/>
              <a:t>2</a:t>
            </a:r>
            <a:endParaRPr lang="en-US" dirty="0" smtClean="0"/>
          </a:p>
          <a:p>
            <a:r>
              <a:rPr lang="en-US" dirty="0" smtClean="0"/>
              <a:t>ClO+O→Cl+O</a:t>
            </a:r>
            <a:r>
              <a:rPr lang="en-US" sz="2400" dirty="0" smtClean="0"/>
              <a:t>2</a:t>
            </a:r>
            <a:endParaRPr lang="en-US" dirty="0" smtClean="0"/>
          </a:p>
          <a:p>
            <a:r>
              <a:rPr lang="en-US" dirty="0" smtClean="0"/>
              <a:t>…………………………….</a:t>
            </a:r>
          </a:p>
          <a:p>
            <a:r>
              <a:rPr lang="en-US" dirty="0" smtClean="0"/>
              <a:t>O</a:t>
            </a:r>
            <a:r>
              <a:rPr lang="en-US" sz="2400" dirty="0" smtClean="0"/>
              <a:t>3</a:t>
            </a:r>
            <a:r>
              <a:rPr lang="en-US" dirty="0" smtClean="0"/>
              <a:t>+O→ 2O</a:t>
            </a:r>
            <a:r>
              <a:rPr lang="en-US" sz="2400" dirty="0" smtClean="0"/>
              <a:t>2</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اضعاف الاشعاع </a:t>
            </a:r>
            <a:r>
              <a:rPr lang="ar-IQ" dirty="0" err="1" smtClean="0"/>
              <a:t>الشمسي </a:t>
            </a:r>
            <a:r>
              <a:rPr lang="ar-IQ" dirty="0" smtClean="0"/>
              <a:t>: وينتج من وجود المادة </a:t>
            </a:r>
            <a:r>
              <a:rPr lang="ar-IQ" dirty="0" err="1" smtClean="0"/>
              <a:t>الدقائقية</a:t>
            </a:r>
            <a:r>
              <a:rPr lang="ar-IQ" dirty="0" smtClean="0"/>
              <a:t> والتي تكون </a:t>
            </a:r>
            <a:r>
              <a:rPr lang="ar-IQ" dirty="0" err="1" smtClean="0"/>
              <a:t>تراكيزها</a:t>
            </a:r>
            <a:r>
              <a:rPr lang="ar-IQ" dirty="0" smtClean="0"/>
              <a:t> اكثر من عشرة اضعاف المناطق الريفية  مما يؤدي الى اختزال كمية الاشعاع في المدن الى </a:t>
            </a:r>
            <a:r>
              <a:rPr lang="ar-IQ" dirty="0" err="1" smtClean="0"/>
              <a:t>15 </a:t>
            </a:r>
            <a:r>
              <a:rPr lang="ar-IQ" dirty="0" smtClean="0"/>
              <a:t>– </a:t>
            </a:r>
            <a:r>
              <a:rPr lang="ar-IQ" dirty="0" err="1" smtClean="0"/>
              <a:t>20 %</a:t>
            </a:r>
            <a:r>
              <a:rPr lang="ar-IQ" dirty="0" smtClean="0"/>
              <a:t>  </a:t>
            </a:r>
            <a:endParaRPr lang="en-US" dirty="0"/>
          </a:p>
        </p:txBody>
      </p:sp>
    </p:spTree>
  </p:cSld>
  <p:clrMapOvr>
    <a:masterClrMapping/>
  </p:clrMapOvr>
  <p:transition>
    <p:strips/>
  </p:transition>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تخفيض سرعة الرياح في المدن بسبب وجود البنايات </a:t>
            </a:r>
          </a:p>
          <a:p>
            <a:r>
              <a:rPr lang="ar-IQ" dirty="0" smtClean="0"/>
              <a:t>تغييم متزايد </a:t>
            </a:r>
            <a:endParaRPr lang="en-US" dirty="0"/>
          </a:p>
        </p:txBody>
      </p:sp>
    </p:spTree>
  </p:cSld>
  <p:clrMapOvr>
    <a:masterClrMapping/>
  </p:clrMapOvr>
  <p:transition>
    <p:strips dir="ru"/>
  </p:transition>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التاثيرات</a:t>
            </a:r>
            <a:r>
              <a:rPr lang="ar-IQ" dirty="0" smtClean="0"/>
              <a:t> العالمية للملوثات على المناخ</a:t>
            </a:r>
            <a:endParaRPr lang="en-US" dirty="0"/>
          </a:p>
        </p:txBody>
      </p:sp>
      <p:sp>
        <p:nvSpPr>
          <p:cNvPr id="3" name="عنصر نائب للمحتوى 2"/>
          <p:cNvSpPr>
            <a:spLocks noGrp="1"/>
          </p:cNvSpPr>
          <p:nvPr>
            <p:ph idx="1"/>
          </p:nvPr>
        </p:nvSpPr>
        <p:spPr/>
        <p:txBody>
          <a:bodyPr/>
          <a:lstStyle/>
          <a:p>
            <a:pPr>
              <a:buNone/>
            </a:pPr>
            <a:endParaRPr lang="ar-IQ" dirty="0" smtClean="0"/>
          </a:p>
        </p:txBody>
      </p:sp>
    </p:spTree>
  </p:cSld>
  <p:clrMapOvr>
    <a:masterClrMapping/>
  </p:clrMapOvr>
  <p:transition>
    <p:diamond/>
  </p:transition>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ظاهرة الاحتباس الحراري </a:t>
            </a:r>
            <a:r>
              <a:rPr lang="en-US" dirty="0" smtClean="0"/>
              <a:t>Global </a:t>
            </a:r>
            <a:r>
              <a:rPr lang="en-US" dirty="0" err="1" smtClean="0"/>
              <a:t>Warmming</a:t>
            </a:r>
            <a:endParaRPr lang="en-US" dirty="0"/>
          </a:p>
        </p:txBody>
      </p:sp>
      <p:sp>
        <p:nvSpPr>
          <p:cNvPr id="3" name="عنصر نائب للمحتوى 2"/>
          <p:cNvSpPr>
            <a:spLocks noGrp="1"/>
          </p:cNvSpPr>
          <p:nvPr>
            <p:ph idx="1"/>
          </p:nvPr>
        </p:nvSpPr>
        <p:spPr/>
        <p:txBody>
          <a:bodyPr/>
          <a:lstStyle/>
          <a:p>
            <a:r>
              <a:rPr lang="ar-IQ" dirty="0" smtClean="0"/>
              <a:t>وتسمى سابقا بظاهرة البيت الزجاجي وتشير الى ارتفاع درجة حرارة الجو الادنى القريب من سطح الارض فوق معدلاته الطبيعية</a:t>
            </a:r>
            <a:r>
              <a:rPr lang="en-US" dirty="0" smtClean="0"/>
              <a:t>  </a:t>
            </a:r>
            <a:r>
              <a:rPr lang="ar-IQ" dirty="0" smtClean="0"/>
              <a:t> </a:t>
            </a:r>
          </a:p>
        </p:txBody>
      </p:sp>
    </p:spTree>
  </p:cSld>
  <p:clrMapOvr>
    <a:masterClrMapping/>
  </p:clrMapOvr>
  <p:transition>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026" name="Picture 2" descr="C:\Users\Home HP\Downloads\الجو\58888888888886.jpg"/>
          <p:cNvPicPr>
            <a:picLocks noGrp="1" noChangeAspect="1" noChangeArrowheads="1"/>
          </p:cNvPicPr>
          <p:nvPr>
            <p:ph idx="1"/>
          </p:nvPr>
        </p:nvPicPr>
        <p:blipFill>
          <a:blip r:embed="rId2" cstate="print"/>
          <a:srcRect/>
          <a:stretch>
            <a:fillRect/>
          </a:stretch>
        </p:blipFill>
        <p:spPr bwMode="auto">
          <a:xfrm>
            <a:off x="1331640" y="1628800"/>
            <a:ext cx="6768752" cy="4464496"/>
          </a:xfrm>
          <a:prstGeom prst="rect">
            <a:avLst/>
          </a:prstGeom>
          <a:noFill/>
        </p:spPr>
      </p:pic>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2050" name="Picture 2" descr="C:\Users\Home HP\Downloads\الجو\global-warming-4.jpg"/>
          <p:cNvPicPr>
            <a:picLocks noGrp="1" noChangeAspect="1" noChangeArrowheads="1"/>
          </p:cNvPicPr>
          <p:nvPr>
            <p:ph idx="1"/>
          </p:nvPr>
        </p:nvPicPr>
        <p:blipFill>
          <a:blip r:embed="rId2" cstate="print"/>
          <a:srcRect/>
          <a:stretch>
            <a:fillRect/>
          </a:stretch>
        </p:blipFill>
        <p:spPr bwMode="auto">
          <a:xfrm>
            <a:off x="1763688" y="1700808"/>
            <a:ext cx="6048672" cy="4176464"/>
          </a:xfrm>
          <a:prstGeom prst="rect">
            <a:avLst/>
          </a:prstGeom>
          <a:noFill/>
        </p:spPr>
      </p:pic>
    </p:spTree>
  </p:cSld>
  <p:clrMapOvr>
    <a:masterClrMapping/>
  </p:clrMapOvr>
  <p:transition>
    <p:diamond/>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smtClean="0"/>
              <a:t>الغازات المسببة لظاهرة الاحتباس الحراري</a:t>
            </a:r>
            <a:endParaRPr lang="en-US" dirty="0"/>
          </a:p>
        </p:txBody>
      </p:sp>
      <p:sp>
        <p:nvSpPr>
          <p:cNvPr id="3" name="عنصر نائب للمحتوى 2"/>
          <p:cNvSpPr>
            <a:spLocks noGrp="1"/>
          </p:cNvSpPr>
          <p:nvPr>
            <p:ph idx="1"/>
          </p:nvPr>
        </p:nvSpPr>
        <p:spPr/>
        <p:txBody>
          <a:bodyPr/>
          <a:lstStyle/>
          <a:p>
            <a:r>
              <a:rPr lang="ar-IQ" smtClean="0"/>
              <a:t>غاز ثنائي اوكسيد الكاربون </a:t>
            </a:r>
            <a:r>
              <a:rPr lang="en-US" smtClean="0"/>
              <a:t>CO2</a:t>
            </a:r>
            <a:r>
              <a:rPr lang="ar-IQ" smtClean="0"/>
              <a:t> وينتج من عمليات التحلل واحتراق الوقود الاحفوري ويعتبر مسؤولا عن 50% من ظاهرة الاحتباس الحراري</a:t>
            </a:r>
            <a:endParaRPr lang="ar-IQ" dirty="0" smtClean="0"/>
          </a:p>
        </p:txBody>
      </p:sp>
    </p:spTree>
  </p:cSld>
  <p:clrMapOvr>
    <a:masterClrMapping/>
  </p:clrMapOvr>
  <p:transition>
    <p:dissolve/>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418</Words>
  <Application>Microsoft Office PowerPoint</Application>
  <PresentationFormat>عرض على الشاشة (3:4)‏</PresentationFormat>
  <Paragraphs>45</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سمة Office</vt:lpstr>
      <vt:lpstr>تأثيرات التلوث المحلية والعالمية على المناخ</vt:lpstr>
      <vt:lpstr>التاثيرات المحلية</vt:lpstr>
      <vt:lpstr>الشريحة 3</vt:lpstr>
      <vt:lpstr>الشريحة 4</vt:lpstr>
      <vt:lpstr>التاثيرات العالمية للملوثات على المناخ</vt:lpstr>
      <vt:lpstr>ظاهرة الاحتباس الحراري Global Warmming</vt:lpstr>
      <vt:lpstr>الشريحة 7</vt:lpstr>
      <vt:lpstr>الشريحة 8</vt:lpstr>
      <vt:lpstr>الغازات المسببة لظاهرة الاحتباس الحراري</vt:lpstr>
      <vt:lpstr>غاز الميثان CH4</vt:lpstr>
      <vt:lpstr>غاز اوكسيد النتروز N2O</vt:lpstr>
      <vt:lpstr>غازات الكلوروفلوروكاربون</vt:lpstr>
      <vt:lpstr>غاز سداسي فلوريد الكبريت</vt:lpstr>
      <vt:lpstr>البيروفلوروكاربونات</vt:lpstr>
      <vt:lpstr>التاثيرات المحتملة لظاهرة الاحتباس الحراري</vt:lpstr>
      <vt:lpstr>طبقة الاوزون </vt:lpstr>
      <vt:lpstr>الشريحة 17</vt:lpstr>
      <vt:lpstr>الشريحة 18</vt:lpstr>
      <vt:lpstr>الشريحة 19</vt:lpstr>
      <vt:lpstr>الشريحة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تأثيرات التلوث الحلية والعلمية على المناخ</dc:title>
  <dc:creator>Home HP</dc:creator>
  <cp:lastModifiedBy>Home HP</cp:lastModifiedBy>
  <cp:revision>6</cp:revision>
  <dcterms:created xsi:type="dcterms:W3CDTF">2015-04-03T08:41:05Z</dcterms:created>
  <dcterms:modified xsi:type="dcterms:W3CDTF">2015-04-03T13:07:39Z</dcterms:modified>
</cp:coreProperties>
</file>