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0" d="100"/>
          <a:sy n="70" d="100"/>
        </p:scale>
        <p:origin x="-137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09/05/1436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09/05/1436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09/05/1436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09/05/1436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080119"/>
          </a:xfrm>
        </p:spPr>
        <p:txBody>
          <a:bodyPr/>
          <a:lstStyle/>
          <a:p>
            <a:r>
              <a:rPr lang="ar-IQ" dirty="0" smtClean="0"/>
              <a:t>ملوثات الهواء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9552" y="1412776"/>
            <a:ext cx="7992888" cy="4226024"/>
          </a:xfrm>
        </p:spPr>
        <p:txBody>
          <a:bodyPr/>
          <a:lstStyle/>
          <a:p>
            <a:r>
              <a:rPr lang="ar-IQ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ان الجزء الاقرب الى سطح الارض من الغلاف الجوي والممتد الى حوالي 80 كيلومتر تسمى الجو المتجانس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Homosphere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انواع المادة الدقائقية حسب الحجم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000" dirty="0" smtClean="0"/>
              <a:t>دقائق </a:t>
            </a:r>
            <a:r>
              <a:rPr lang="ar-IQ" sz="2000" dirty="0" err="1" smtClean="0"/>
              <a:t>ايتكنن</a:t>
            </a:r>
            <a:r>
              <a:rPr lang="ar-IQ" sz="2000" dirty="0" smtClean="0"/>
              <a:t>          (هباء احتراق)              0.1 </a:t>
            </a:r>
            <a:r>
              <a:rPr lang="ar-IQ" sz="2000" dirty="0" err="1" smtClean="0"/>
              <a:t>مايكروميتر</a:t>
            </a:r>
            <a:endParaRPr lang="ar-IQ" sz="2000" dirty="0" smtClean="0"/>
          </a:p>
          <a:p>
            <a:r>
              <a:rPr lang="ar-IQ" sz="2000" dirty="0" smtClean="0"/>
              <a:t>دقائق </a:t>
            </a:r>
            <a:r>
              <a:rPr lang="ar-IQ" sz="2000" dirty="0" err="1" smtClean="0"/>
              <a:t>كبيرة           </a:t>
            </a:r>
            <a:r>
              <a:rPr lang="ar-IQ" sz="2000" dirty="0" smtClean="0"/>
              <a:t>(منتجات احتراق)          1-0.1 </a:t>
            </a:r>
            <a:r>
              <a:rPr lang="ar-IQ" sz="2000" dirty="0" err="1" smtClean="0"/>
              <a:t>مايكروميتر</a:t>
            </a:r>
            <a:endParaRPr lang="ar-IQ" sz="2000" dirty="0" smtClean="0"/>
          </a:p>
          <a:p>
            <a:r>
              <a:rPr lang="ar-IQ" sz="2000" dirty="0" smtClean="0"/>
              <a:t>دقائق </a:t>
            </a:r>
            <a:r>
              <a:rPr lang="ar-IQ" sz="2000" dirty="0" err="1" smtClean="0"/>
              <a:t>عملاقة           </a:t>
            </a:r>
            <a:r>
              <a:rPr lang="ar-IQ" sz="2000" dirty="0" smtClean="0"/>
              <a:t>(غبار طبيعي وصنعي)  اكبر من 1 </a:t>
            </a:r>
            <a:r>
              <a:rPr lang="ar-IQ" sz="2000" dirty="0" err="1" smtClean="0"/>
              <a:t>مايكروميتر</a:t>
            </a:r>
            <a:r>
              <a:rPr lang="ar-IQ" sz="2000" dirty="0" smtClean="0"/>
              <a:t> </a:t>
            </a:r>
            <a:endParaRPr lang="en-US" sz="2000" dirty="0"/>
          </a:p>
        </p:txBody>
      </p:sp>
    </p:spTree>
  </p:cSld>
  <p:clrMapOvr>
    <a:masterClrMapping/>
  </p:clrMapOvr>
  <p:transition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مصادر المادة الدقائقية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000" dirty="0" smtClean="0"/>
              <a:t>اولا المصادر الطبيعية </a:t>
            </a:r>
          </a:p>
          <a:p>
            <a:r>
              <a:rPr lang="ar-IQ" sz="2000" dirty="0" smtClean="0"/>
              <a:t>1- رذاذ البحار </a:t>
            </a:r>
            <a:r>
              <a:rPr lang="ar-IQ" sz="2000" dirty="0" err="1" smtClean="0"/>
              <a:t>والمحيطات </a:t>
            </a:r>
            <a:r>
              <a:rPr lang="ar-IQ" sz="2000" dirty="0" smtClean="0"/>
              <a:t>(1-10) </a:t>
            </a:r>
            <a:r>
              <a:rPr lang="ar-IQ" sz="2000" dirty="0" err="1" smtClean="0"/>
              <a:t>مايكروميتر</a:t>
            </a:r>
            <a:r>
              <a:rPr lang="ar-IQ" sz="2000" dirty="0" smtClean="0"/>
              <a:t> </a:t>
            </a:r>
            <a:endParaRPr lang="en-US" sz="2000" dirty="0"/>
          </a:p>
        </p:txBody>
      </p:sp>
    </p:spTree>
  </p:cSld>
  <p:clrMapOvr>
    <a:masterClrMapping/>
  </p:clrMapOvr>
  <p:transition>
    <p:strip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Home HP\Desktop\الغلاف الجوي\اتن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988840"/>
            <a:ext cx="6336704" cy="3960440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Home HP\Desktop\الغلاف الجوي\نن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556792"/>
            <a:ext cx="5976664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2- البراكين</a:t>
            </a:r>
            <a:endParaRPr lang="en-US" dirty="0"/>
          </a:p>
        </p:txBody>
      </p:sp>
      <p:pic>
        <p:nvPicPr>
          <p:cNvPr id="8194" name="Picture 2" descr="C:\Users\Home HP\Desktop\الغلاف الجوي\بر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628800"/>
            <a:ext cx="5688632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Home HP\Desktop\الغلاف الجوي\كمكم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844824"/>
            <a:ext cx="5904656" cy="4248472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3- مصدر </a:t>
            </a:r>
            <a:r>
              <a:rPr lang="ar-IQ" dirty="0" err="1" smtClean="0"/>
              <a:t>بايلوجي</a:t>
            </a:r>
            <a:endParaRPr lang="en-US" dirty="0"/>
          </a:p>
        </p:txBody>
      </p:sp>
      <p:pic>
        <p:nvPicPr>
          <p:cNvPr id="10242" name="Picture 2" descr="C:\Users\Home HP\Desktop\الغلاف الجوي\تتتتتتتتتتتتتتت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628800"/>
            <a:ext cx="5184576" cy="4608512"/>
          </a:xfrm>
          <a:prstGeom prst="rect">
            <a:avLst/>
          </a:prstGeom>
          <a:noFill/>
        </p:spPr>
      </p:pic>
    </p:spTree>
  </p:cSld>
  <p:clrMapOvr>
    <a:masterClrMapping/>
  </p:clrMapOvr>
  <p:transition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ثانيا:المصادر الصناعية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err="1" smtClean="0"/>
              <a:t>مثلا </a:t>
            </a:r>
            <a:r>
              <a:rPr lang="ar-IQ" dirty="0" smtClean="0"/>
              <a:t>: احتراق الوقود والعمليات الصناعية وعمليات البناء والهدم والمناجم </a:t>
            </a:r>
            <a:r>
              <a:rPr lang="ar-IQ" dirty="0" err="1" smtClean="0"/>
              <a:t>وانشاء</a:t>
            </a:r>
            <a:r>
              <a:rPr lang="ar-IQ" dirty="0" smtClean="0"/>
              <a:t> الطرق وغيرها</a:t>
            </a:r>
            <a:endParaRPr lang="en-US" dirty="0"/>
          </a:p>
        </p:txBody>
      </p:sp>
    </p:spTree>
  </p:cSld>
  <p:clrMapOvr>
    <a:masterClrMapping/>
  </p:clrMapOvr>
  <p:transition>
    <p:comb dir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حرق الوقود</a:t>
            </a:r>
            <a:endParaRPr lang="en-US" dirty="0"/>
          </a:p>
        </p:txBody>
      </p:sp>
      <p:pic>
        <p:nvPicPr>
          <p:cNvPr id="11266" name="Picture 2" descr="C:\Users\Home HP\Desktop\الغلاف الجوي\لالا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628800"/>
            <a:ext cx="5616624" cy="4608512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الهدم </a:t>
            </a:r>
            <a:r>
              <a:rPr lang="ar-IQ" dirty="0" err="1" smtClean="0"/>
              <a:t>وابناء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C:\Users\Home HP\Desktop\الغلاف الجوي\ب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44824"/>
            <a:ext cx="7704855" cy="4032447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 HP\Desktop\الغلاف الجوي\فهرس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916832"/>
            <a:ext cx="4104455" cy="3744415"/>
          </a:xfrm>
          <a:prstGeom prst="rect">
            <a:avLst/>
          </a:prstGeom>
          <a:noFill/>
        </p:spPr>
      </p:pic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19256" cy="108498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الهدم </a:t>
            </a:r>
            <a:r>
              <a:rPr lang="ar-IQ" dirty="0" err="1" smtClean="0"/>
              <a:t>وابناء</a:t>
            </a:r>
            <a:endParaRPr lang="en-US" dirty="0"/>
          </a:p>
        </p:txBody>
      </p:sp>
      <p:pic>
        <p:nvPicPr>
          <p:cNvPr id="13314" name="Picture 2" descr="C:\Users\Home HP\Desktop\الغلاف الجوي\ككككك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72816"/>
            <a:ext cx="6840760" cy="3816424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الهدم </a:t>
            </a:r>
            <a:r>
              <a:rPr lang="ar-IQ" dirty="0" err="1" smtClean="0"/>
              <a:t>وابناء</a:t>
            </a:r>
            <a:endParaRPr lang="en-US" dirty="0"/>
          </a:p>
        </p:txBody>
      </p:sp>
      <p:pic>
        <p:nvPicPr>
          <p:cNvPr id="14338" name="Picture 2" descr="C:\Users\Home HP\Desktop\الغلاف الجوي\م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72816"/>
            <a:ext cx="6264695" cy="4104455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الهدم </a:t>
            </a:r>
            <a:r>
              <a:rPr lang="ar-IQ" dirty="0" err="1" smtClean="0"/>
              <a:t>وابناء</a:t>
            </a:r>
            <a:endParaRPr lang="en-US" dirty="0"/>
          </a:p>
        </p:txBody>
      </p:sp>
      <p:pic>
        <p:nvPicPr>
          <p:cNvPr id="15362" name="Picture 2" descr="C:\Users\Home HP\Desktop\الغلاف الجوي\كك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16832"/>
            <a:ext cx="6480720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المناجم</a:t>
            </a:r>
            <a:endParaRPr lang="en-US" dirty="0"/>
          </a:p>
        </p:txBody>
      </p:sp>
      <p:pic>
        <p:nvPicPr>
          <p:cNvPr id="16386" name="Picture 2" descr="C:\Users\Home HP\Desktop\الغلاف الجوي\م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556792"/>
            <a:ext cx="6696744" cy="4392488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المناجم</a:t>
            </a:r>
            <a:endParaRPr lang="en-US" dirty="0"/>
          </a:p>
        </p:txBody>
      </p:sp>
      <p:pic>
        <p:nvPicPr>
          <p:cNvPr id="17410" name="Picture 2" descr="C:\Users\Home HP\Desktop\الغلاف الجوي\من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00808"/>
            <a:ext cx="6408712" cy="4248472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المناجم</a:t>
            </a:r>
            <a:endParaRPr lang="en-US" dirty="0"/>
          </a:p>
        </p:txBody>
      </p:sp>
      <p:pic>
        <p:nvPicPr>
          <p:cNvPr id="18434" name="Picture 2" descr="C:\Users\Home HP\Desktop\الغلاف الجوي\مة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628800"/>
            <a:ext cx="5760640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انشاء الطرق</a:t>
            </a:r>
            <a:endParaRPr lang="en-US" dirty="0"/>
          </a:p>
        </p:txBody>
      </p:sp>
      <p:pic>
        <p:nvPicPr>
          <p:cNvPr id="19458" name="Picture 2" descr="C:\Users\Home HP\Desktop\الغلاف الجوي\كم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84784"/>
            <a:ext cx="6408712" cy="4608512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تأثيرات المادة الدقائقية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1- تشتت الضوء واختزال الرؤيا </a:t>
            </a:r>
          </a:p>
          <a:p>
            <a:r>
              <a:rPr lang="ar-IQ" dirty="0" smtClean="0"/>
              <a:t>15- </a:t>
            </a:r>
            <a:r>
              <a:rPr lang="ar-IQ" dirty="0" err="1" smtClean="0"/>
              <a:t>20 %</a:t>
            </a:r>
            <a:endParaRPr lang="en-US" dirty="0"/>
          </a:p>
        </p:txBody>
      </p:sp>
    </p:spTree>
  </p:cSld>
  <p:clrMapOvr>
    <a:masterClrMapping/>
  </p:clrMapOvr>
  <p:transition>
    <p:comb dir="vert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482" name="Picture 2" descr="C:\Users\Home HP\Desktop\الغلاف الجوي\للااىتةو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16832"/>
            <a:ext cx="6480720" cy="4248471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تأكل المواد </a:t>
            </a:r>
            <a:endParaRPr lang="en-US" dirty="0"/>
          </a:p>
        </p:txBody>
      </p:sp>
      <p:pic>
        <p:nvPicPr>
          <p:cNvPr id="21506" name="Picture 2" descr="C:\Users\Home HP\Desktop\الغلاف الجوي\نت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628800"/>
            <a:ext cx="5184576" cy="4824536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Home HP\Desktop\الغلاف الجوي\j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916832"/>
            <a:ext cx="4824536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C:\Users\Home HP\Desktop\الغلاف الجوي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772816"/>
            <a:ext cx="6480720" cy="4032448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التأثيرات الصحية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التهاب القصبات</a:t>
            </a:r>
          </a:p>
          <a:p>
            <a:r>
              <a:rPr lang="ar-IQ" dirty="0" smtClean="0"/>
              <a:t>الربو</a:t>
            </a:r>
          </a:p>
          <a:p>
            <a:r>
              <a:rPr lang="ar-IQ" dirty="0" smtClean="0"/>
              <a:t>سرطان الرئة </a:t>
            </a:r>
          </a:p>
          <a:p>
            <a:endParaRPr lang="en-US" dirty="0"/>
          </a:p>
        </p:txBody>
      </p:sp>
    </p:spTree>
  </p:cSld>
  <p:clrMapOvr>
    <a:masterClrMapping/>
  </p:clrMapOvr>
  <p:transition>
    <p:cover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طرق السيطرة وتشمل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غرف الترسيب</a:t>
            </a:r>
          </a:p>
          <a:p>
            <a:r>
              <a:rPr lang="ar-IQ" dirty="0" smtClean="0"/>
              <a:t>فاصلات الطرد المركزي </a:t>
            </a:r>
          </a:p>
          <a:p>
            <a:r>
              <a:rPr lang="ar-IQ" dirty="0" smtClean="0"/>
              <a:t>الغسل والترطيب</a:t>
            </a:r>
          </a:p>
          <a:p>
            <a:r>
              <a:rPr lang="ar-IQ" dirty="0" smtClean="0"/>
              <a:t>المرشحات</a:t>
            </a:r>
          </a:p>
          <a:p>
            <a:r>
              <a:rPr lang="ar-IQ" dirty="0" smtClean="0"/>
              <a:t>المرسبات </a:t>
            </a:r>
            <a:r>
              <a:rPr lang="ar-IQ" smtClean="0"/>
              <a:t>الكهروستاتية</a:t>
            </a:r>
            <a:endParaRPr lang="en-US"/>
          </a:p>
        </p:txBody>
      </p:sp>
    </p:spTree>
  </p:cSld>
  <p:clrMapOvr>
    <a:masterClrMapping/>
  </p:clrMapOvr>
  <p:transition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تركيب الغلاف الجوي الكيميائي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257800"/>
          </a:xfrm>
        </p:spPr>
        <p:txBody>
          <a:bodyPr>
            <a:normAutofit/>
          </a:bodyPr>
          <a:lstStyle/>
          <a:p>
            <a:r>
              <a:rPr lang="ar-IQ" sz="2000" dirty="0" err="1" smtClean="0"/>
              <a:t>نايتروجين</a:t>
            </a:r>
            <a:r>
              <a:rPr lang="ar-IQ" sz="2000" dirty="0" smtClean="0"/>
              <a:t>     </a:t>
            </a:r>
            <a:r>
              <a:rPr lang="ar-IQ" sz="2000" dirty="0" err="1" smtClean="0"/>
              <a:t>78.09%</a:t>
            </a:r>
            <a:endParaRPr lang="ar-IQ" sz="2000" dirty="0" smtClean="0"/>
          </a:p>
          <a:p>
            <a:r>
              <a:rPr lang="ar-IQ" sz="2000" dirty="0" smtClean="0"/>
              <a:t>اوكسجين      </a:t>
            </a:r>
            <a:r>
              <a:rPr lang="ar-IQ" sz="2000" dirty="0" err="1" smtClean="0"/>
              <a:t>20.94%</a:t>
            </a:r>
            <a:endParaRPr lang="ar-IQ" sz="2000" dirty="0" smtClean="0"/>
          </a:p>
          <a:p>
            <a:r>
              <a:rPr lang="ar-IQ" sz="2000" dirty="0" smtClean="0"/>
              <a:t>اركون         </a:t>
            </a:r>
            <a:r>
              <a:rPr lang="ar-IQ" sz="2000" dirty="0" err="1" smtClean="0"/>
              <a:t>0.93%</a:t>
            </a:r>
            <a:endParaRPr lang="ar-IQ" sz="2000" dirty="0" smtClean="0"/>
          </a:p>
          <a:p>
            <a:r>
              <a:rPr lang="en-US" sz="2000" dirty="0" smtClean="0"/>
              <a:t>Co2</a:t>
            </a:r>
            <a:r>
              <a:rPr lang="ar-IQ" sz="2000" dirty="0" smtClean="0"/>
              <a:t>           </a:t>
            </a:r>
            <a:r>
              <a:rPr lang="ar-IQ" sz="2000" dirty="0" err="1" smtClean="0"/>
              <a:t>0.032%</a:t>
            </a:r>
            <a:endParaRPr lang="ar-IQ" sz="2000" dirty="0" smtClean="0"/>
          </a:p>
          <a:p>
            <a:r>
              <a:rPr lang="ar-IQ" sz="2000" dirty="0" smtClean="0"/>
              <a:t>نيون           18 جزء بالمليون </a:t>
            </a:r>
          </a:p>
          <a:p>
            <a:r>
              <a:rPr lang="ar-IQ" sz="2000" dirty="0" smtClean="0"/>
              <a:t>هليوم          5.2 ج ب م</a:t>
            </a:r>
          </a:p>
          <a:p>
            <a:r>
              <a:rPr lang="ar-IQ" sz="2000" dirty="0" err="1" smtClean="0"/>
              <a:t>ميثان</a:t>
            </a:r>
            <a:r>
              <a:rPr lang="ar-IQ" sz="2000" dirty="0" smtClean="0"/>
              <a:t>          1.3 ج ب م</a:t>
            </a:r>
          </a:p>
          <a:p>
            <a:r>
              <a:rPr lang="ar-IQ" sz="2000" dirty="0" err="1" smtClean="0"/>
              <a:t>كريبتون</a:t>
            </a:r>
            <a:r>
              <a:rPr lang="ar-IQ" sz="2000" dirty="0" smtClean="0"/>
              <a:t>       1 ج ب م</a:t>
            </a:r>
          </a:p>
          <a:p>
            <a:r>
              <a:rPr lang="ar-IQ" sz="2000" dirty="0" err="1" smtClean="0"/>
              <a:t>هايدروجين</a:t>
            </a:r>
            <a:r>
              <a:rPr lang="ar-IQ" sz="2000" dirty="0" smtClean="0"/>
              <a:t>    0.5 ج ب م</a:t>
            </a:r>
          </a:p>
          <a:p>
            <a:r>
              <a:rPr lang="ar-IQ" sz="2000" dirty="0" err="1" smtClean="0"/>
              <a:t>اوكسيد</a:t>
            </a:r>
            <a:r>
              <a:rPr lang="ar-IQ" sz="2000" dirty="0" smtClean="0"/>
              <a:t> </a:t>
            </a:r>
            <a:r>
              <a:rPr lang="ar-IQ" sz="2000" dirty="0" err="1" smtClean="0"/>
              <a:t>النتروز</a:t>
            </a:r>
            <a:r>
              <a:rPr lang="ar-IQ" sz="2000" dirty="0" smtClean="0"/>
              <a:t> 0.25 ج ب م</a:t>
            </a:r>
          </a:p>
          <a:p>
            <a:r>
              <a:rPr lang="en-US" sz="2000" dirty="0" smtClean="0"/>
              <a:t>Co</a:t>
            </a:r>
            <a:r>
              <a:rPr lang="ar-IQ" sz="2000" dirty="0" smtClean="0"/>
              <a:t>               0.1 ج ب م</a:t>
            </a:r>
          </a:p>
          <a:p>
            <a:r>
              <a:rPr lang="en-US" sz="2000" dirty="0" smtClean="0"/>
              <a:t>O3</a:t>
            </a:r>
            <a:r>
              <a:rPr lang="ar-IQ" sz="2000" dirty="0" smtClean="0"/>
              <a:t>              0.</a:t>
            </a:r>
            <a:r>
              <a:rPr lang="ar-IQ" sz="2000" dirty="0" err="1" smtClean="0"/>
              <a:t>02ج</a:t>
            </a:r>
            <a:r>
              <a:rPr lang="ar-IQ" sz="2000" dirty="0" smtClean="0"/>
              <a:t> ب م </a:t>
            </a:r>
          </a:p>
          <a:p>
            <a:r>
              <a:rPr lang="en-US" sz="2000" dirty="0" smtClean="0"/>
              <a:t>SO2</a:t>
            </a:r>
            <a:r>
              <a:rPr lang="ar-IQ" sz="2000" dirty="0" smtClean="0"/>
              <a:t>            0.001 ج ب م</a:t>
            </a:r>
          </a:p>
          <a:p>
            <a:r>
              <a:rPr lang="en-US" sz="2000" dirty="0" smtClean="0"/>
              <a:t>NO2</a:t>
            </a:r>
            <a:r>
              <a:rPr lang="ar-IQ" sz="2000" dirty="0" smtClean="0"/>
              <a:t>            0.001 ج ب م </a:t>
            </a:r>
          </a:p>
          <a:p>
            <a:endParaRPr lang="en-US" sz="2000" dirty="0"/>
          </a:p>
        </p:txBody>
      </p:sp>
    </p:spTree>
  </p:cSld>
  <p:clrMapOvr>
    <a:masterClrMapping/>
  </p:clrMapOvr>
  <p:transition>
    <p:wheel spokes="3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ملوثات الهواء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المادة الدقائقية </a:t>
            </a:r>
            <a:r>
              <a:rPr lang="en-US" dirty="0" smtClean="0"/>
              <a:t>Particulate matter</a:t>
            </a:r>
            <a:endParaRPr lang="ar-IQ" dirty="0" smtClean="0"/>
          </a:p>
          <a:p>
            <a:r>
              <a:rPr lang="ar-IQ" dirty="0" smtClean="0"/>
              <a:t>اول </a:t>
            </a:r>
            <a:r>
              <a:rPr lang="ar-IQ" dirty="0" err="1" smtClean="0"/>
              <a:t>اوكسيد</a:t>
            </a:r>
            <a:r>
              <a:rPr lang="ar-IQ" dirty="0" smtClean="0"/>
              <a:t> </a:t>
            </a:r>
            <a:r>
              <a:rPr lang="ar-IQ" dirty="0" err="1" smtClean="0"/>
              <a:t>الكاربون</a:t>
            </a:r>
            <a:r>
              <a:rPr lang="en-US" dirty="0" smtClean="0"/>
              <a:t> </a:t>
            </a:r>
            <a:r>
              <a:rPr lang="ar-IQ" dirty="0" smtClean="0"/>
              <a:t>  </a:t>
            </a:r>
            <a:r>
              <a:rPr lang="en-US" dirty="0" smtClean="0"/>
              <a:t>Cox</a:t>
            </a:r>
            <a:endParaRPr lang="ar-IQ" dirty="0" smtClean="0"/>
          </a:p>
          <a:p>
            <a:r>
              <a:rPr lang="ar-IQ" dirty="0" err="1" smtClean="0"/>
              <a:t>اكاسيد</a:t>
            </a:r>
            <a:r>
              <a:rPr lang="ar-IQ" dirty="0" smtClean="0"/>
              <a:t> الكبريت         </a:t>
            </a:r>
            <a:r>
              <a:rPr lang="en-US" dirty="0" err="1" smtClean="0"/>
              <a:t>SOx</a:t>
            </a:r>
            <a:endParaRPr lang="ar-IQ" dirty="0" smtClean="0"/>
          </a:p>
          <a:p>
            <a:r>
              <a:rPr lang="ar-IQ" dirty="0" err="1" smtClean="0"/>
              <a:t>اكاسيد</a:t>
            </a:r>
            <a:r>
              <a:rPr lang="ar-IQ" dirty="0" smtClean="0"/>
              <a:t> النتروجين       </a:t>
            </a:r>
            <a:r>
              <a:rPr lang="en-US" dirty="0" err="1" smtClean="0"/>
              <a:t>NOx</a:t>
            </a:r>
            <a:r>
              <a:rPr lang="ar-IQ" dirty="0" smtClean="0"/>
              <a:t> </a:t>
            </a:r>
          </a:p>
          <a:p>
            <a:r>
              <a:rPr lang="ar-IQ" dirty="0" err="1" smtClean="0"/>
              <a:t>الهيدروكاربونات</a:t>
            </a:r>
            <a:r>
              <a:rPr lang="ar-IQ" dirty="0" smtClean="0"/>
              <a:t>      </a:t>
            </a:r>
            <a:r>
              <a:rPr lang="en-US" dirty="0" smtClean="0"/>
              <a:t>HC</a:t>
            </a:r>
            <a:r>
              <a:rPr lang="ar-IQ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المادة الدقائقية </a:t>
            </a:r>
            <a:r>
              <a:rPr lang="en-US" dirty="0" smtClean="0"/>
              <a:t>P.M.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يشار الى الهباء السائل </a:t>
            </a:r>
            <a:r>
              <a:rPr lang="en-US" dirty="0" smtClean="0"/>
              <a:t>Liquid aerosols</a:t>
            </a:r>
            <a:r>
              <a:rPr lang="ar-IQ" dirty="0" smtClean="0"/>
              <a:t> والمادة الصلبة العالقة بالجو بالمادة الدقائقية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C:\Users\Home HP\Desktop\الغلاف الجوي\زو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916832"/>
            <a:ext cx="5688632" cy="381642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Home HP\Desktop\الغلاف الجوي\خخ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3539" y="1600200"/>
            <a:ext cx="6636921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Home HP\Desktop\الغلاف الجوي\كك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16832"/>
            <a:ext cx="7632848" cy="417646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233</Words>
  <Application>Microsoft Office PowerPoint</Application>
  <PresentationFormat>عرض على الشاشة (3:4)‏</PresentationFormat>
  <Paragraphs>59</Paragraphs>
  <Slides>32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32</vt:i4>
      </vt:variant>
    </vt:vector>
  </HeadingPairs>
  <TitlesOfParts>
    <vt:vector size="33" baseType="lpstr">
      <vt:lpstr>سمة Office</vt:lpstr>
      <vt:lpstr>ملوثات الهواء</vt:lpstr>
      <vt:lpstr>الشريحة 2</vt:lpstr>
      <vt:lpstr>الشريحة 3</vt:lpstr>
      <vt:lpstr>تركيب الغلاف الجوي الكيميائي</vt:lpstr>
      <vt:lpstr>ملوثات الهواء</vt:lpstr>
      <vt:lpstr>المادة الدقائقية P.M.</vt:lpstr>
      <vt:lpstr>الشريحة 7</vt:lpstr>
      <vt:lpstr>الشريحة 8</vt:lpstr>
      <vt:lpstr>الشريحة 9</vt:lpstr>
      <vt:lpstr>انواع المادة الدقائقية حسب الحجم</vt:lpstr>
      <vt:lpstr>مصادر المادة الدقائقية</vt:lpstr>
      <vt:lpstr>الشريحة 12</vt:lpstr>
      <vt:lpstr>الشريحة 13</vt:lpstr>
      <vt:lpstr>2- البراكين</vt:lpstr>
      <vt:lpstr>الشريحة 15</vt:lpstr>
      <vt:lpstr>3- مصدر بايلوجي</vt:lpstr>
      <vt:lpstr>ثانيا:المصادر الصناعية</vt:lpstr>
      <vt:lpstr>حرق الوقود</vt:lpstr>
      <vt:lpstr>الهدم وابناء</vt:lpstr>
      <vt:lpstr>الهدم وابناء</vt:lpstr>
      <vt:lpstr>الهدم وابناء</vt:lpstr>
      <vt:lpstr>الهدم وابناء</vt:lpstr>
      <vt:lpstr>المناجم</vt:lpstr>
      <vt:lpstr>المناجم</vt:lpstr>
      <vt:lpstr>المناجم</vt:lpstr>
      <vt:lpstr>انشاء الطرق</vt:lpstr>
      <vt:lpstr>تأثيرات المادة الدقائقية</vt:lpstr>
      <vt:lpstr>الشريحة 28</vt:lpstr>
      <vt:lpstr>تأكل المواد </vt:lpstr>
      <vt:lpstr>الشريحة 30</vt:lpstr>
      <vt:lpstr>التأثيرات الصحية</vt:lpstr>
      <vt:lpstr>طرق السيطرة وتشمل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ملوثات الهواء</dc:title>
  <dc:creator>Home HP</dc:creator>
  <cp:lastModifiedBy>Home HP</cp:lastModifiedBy>
  <cp:revision>17</cp:revision>
  <dcterms:created xsi:type="dcterms:W3CDTF">2015-02-26T15:47:07Z</dcterms:created>
  <dcterms:modified xsi:type="dcterms:W3CDTF">2015-02-27T07:52:35Z</dcterms:modified>
</cp:coreProperties>
</file>