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303" r:id="rId4"/>
    <p:sldId id="304" r:id="rId5"/>
    <p:sldId id="258" r:id="rId6"/>
    <p:sldId id="305" r:id="rId7"/>
    <p:sldId id="306" r:id="rId8"/>
    <p:sldId id="307" r:id="rId9"/>
    <p:sldId id="308" r:id="rId10"/>
    <p:sldId id="309" r:id="rId11"/>
    <p:sldId id="310" r:id="rId12"/>
    <p:sldId id="311" r:id="rId13"/>
    <p:sldId id="312" r:id="rId14"/>
    <p:sldId id="313" r:id="rId15"/>
    <p:sldId id="314" r:id="rId16"/>
    <p:sldId id="315" r:id="rId17"/>
    <p:sldId id="316" r:id="rId18"/>
    <p:sldId id="317" r:id="rId19"/>
    <p:sldId id="318" r:id="rId20"/>
    <p:sldId id="319" r:id="rId21"/>
    <p:sldId id="320" r:id="rId22"/>
    <p:sldId id="321" r:id="rId23"/>
    <p:sldId id="322" r:id="rId24"/>
    <p:sldId id="323" r:id="rId25"/>
    <p:sldId id="324" r:id="rId26"/>
    <p:sldId id="325" r:id="rId27"/>
    <p:sldId id="326" r:id="rId28"/>
    <p:sldId id="327" r:id="rId29"/>
    <p:sldId id="347" r:id="rId30"/>
    <p:sldId id="328" r:id="rId31"/>
    <p:sldId id="342" r:id="rId32"/>
    <p:sldId id="345" r:id="rId33"/>
    <p:sldId id="346" r:id="rId34"/>
    <p:sldId id="331" r:id="rId35"/>
    <p:sldId id="332" r:id="rId36"/>
    <p:sldId id="333" r:id="rId37"/>
    <p:sldId id="334" r:id="rId38"/>
    <p:sldId id="335" r:id="rId39"/>
    <p:sldId id="336" r:id="rId40"/>
    <p:sldId id="337" r:id="rId41"/>
    <p:sldId id="340" r:id="rId42"/>
    <p:sldId id="338" r:id="rId43"/>
    <p:sldId id="341" r:id="rId44"/>
    <p:sldId id="339"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1234" initials="1" lastIdx="1" clrIdx="0">
    <p:extLst>
      <p:ext uri="{19B8F6BF-5375-455C-9EA6-DF929625EA0E}">
        <p15:presenceInfo xmlns:p15="http://schemas.microsoft.com/office/powerpoint/2012/main" userId="1234"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543800" cy="2593975"/>
          </a:xfrm>
        </p:spPr>
        <p:txBody>
          <a:bodyPr anchor="b"/>
          <a:lstStyle>
            <a:lvl1pPr>
              <a:defRPr sz="6600">
                <a:ln>
                  <a:noFill/>
                </a:ln>
                <a:solidFill>
                  <a:schemeClr val="tx2"/>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685800" y="4572000"/>
            <a:ext cx="646176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1752600" cy="58515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5486400"/>
            <a:ext cx="7659687" cy="1168400"/>
          </a:xfrm>
        </p:spPr>
        <p:txBody>
          <a:bodyPr anchor="t"/>
          <a:lstStyle>
            <a:lvl1pPr algn="l">
              <a:defRPr sz="36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3852863"/>
            <a:ext cx="6135687"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419600" y="1536192"/>
            <a:ext cx="36576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419600" y="1535113"/>
            <a:ext cx="36576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419600" y="2174875"/>
            <a:ext cx="36576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5495544"/>
            <a:ext cx="7772400" cy="594360"/>
          </a:xfrm>
        </p:spPr>
        <p:txBody>
          <a:bodyPr anchor="b"/>
          <a:lstStyle>
            <a:lvl1pPr algn="ctr">
              <a:defRPr sz="2200" b="1"/>
            </a:lvl1pPr>
          </a:lstStyle>
          <a:p>
            <a:r>
              <a:rPr lang="en-US" smtClean="0"/>
              <a:t>Click to edit Master title style</a:t>
            </a:r>
            <a:endParaRPr lang="en-US" dirty="0"/>
          </a:p>
        </p:txBody>
      </p:sp>
      <p:sp>
        <p:nvSpPr>
          <p:cNvPr id="4" name="Text Placeholder 3"/>
          <p:cNvSpPr>
            <a:spLocks noGrp="1"/>
          </p:cNvSpPr>
          <p:nvPr>
            <p:ph type="body" sz="half" idx="2"/>
          </p:nvPr>
        </p:nvSpPr>
        <p:spPr>
          <a:xfrm>
            <a:off x="304799" y="6096000"/>
            <a:ext cx="77724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3"/>
          </p:nvPr>
        </p:nvSpPr>
        <p:spPr>
          <a:xfrm>
            <a:off x="304800" y="381000"/>
            <a:ext cx="7772400" cy="494284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5495278"/>
            <a:ext cx="7772400" cy="594626"/>
          </a:xfrm>
        </p:spPr>
        <p:txBody>
          <a:bodyPr anchor="b"/>
          <a:lstStyle>
            <a:lvl1pPr algn="ctr">
              <a:defRPr sz="2200" b="1">
                <a:ln>
                  <a:noFill/>
                </a:ln>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0" y="0"/>
            <a:ext cx="84582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301752" y="6096000"/>
            <a:ext cx="77724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1D8BD707-D9CF-40AE-B4C6-C98DA3205C09}" type="datetimeFigureOut">
              <a:rPr lang="en-US" smtClean="0"/>
              <a:pPr/>
              <a:t>1/16/2016</a:t>
            </a:fld>
            <a:endParaRPr lang="en-US"/>
          </a:p>
        </p:txBody>
      </p:sp>
      <p:sp>
        <p:nvSpPr>
          <p:cNvPr id="9" name="Slide Number Placeholder 8"/>
          <p:cNvSpPr>
            <a:spLocks noGrp="1"/>
          </p:cNvSpPr>
          <p:nvPr>
            <p:ph type="sldNum" sz="quarter" idx="11"/>
          </p:nvPr>
        </p:nvSpPr>
        <p:spPr/>
        <p:txBody>
          <a:bodyPr/>
          <a:lstStyle/>
          <a:p>
            <a:fld id="{B6F15528-21DE-4FAA-801E-634DDDAF4B2B}"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7620000" cy="11430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7620000" cy="4800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8458200" y="0"/>
            <a:ext cx="6858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458200" y="5486400"/>
            <a:ext cx="6858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531788" y="5648960"/>
            <a:ext cx="54864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B6F15528-21DE-4FAA-801E-634DDDAF4B2B}" type="slidenum">
              <a:rPr lang="en-US" smtClean="0"/>
              <a:pPr/>
              <a:t>‹#›</a:t>
            </a:fld>
            <a:endParaRPr lang="en-US"/>
          </a:p>
        </p:txBody>
      </p:sp>
      <p:sp>
        <p:nvSpPr>
          <p:cNvPr id="5" name="Footer Placeholder 4"/>
          <p:cNvSpPr>
            <a:spLocks noGrp="1"/>
          </p:cNvSpPr>
          <p:nvPr>
            <p:ph type="ftr" sz="quarter" idx="3"/>
          </p:nvPr>
        </p:nvSpPr>
        <p:spPr>
          <a:xfrm rot="16200000">
            <a:off x="7586910" y="4048760"/>
            <a:ext cx="2367281" cy="365760"/>
          </a:xfrm>
          <a:prstGeom prst="rect">
            <a:avLst/>
          </a:prstGeom>
        </p:spPr>
        <p:txBody>
          <a:bodyPr vert="horz" lIns="91440" tIns="45720" rIns="91440" bIns="45720" rtlCol="0" anchor="ctr"/>
          <a:lstStyle>
            <a:lvl1pPr algn="r">
              <a:defRPr sz="1200">
                <a:solidFill>
                  <a:schemeClr val="bg2"/>
                </a:solidFill>
              </a:defRPr>
            </a:lvl1pPr>
          </a:lstStyle>
          <a:p>
            <a:endParaRPr lang="en-US"/>
          </a:p>
        </p:txBody>
      </p:sp>
      <p:sp>
        <p:nvSpPr>
          <p:cNvPr id="4" name="Date Placeholder 3"/>
          <p:cNvSpPr>
            <a:spLocks noGrp="1"/>
          </p:cNvSpPr>
          <p:nvPr>
            <p:ph type="dt" sz="half" idx="2"/>
          </p:nvPr>
        </p:nvSpPr>
        <p:spPr>
          <a:xfrm rot="16200000">
            <a:off x="7551351" y="1645920"/>
            <a:ext cx="2438399" cy="365760"/>
          </a:xfrm>
          <a:prstGeom prst="rect">
            <a:avLst/>
          </a:prstGeom>
        </p:spPr>
        <p:txBody>
          <a:bodyPr vert="horz" lIns="91440" tIns="45720" rIns="91440" bIns="45720" rtlCol="0" anchor="ctr"/>
          <a:lstStyle>
            <a:lvl1pPr algn="l">
              <a:defRPr sz="1200">
                <a:solidFill>
                  <a:schemeClr val="bg2"/>
                </a:solidFill>
              </a:defRPr>
            </a:lvl1pPr>
          </a:lstStyle>
          <a:p>
            <a:fld id="{1D8BD707-D9CF-40AE-B4C6-C98DA3205C09}" type="datetimeFigureOut">
              <a:rPr lang="en-US" smtClean="0"/>
              <a:pPr/>
              <a:t>1/16/2016</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3.png"/><Relationship Id="rId7"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3.png"/><Relationship Id="rId7" Type="http://schemas.openxmlformats.org/officeDocument/2006/relationships/image" Target="../media/image21.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8" Type="http://schemas.openxmlformats.org/officeDocument/2006/relationships/image" Target="../media/image24.jpg"/><Relationship Id="rId3" Type="http://schemas.openxmlformats.org/officeDocument/2006/relationships/image" Target="../media/image3.png"/><Relationship Id="rId7" Type="http://schemas.openxmlformats.org/officeDocument/2006/relationships/image" Target="../media/image23.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5.jpg"/></Relationships>
</file>

<file path=ppt/slides/_rels/slide13.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3.png"/><Relationship Id="rId7" Type="http://schemas.openxmlformats.org/officeDocument/2006/relationships/image" Target="../media/image26.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28.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8" Type="http://schemas.openxmlformats.org/officeDocument/2006/relationships/image" Target="../media/image31.jpg"/><Relationship Id="rId3" Type="http://schemas.openxmlformats.org/officeDocument/2006/relationships/image" Target="../media/image3.png"/><Relationship Id="rId7" Type="http://schemas.openxmlformats.org/officeDocument/2006/relationships/image" Target="../media/image30.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2.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3.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3.png"/><Relationship Id="rId7"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4.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36.jpg"/><Relationship Id="rId3" Type="http://schemas.openxmlformats.org/officeDocument/2006/relationships/image" Target="../media/image3.png"/><Relationship Id="rId7"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37.jp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8" Type="http://schemas.openxmlformats.org/officeDocument/2006/relationships/image" Target="../media/image40.jpg"/><Relationship Id="rId3" Type="http://schemas.openxmlformats.org/officeDocument/2006/relationships/image" Target="../media/image3.png"/><Relationship Id="rId7" Type="http://schemas.openxmlformats.org/officeDocument/2006/relationships/image" Target="../media/image39.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png"/><Relationship Id="rId7" Type="http://schemas.openxmlformats.org/officeDocument/2006/relationships/image" Target="../media/image41.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image" Target="../media/image3.png"/><Relationship Id="rId7" Type="http://schemas.openxmlformats.org/officeDocument/2006/relationships/image" Target="../media/image4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8" Type="http://schemas.openxmlformats.org/officeDocument/2006/relationships/image" Target="../media/image46.jpg"/><Relationship Id="rId3" Type="http://schemas.openxmlformats.org/officeDocument/2006/relationships/image" Target="../media/image3.png"/><Relationship Id="rId7" Type="http://schemas.openxmlformats.org/officeDocument/2006/relationships/image" Target="../media/image45.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image" Target="../media/image46.jpg"/><Relationship Id="rId3" Type="http://schemas.openxmlformats.org/officeDocument/2006/relationships/image" Target="../media/image3.png"/><Relationship Id="rId7" Type="http://schemas.openxmlformats.org/officeDocument/2006/relationships/image" Target="../media/image45.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7.gi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48.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3.png"/><Relationship Id="rId7" Type="http://schemas.openxmlformats.org/officeDocument/2006/relationships/image" Target="../media/image49.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1.jpg"/></Relationships>
</file>

<file path=ppt/slides/_rels/slide32.xml.rels><?xml version="1.0" encoding="UTF-8" standalone="yes"?>
<Relationships xmlns="http://schemas.openxmlformats.org/package/2006/relationships"><Relationship Id="rId8" Type="http://schemas.openxmlformats.org/officeDocument/2006/relationships/image" Target="../media/image53.jpg"/><Relationship Id="rId3" Type="http://schemas.openxmlformats.org/officeDocument/2006/relationships/image" Target="../media/image3.png"/><Relationship Id="rId7" Type="http://schemas.openxmlformats.org/officeDocument/2006/relationships/image" Target="../media/image52.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54.jpg"/></Relationships>
</file>

<file path=ppt/slides/_rels/slide33.xml.rels><?xml version="1.0" encoding="UTF-8" standalone="yes"?>
<Relationships xmlns="http://schemas.openxmlformats.org/package/2006/relationships"><Relationship Id="rId8" Type="http://schemas.openxmlformats.org/officeDocument/2006/relationships/image" Target="../media/image56.gif"/><Relationship Id="rId3" Type="http://schemas.openxmlformats.org/officeDocument/2006/relationships/image" Target="../media/image3.png"/><Relationship Id="rId7" Type="http://schemas.openxmlformats.org/officeDocument/2006/relationships/image" Target="../media/image55.gi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8.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9.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0.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png"/><Relationship Id="rId7" Type="http://schemas.openxmlformats.org/officeDocument/2006/relationships/image" Target="../media/image6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63.png"/></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3.png"/><Relationship Id="rId7" Type="http://schemas.openxmlformats.org/officeDocument/2006/relationships/image" Target="../media/image12.gi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png"/><Relationship Id="rId7" Type="http://schemas.openxmlformats.org/officeDocument/2006/relationships/image" Target="../media/image61.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4.gif"/><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3.png"/><Relationship Id="rId7" Type="http://schemas.openxmlformats.org/officeDocument/2006/relationships/image" Target="../media/image6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7.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6.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3.png"/><Relationship Id="rId7" Type="http://schemas.openxmlformats.org/officeDocument/2006/relationships/image" Target="../media/image17.jp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46" y="746702"/>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2968" y="15240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685800" y="370046"/>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TextBox 2"/>
          <p:cNvSpPr txBox="1"/>
          <p:nvPr/>
        </p:nvSpPr>
        <p:spPr>
          <a:xfrm>
            <a:off x="177146" y="2336512"/>
            <a:ext cx="3404254" cy="584775"/>
          </a:xfrm>
          <a:prstGeom prst="rect">
            <a:avLst/>
          </a:prstGeom>
          <a:noFill/>
        </p:spPr>
        <p:txBody>
          <a:bodyPr wrap="square" rtlCol="1">
            <a:spAutoFit/>
          </a:bodyPr>
          <a:lstStyle/>
          <a:p>
            <a:pPr algn="ctr"/>
            <a:r>
              <a:rPr lang="en-US" sz="3200" dirty="0" smtClean="0"/>
              <a:t>Piles</a:t>
            </a:r>
            <a:r>
              <a:rPr lang="ar-IQ" sz="3200" dirty="0" smtClean="0"/>
              <a:t>اعمال الركائز  </a:t>
            </a:r>
            <a:endParaRPr lang="ar-IQ" sz="3200" dirty="0"/>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4800" y="4065487"/>
            <a:ext cx="3810000" cy="253365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47160" y="1134791"/>
            <a:ext cx="3690937" cy="3216817"/>
          </a:xfrm>
          <a:prstGeom prst="rect">
            <a:avLst/>
          </a:prstGeom>
        </p:spPr>
      </p:pic>
    </p:spTree>
    <p:extLst>
      <p:ext uri="{BB962C8B-B14F-4D97-AF65-F5344CB8AC3E}">
        <p14:creationId xmlns:p14="http://schemas.microsoft.com/office/powerpoint/2010/main" val="33899851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69688" y="1901279"/>
            <a:ext cx="6763056" cy="3770263"/>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dirty="0" smtClean="0">
                <a:latin typeface="Verdana"/>
                <a:ea typeface="Times New Roman"/>
                <a:cs typeface="Times New Roman"/>
              </a:rPr>
              <a:t>تصنع الركائز الخشبية من الاخشاب الصلدة والتي تكون مقاومتها جيدة للظروف المناخية والجوفية الثابتة وفي حالة اختلافها يستوجب معالجة الخشب بمستحضرات خاصة لتقويتها وزيادة مقاومتها للحشرات والتاكل والتغيير الحراري والرطوبة والاملاح </a:t>
            </a:r>
          </a:p>
          <a:p>
            <a:pPr algn="r" rtl="1">
              <a:spcAft>
                <a:spcPts val="600"/>
              </a:spcAft>
            </a:pPr>
            <a:endParaRPr lang="ar-IQ" sz="2800" b="1" u="sng" dirty="0" smtClean="0">
              <a:solidFill>
                <a:srgbClr val="FF0000"/>
              </a:solidFill>
              <a:latin typeface="Verdana"/>
              <a:ea typeface="Times New Roman"/>
              <a:cs typeface="Times New Roman"/>
            </a:endParaRPr>
          </a:p>
          <a:p>
            <a:pPr algn="r" rtl="1">
              <a:spcAft>
                <a:spcPts val="600"/>
              </a:spcAft>
            </a:pPr>
            <a:endParaRPr lang="ar-IQ" sz="2800" dirty="0" smtClean="0">
              <a:latin typeface="Verdana"/>
              <a:ea typeface="Times New Roman"/>
              <a:cs typeface="Times New Roman"/>
            </a:endParaRPr>
          </a:p>
        </p:txBody>
      </p:sp>
      <p:pic>
        <p:nvPicPr>
          <p:cNvPr id="9" name="Pictur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9377" y="4216482"/>
            <a:ext cx="3522023" cy="2641517"/>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51216" y="5025679"/>
            <a:ext cx="4910466" cy="1723198"/>
          </a:xfrm>
          <a:prstGeom prst="rect">
            <a:avLst/>
          </a:prstGeom>
        </p:spPr>
      </p:pic>
    </p:spTree>
    <p:extLst>
      <p:ext uri="{BB962C8B-B14F-4D97-AF65-F5344CB8AC3E}">
        <p14:creationId xmlns:p14="http://schemas.microsoft.com/office/powerpoint/2010/main" val="3765367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6560" y="1825547"/>
            <a:ext cx="6763056" cy="3924151"/>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dirty="0" smtClean="0">
                <a:latin typeface="Verdana"/>
                <a:ea typeface="Times New Roman"/>
                <a:cs typeface="Times New Roman"/>
              </a:rPr>
              <a:t>تضاف مقاطع معدنية على طرفي للمحافظة عليها من التهشم اثناء الطرق ولتسهيل اخترق التربة </a:t>
            </a:r>
          </a:p>
          <a:p>
            <a:pPr algn="r" rtl="1">
              <a:spcAft>
                <a:spcPts val="600"/>
              </a:spcAft>
            </a:pPr>
            <a:r>
              <a:rPr lang="ar-IQ" sz="2800" dirty="0" smtClean="0">
                <a:latin typeface="Verdana"/>
                <a:ea typeface="Times New Roman"/>
                <a:cs typeface="Times New Roman"/>
              </a:rPr>
              <a:t>يفضل استعمال الركائز الخشبية عندما تكون اقتصادية لتوفرها باطوال مناسبة  ويمكن ربط عدة اطوال مع بعضها </a:t>
            </a:r>
          </a:p>
          <a:p>
            <a:pPr algn="r" rtl="1">
              <a:spcAft>
                <a:spcPts val="600"/>
              </a:spcAft>
            </a:pPr>
            <a:endParaRPr lang="ar-IQ" sz="2800" dirty="0" smtClean="0">
              <a:latin typeface="Verdana"/>
              <a:ea typeface="Times New Roman"/>
              <a:cs typeface="Times New Roman"/>
            </a:endParaRPr>
          </a:p>
          <a:p>
            <a:pPr algn="r" rtl="1">
              <a:spcAft>
                <a:spcPts val="600"/>
              </a:spcAft>
            </a:pPr>
            <a:endParaRPr lang="ar-IQ" sz="2800" b="1" u="sng" dirty="0" smtClean="0">
              <a:solidFill>
                <a:srgbClr val="FF0000"/>
              </a:solidFill>
              <a:latin typeface="Verdana"/>
              <a:ea typeface="Times New Roman"/>
              <a:cs typeface="Times New Roman"/>
            </a:endParaRPr>
          </a:p>
          <a:p>
            <a:pPr algn="r" rtl="1">
              <a:spcAft>
                <a:spcPts val="600"/>
              </a:spcAft>
            </a:pPr>
            <a:endParaRPr lang="ar-IQ" sz="2800" dirty="0" smtClean="0">
              <a:latin typeface="Verdana"/>
              <a:ea typeface="Times New Roman"/>
              <a:cs typeface="Times New Roman"/>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4538972"/>
            <a:ext cx="3581400" cy="2319027"/>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19879" y="4498149"/>
            <a:ext cx="4388356" cy="2285896"/>
          </a:xfrm>
          <a:prstGeom prst="rect">
            <a:avLst/>
          </a:prstGeom>
        </p:spPr>
      </p:pic>
    </p:spTree>
    <p:extLst>
      <p:ext uri="{BB962C8B-B14F-4D97-AF65-F5344CB8AC3E}">
        <p14:creationId xmlns:p14="http://schemas.microsoft.com/office/powerpoint/2010/main" val="41149548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4140359" y="1845770"/>
            <a:ext cx="2953536" cy="4278094"/>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dirty="0" smtClean="0">
                <a:latin typeface="Verdana"/>
                <a:ea typeface="Times New Roman"/>
                <a:cs typeface="Times New Roman"/>
              </a:rPr>
              <a:t>2- الركائز الخرسانية  وتكون اما مسبقة الصب اعتيادي ومسبق الصب مسبقة الاجهاد  ومنها  ذات الصب الموقعي </a:t>
            </a:r>
          </a:p>
          <a:p>
            <a:pPr algn="r" rtl="1">
              <a:spcAft>
                <a:spcPts val="600"/>
              </a:spcAft>
            </a:pPr>
            <a:endParaRPr lang="ar-IQ" sz="2800" dirty="0" smtClean="0">
              <a:latin typeface="Verdana"/>
              <a:ea typeface="Times New Roman"/>
              <a:cs typeface="Times New Roman"/>
            </a:endParaRPr>
          </a:p>
          <a:p>
            <a:pPr algn="r" rtl="1">
              <a:spcAft>
                <a:spcPts val="600"/>
              </a:spcAft>
            </a:pPr>
            <a:endParaRPr lang="ar-IQ" sz="2800" b="1" u="sng" dirty="0" smtClean="0">
              <a:solidFill>
                <a:srgbClr val="FF0000"/>
              </a:solidFill>
              <a:latin typeface="Verdana"/>
              <a:ea typeface="Times New Roman"/>
              <a:cs typeface="Times New Roman"/>
            </a:endParaRPr>
          </a:p>
          <a:p>
            <a:pPr algn="r" rtl="1">
              <a:spcAft>
                <a:spcPts val="600"/>
              </a:spcAft>
            </a:pPr>
            <a:endParaRPr lang="ar-IQ" sz="2800"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174" y="2928972"/>
            <a:ext cx="3784715" cy="2368784"/>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271" y="755745"/>
            <a:ext cx="3783972" cy="2173227"/>
          </a:xfrm>
          <a:prstGeom prst="rect">
            <a:avLst/>
          </a:prstGeom>
        </p:spPr>
      </p:pic>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5303820"/>
            <a:ext cx="3626436" cy="1466850"/>
          </a:xfrm>
          <a:prstGeom prst="rect">
            <a:avLst/>
          </a:prstGeom>
        </p:spPr>
      </p:pic>
    </p:spTree>
    <p:extLst>
      <p:ext uri="{BB962C8B-B14F-4D97-AF65-F5344CB8AC3E}">
        <p14:creationId xmlns:p14="http://schemas.microsoft.com/office/powerpoint/2010/main" val="30597142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457200" y="1825547"/>
            <a:ext cx="6622416" cy="34163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dirty="0" smtClean="0">
                <a:latin typeface="Verdana"/>
                <a:ea typeface="Times New Roman"/>
                <a:cs typeface="Times New Roman"/>
              </a:rPr>
              <a:t>الركائز الخرسانية مسبقة الصب الاعتيادي تكون بمقاطع متعددة دائرية او مربعة او مضلعة وتسقى الى ان يكمل تصلبها لمدة 21 يوم او حسب نوعية الاسمنت</a:t>
            </a:r>
          </a:p>
          <a:p>
            <a:pPr algn="r" rtl="1">
              <a:spcAft>
                <a:spcPts val="600"/>
              </a:spcAft>
            </a:pPr>
            <a:endParaRPr lang="ar-IQ" sz="2800" dirty="0" smtClean="0">
              <a:latin typeface="Verdana"/>
              <a:ea typeface="Times New Roman"/>
              <a:cs typeface="Times New Roman"/>
            </a:endParaRPr>
          </a:p>
          <a:p>
            <a:pPr algn="r" rtl="1">
              <a:spcAft>
                <a:spcPts val="600"/>
              </a:spcAft>
            </a:pPr>
            <a:endParaRPr lang="ar-IQ" sz="2800" b="1" u="sng" dirty="0" smtClean="0">
              <a:solidFill>
                <a:srgbClr val="FF0000"/>
              </a:solidFill>
              <a:latin typeface="Verdana"/>
              <a:ea typeface="Times New Roman"/>
              <a:cs typeface="Times New Roman"/>
            </a:endParaRPr>
          </a:p>
          <a:p>
            <a:pPr algn="r" rtl="1">
              <a:spcAft>
                <a:spcPts val="600"/>
              </a:spcAft>
            </a:pPr>
            <a:endParaRPr lang="ar-IQ" sz="2800" dirty="0" smtClean="0">
              <a:latin typeface="Verdana"/>
              <a:ea typeface="Times New Roman"/>
              <a:cs typeface="Times New Roman"/>
            </a:endParaRPr>
          </a:p>
        </p:txBody>
      </p:sp>
      <p:pic>
        <p:nvPicPr>
          <p:cNvPr id="2" name="Picture 1"/>
          <p:cNvPicPr>
            <a:picLocks noChangeAspect="1"/>
          </p:cNvPicPr>
          <p:nvPr/>
        </p:nvPicPr>
        <p:blipFill rotWithShape="1">
          <a:blip r:embed="rId7">
            <a:extLst>
              <a:ext uri="{28A0092B-C50C-407E-A947-70E740481C1C}">
                <a14:useLocalDpi xmlns:a14="http://schemas.microsoft.com/office/drawing/2010/main" val="0"/>
              </a:ext>
            </a:extLst>
          </a:blip>
          <a:srcRect l="-2280" t="-2782" r="17099" b="2782"/>
          <a:stretch/>
        </p:blipFill>
        <p:spPr>
          <a:xfrm>
            <a:off x="5636052" y="4004784"/>
            <a:ext cx="1565917" cy="2495550"/>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80548" y="4825000"/>
            <a:ext cx="2619375" cy="1743075"/>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12670" y="4810980"/>
            <a:ext cx="2466975" cy="1847850"/>
          </a:xfrm>
          <a:prstGeom prst="rect">
            <a:avLst/>
          </a:prstGeom>
        </p:spPr>
      </p:pic>
    </p:spTree>
    <p:extLst>
      <p:ext uri="{BB962C8B-B14F-4D97-AF65-F5344CB8AC3E}">
        <p14:creationId xmlns:p14="http://schemas.microsoft.com/office/powerpoint/2010/main" val="4219955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590800" y="1825547"/>
            <a:ext cx="4488816" cy="4909036"/>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dirty="0" smtClean="0">
                <a:latin typeface="Verdana"/>
                <a:ea typeface="Times New Roman"/>
                <a:cs typeface="Times New Roman"/>
              </a:rPr>
              <a:t>الركائز الخرسانية مسبقة الصب الاعتيادي تتطلب تسليح رئيسي حسب المواصفات مع رباطات طوقية او حلزونية ذات مسافات متقاربة في طرفي الركيزة لمقاومة تاثير ضربات الدق ومقاومة اختراق التربة وتتغير نسبة التسليح وتوزيعه حسب نوع الركيزة طريقة رفعها ونقلها اثناء العمل ومقدار الاحمال والقوى الموثرة واتجاه الركيزة </a:t>
            </a: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3082" y="1557009"/>
            <a:ext cx="2476815" cy="5177573"/>
          </a:xfrm>
          <a:prstGeom prst="rect">
            <a:avLst/>
          </a:prstGeom>
        </p:spPr>
      </p:pic>
    </p:spTree>
    <p:extLst>
      <p:ext uri="{BB962C8B-B14F-4D97-AF65-F5344CB8AC3E}">
        <p14:creationId xmlns:p14="http://schemas.microsoft.com/office/powerpoint/2010/main" val="16508368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6560" y="1825547"/>
            <a:ext cx="6763056" cy="4477636"/>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just" rtl="1">
              <a:lnSpc>
                <a:spcPct val="150000"/>
              </a:lnSpc>
              <a:spcAft>
                <a:spcPts val="600"/>
              </a:spcAft>
            </a:pPr>
            <a:r>
              <a:rPr lang="ar-IQ" sz="2800" b="1" dirty="0" smtClean="0">
                <a:latin typeface="Verdana"/>
                <a:ea typeface="Times New Roman"/>
                <a:cs typeface="Times New Roman"/>
              </a:rPr>
              <a:t>الركائز الخرسانية مسبقة الصب تمتاز بالسيطرة التامة على نوعية الخرسانة واجهادتها </a:t>
            </a:r>
          </a:p>
          <a:p>
            <a:pPr algn="just" rtl="1">
              <a:lnSpc>
                <a:spcPct val="150000"/>
              </a:lnSpc>
              <a:spcAft>
                <a:spcPts val="600"/>
              </a:spcAft>
            </a:pPr>
            <a:r>
              <a:rPr lang="ar-IQ" sz="2800" b="1" dirty="0" smtClean="0">
                <a:latin typeface="Verdana"/>
                <a:ea typeface="Times New Roman"/>
                <a:cs typeface="Times New Roman"/>
              </a:rPr>
              <a:t>ومن السلبيات  صعوبة تغيير طول الركيزة بسبب نوعية التربة في الموقع  والصعوبات بسبب حدوث كسر في الركيزة اناء الدق تحتاج الى معدات ثقيلة لنقلها ورفعها ودقها مما يكلف كثيرا </a:t>
            </a:r>
          </a:p>
        </p:txBody>
      </p:sp>
    </p:spTree>
    <p:extLst>
      <p:ext uri="{BB962C8B-B14F-4D97-AF65-F5344CB8AC3E}">
        <p14:creationId xmlns:p14="http://schemas.microsoft.com/office/powerpoint/2010/main" val="11629201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6560" y="1825547"/>
            <a:ext cx="6763056" cy="512448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just" rtl="1">
              <a:lnSpc>
                <a:spcPct val="150000"/>
              </a:lnSpc>
              <a:spcAft>
                <a:spcPts val="600"/>
              </a:spcAft>
            </a:pPr>
            <a:r>
              <a:rPr lang="ar-IQ" sz="2800" b="1" dirty="0" smtClean="0">
                <a:latin typeface="Verdana"/>
                <a:ea typeface="Times New Roman"/>
                <a:cs typeface="Times New Roman"/>
              </a:rPr>
              <a:t>تستخدم الركائز مسبقة الصب مسبقة الاجهاد باطوال قياسية من 5 الى 13 م  ويمكن ربطها مع بعضها وتكون اكثر اقتصادية من ناحية المواد المطلوبة وبمقطع اصغر مما يساعد على اسهولة الاختراق التربة واكثر مقاومة للشد والعزوم تصنع من خرسانة ذات تحمل عال وتدق بطارق تكون نسبة وزنها الى وزن الركيزة عال مقارنة ببقية الركائز </a:t>
            </a:r>
          </a:p>
        </p:txBody>
      </p:sp>
    </p:spTree>
    <p:extLst>
      <p:ext uri="{BB962C8B-B14F-4D97-AF65-F5344CB8AC3E}">
        <p14:creationId xmlns:p14="http://schemas.microsoft.com/office/powerpoint/2010/main" val="26993401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2985433"/>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just" rtl="1">
              <a:spcAft>
                <a:spcPts val="600"/>
              </a:spcAft>
            </a:pPr>
            <a:r>
              <a:rPr lang="ar-IQ" sz="2800" b="1" dirty="0" smtClean="0">
                <a:latin typeface="Verdana"/>
                <a:ea typeface="Times New Roman"/>
                <a:cs typeface="Times New Roman"/>
              </a:rPr>
              <a:t>يفضل ان يكون التسليح مستمرا على طول الركيزة للاسباب التالية</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مقاومة اي عزم ينتج من عدم الشاقولية </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الركيزة عمودا  يتحمل الاثقال بالاحتكاك والاسناد معا</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احتمال وجود الجيوب ممايتطلب تقوية الركيزة </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08913" y="4542108"/>
            <a:ext cx="3615784" cy="2225098"/>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466" y="4542108"/>
            <a:ext cx="3543417" cy="2225098"/>
          </a:xfrm>
          <a:prstGeom prst="rect">
            <a:avLst/>
          </a:prstGeom>
        </p:spPr>
      </p:pic>
    </p:spTree>
    <p:extLst>
      <p:ext uri="{BB962C8B-B14F-4D97-AF65-F5344CB8AC3E}">
        <p14:creationId xmlns:p14="http://schemas.microsoft.com/office/powerpoint/2010/main" val="19648468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146193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مراحل عمل ركيزة خرسانية مسلحة بصب موقعي ذات قاعدة كروية </a:t>
            </a: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754" y="3047286"/>
            <a:ext cx="7084901" cy="3582113"/>
          </a:xfrm>
          <a:prstGeom prst="rect">
            <a:avLst/>
          </a:prstGeom>
        </p:spPr>
      </p:pic>
    </p:spTree>
    <p:extLst>
      <p:ext uri="{BB962C8B-B14F-4D97-AF65-F5344CB8AC3E}">
        <p14:creationId xmlns:p14="http://schemas.microsoft.com/office/powerpoint/2010/main" val="18878744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146193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مراحل عمل ركيزة خرسانية مسلحة بصب موقعي ذات قاعدة واسعة  </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9288" y="3057928"/>
            <a:ext cx="6968809" cy="3419072"/>
          </a:xfrm>
          <a:prstGeom prst="rect">
            <a:avLst/>
          </a:prstGeom>
        </p:spPr>
      </p:pic>
    </p:spTree>
    <p:extLst>
      <p:ext uri="{BB962C8B-B14F-4D97-AF65-F5344CB8AC3E}">
        <p14:creationId xmlns:p14="http://schemas.microsoft.com/office/powerpoint/2010/main" val="20305164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46" y="746702"/>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438457" y="993487"/>
            <a:ext cx="6553200" cy="38472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استعمالات الركائز </a:t>
            </a:r>
          </a:p>
          <a:p>
            <a:pPr marL="514350" indent="-514350" algn="r" rtl="1">
              <a:lnSpc>
                <a:spcPct val="150000"/>
              </a:lnSpc>
              <a:spcAft>
                <a:spcPts val="600"/>
              </a:spcAft>
              <a:buFont typeface="+mj-lt"/>
              <a:buAutoNum type="arabicPeriod"/>
            </a:pPr>
            <a:r>
              <a:rPr lang="ar-IQ" sz="2800" b="1" dirty="0" smtClean="0">
                <a:solidFill>
                  <a:schemeClr val="bg2">
                    <a:lumMod val="10000"/>
                  </a:schemeClr>
                </a:solidFill>
                <a:latin typeface="Verdana"/>
                <a:ea typeface="Calibri"/>
                <a:cs typeface="Times New Roman"/>
              </a:rPr>
              <a:t>عندما تكون التربة ضعيفة لاتقاوم الاحمال </a:t>
            </a:r>
          </a:p>
          <a:p>
            <a:pPr marL="514350" indent="-514350" algn="r" rtl="1">
              <a:lnSpc>
                <a:spcPct val="150000"/>
              </a:lnSpc>
              <a:spcAft>
                <a:spcPts val="600"/>
              </a:spcAft>
              <a:buFont typeface="+mj-lt"/>
              <a:buAutoNum type="arabicPeriod"/>
            </a:pPr>
            <a:r>
              <a:rPr lang="ar-IQ" sz="2800" b="1" dirty="0" smtClean="0">
                <a:solidFill>
                  <a:schemeClr val="bg2">
                    <a:lumMod val="10000"/>
                  </a:schemeClr>
                </a:solidFill>
                <a:latin typeface="Verdana"/>
                <a:ea typeface="Calibri"/>
                <a:cs typeface="Times New Roman"/>
              </a:rPr>
              <a:t>عندما تكون التربة طينية ذات خاصية الانكماش والانتفاخ الموسمي </a:t>
            </a:r>
          </a:p>
          <a:p>
            <a:pPr marL="514350" indent="-514350" algn="r" rtl="1">
              <a:lnSpc>
                <a:spcPct val="150000"/>
              </a:lnSpc>
              <a:spcAft>
                <a:spcPts val="600"/>
              </a:spcAft>
              <a:buFont typeface="+mj-lt"/>
              <a:buAutoNum type="arabicPeriod"/>
            </a:pPr>
            <a:r>
              <a:rPr lang="ar-IQ" sz="2800" b="1" dirty="0" smtClean="0">
                <a:solidFill>
                  <a:schemeClr val="bg2">
                    <a:lumMod val="10000"/>
                  </a:schemeClr>
                </a:solidFill>
                <a:latin typeface="Verdana"/>
                <a:ea typeface="Calibri"/>
                <a:cs typeface="Times New Roman"/>
              </a:rPr>
              <a:t>عندما يكون المنشا فوق سطح الماء </a:t>
            </a:r>
          </a:p>
          <a:p>
            <a:pPr algn="r" rtl="1">
              <a:spcAft>
                <a:spcPts val="600"/>
              </a:spcAft>
            </a:pPr>
            <a:endParaRPr lang="ar-IQ" sz="2800" b="1" dirty="0" smtClean="0">
              <a:solidFill>
                <a:schemeClr val="bg2">
                  <a:lumMod val="10000"/>
                </a:schemeClr>
              </a:solidFill>
              <a:latin typeface="Verdana"/>
              <a:ea typeface="Calibri"/>
              <a:cs typeface="Times New Roman"/>
            </a:endParaRPr>
          </a:p>
        </p:txBody>
      </p:sp>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6563" y="4343814"/>
            <a:ext cx="3461933" cy="2361785"/>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99486" y="4322444"/>
            <a:ext cx="4114800" cy="2383155"/>
          </a:xfrm>
          <a:prstGeom prst="rect">
            <a:avLst/>
          </a:prstGeom>
        </p:spPr>
      </p:pic>
    </p:spTree>
    <p:extLst>
      <p:ext uri="{BB962C8B-B14F-4D97-AF65-F5344CB8AC3E}">
        <p14:creationId xmlns:p14="http://schemas.microsoft.com/office/powerpoint/2010/main" val="26983751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1031051"/>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marL="457200" indent="-457200" algn="just" rtl="1">
              <a:spcAft>
                <a:spcPts val="600"/>
              </a:spcAft>
              <a:buFont typeface="Arial" panose="020B0604020202020204" pitchFamily="34" charset="0"/>
              <a:buChar char="•"/>
            </a:pPr>
            <a:r>
              <a:rPr lang="ar-IQ" sz="2800" b="1" dirty="0" smtClean="0">
                <a:latin typeface="Verdana"/>
                <a:ea typeface="Times New Roman"/>
                <a:cs typeface="Times New Roman"/>
              </a:rPr>
              <a:t>مراحل عمل ركيزة خرسانية مسلحة بصب موقعي ذات</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78023" y="3042211"/>
            <a:ext cx="6953250" cy="3714750"/>
          </a:xfrm>
          <a:prstGeom prst="rect">
            <a:avLst/>
          </a:prstGeom>
        </p:spPr>
      </p:pic>
    </p:spTree>
    <p:extLst>
      <p:ext uri="{BB962C8B-B14F-4D97-AF65-F5344CB8AC3E}">
        <p14:creationId xmlns:p14="http://schemas.microsoft.com/office/powerpoint/2010/main" val="19476039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2046714"/>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u="sng" dirty="0" smtClean="0">
                <a:solidFill>
                  <a:srgbClr val="FF0000"/>
                </a:solidFill>
                <a:latin typeface="Verdana"/>
                <a:ea typeface="Times New Roman"/>
                <a:cs typeface="Times New Roman"/>
              </a:rPr>
              <a:t>3-</a:t>
            </a:r>
            <a:r>
              <a:rPr lang="ar-IQ" sz="2800" b="1" dirty="0" smtClean="0">
                <a:latin typeface="Verdana"/>
                <a:ea typeface="Times New Roman"/>
                <a:cs typeface="Times New Roman"/>
              </a:rPr>
              <a:t>الركائز المعدنية تكون مقاطع </a:t>
            </a:r>
          </a:p>
          <a:p>
            <a:pPr algn="r" rtl="1">
              <a:spcAft>
                <a:spcPts val="600"/>
              </a:spcAft>
            </a:pPr>
            <a:r>
              <a:rPr lang="ar-IQ" sz="2800" b="1" dirty="0" smtClean="0">
                <a:latin typeface="Verdana"/>
                <a:ea typeface="Times New Roman"/>
                <a:cs typeface="Times New Roman"/>
              </a:rPr>
              <a:t>مختلفة وتستعمل عندما يتطلب دق </a:t>
            </a:r>
          </a:p>
          <a:p>
            <a:pPr algn="r" rtl="1">
              <a:spcAft>
                <a:spcPts val="600"/>
              </a:spcAft>
            </a:pPr>
            <a:r>
              <a:rPr lang="ar-IQ" sz="2800" b="1" dirty="0" smtClean="0">
                <a:latin typeface="Verdana"/>
                <a:ea typeface="Times New Roman"/>
                <a:cs typeface="Times New Roman"/>
              </a:rPr>
              <a:t>الركائز لاطوال كبيرة </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8998" y="3775250"/>
            <a:ext cx="3295795" cy="2965100"/>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86951" y="3810000"/>
            <a:ext cx="3790849" cy="283947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391" y="1088307"/>
            <a:ext cx="3130868" cy="2357217"/>
          </a:xfrm>
          <a:prstGeom prst="rect">
            <a:avLst/>
          </a:prstGeom>
        </p:spPr>
      </p:pic>
    </p:spTree>
    <p:extLst>
      <p:ext uri="{BB962C8B-B14F-4D97-AF65-F5344CB8AC3E}">
        <p14:creationId xmlns:p14="http://schemas.microsoft.com/office/powerpoint/2010/main" val="1634689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5657" y="1611008"/>
            <a:ext cx="6937311" cy="146193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u="sng" dirty="0" smtClean="0">
                <a:solidFill>
                  <a:srgbClr val="FF0000"/>
                </a:solidFill>
                <a:latin typeface="Verdana"/>
                <a:ea typeface="Times New Roman"/>
                <a:cs typeface="Times New Roman"/>
              </a:rPr>
              <a:t>3-</a:t>
            </a:r>
            <a:r>
              <a:rPr lang="ar-IQ" sz="2800" b="1" dirty="0" smtClean="0">
                <a:latin typeface="Verdana"/>
                <a:ea typeface="Times New Roman"/>
                <a:cs typeface="Times New Roman"/>
              </a:rPr>
              <a:t>الركائز المعدنية وتستعمل للتخلص من خطورة انجراف التربة </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7200" y="3195672"/>
            <a:ext cx="6583278" cy="2936341"/>
          </a:xfrm>
          <a:prstGeom prst="rect">
            <a:avLst/>
          </a:prstGeom>
        </p:spPr>
      </p:pic>
    </p:spTree>
    <p:extLst>
      <p:ext uri="{BB962C8B-B14F-4D97-AF65-F5344CB8AC3E}">
        <p14:creationId xmlns:p14="http://schemas.microsoft.com/office/powerpoint/2010/main" val="98242343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00786" y="2219740"/>
            <a:ext cx="6937311" cy="4001095"/>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u="sng" dirty="0" smtClean="0">
                <a:solidFill>
                  <a:srgbClr val="FF0000"/>
                </a:solidFill>
                <a:latin typeface="Verdana"/>
                <a:ea typeface="Times New Roman"/>
                <a:cs typeface="Times New Roman"/>
              </a:rPr>
              <a:t>تعاني الركائز المعدنية من مشكلة تاكل معدنها بتاثير الرطوبة والاملاح وللمحافظة عليها تتطلب الاجراءات التالية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انتخاب ركائز ذات اجها خضوع عالي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انتخاب ركائز فولاذية تحتوي على النسية النحاس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استعمال مقطع ركيزة بمقطع اكبر من المطلوب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طلاء الركيزة بمواد حافظة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استعمال الحماية الكاثودية </a:t>
            </a:r>
          </a:p>
        </p:txBody>
      </p:sp>
    </p:spTree>
    <p:extLst>
      <p:ext uri="{BB962C8B-B14F-4D97-AF65-F5344CB8AC3E}">
        <p14:creationId xmlns:p14="http://schemas.microsoft.com/office/powerpoint/2010/main" val="24650289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96506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65295" y="1620971"/>
            <a:ext cx="6937311" cy="146193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b="1" dirty="0" smtClean="0">
                <a:latin typeface="Verdana"/>
                <a:ea typeface="Times New Roman"/>
                <a:cs typeface="Times New Roman"/>
              </a:rPr>
              <a:t>الركائز الصفيحية المعدنية </a:t>
            </a:r>
            <a:r>
              <a:rPr lang="ar-IQ" sz="2800" dirty="0" smtClean="0">
                <a:latin typeface="Verdana"/>
                <a:ea typeface="Times New Roman"/>
                <a:cs typeface="Times New Roman"/>
              </a:rPr>
              <a:t>تراكيب خاصة تتراكب مع بعضها لتكون حاجز للتربة او الماء او الاثنان معا</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978604" y="3448747"/>
            <a:ext cx="4340266" cy="3180653"/>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7200" y="3448747"/>
            <a:ext cx="2514580" cy="3297179"/>
          </a:xfrm>
          <a:prstGeom prst="rect">
            <a:avLst/>
          </a:prstGeom>
        </p:spPr>
      </p:pic>
    </p:spTree>
    <p:extLst>
      <p:ext uri="{BB962C8B-B14F-4D97-AF65-F5344CB8AC3E}">
        <p14:creationId xmlns:p14="http://schemas.microsoft.com/office/powerpoint/2010/main" val="12270443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759310" y="1457766"/>
            <a:ext cx="4443296" cy="3262432"/>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1- ركائز الحفر وتشمل الركائز التي تصب خرسانتها موقعيا بعد اكمال الحفريات </a:t>
            </a:r>
          </a:p>
          <a:p>
            <a:pPr algn="r" rtl="1">
              <a:spcAft>
                <a:spcPts val="600"/>
              </a:spcAft>
            </a:pPr>
            <a:r>
              <a:rPr lang="ar-IQ" sz="2800" b="1" dirty="0" smtClean="0">
                <a:latin typeface="Verdana"/>
                <a:ea typeface="Times New Roman"/>
                <a:cs typeface="Times New Roman"/>
              </a:rPr>
              <a:t>ا- الحفر المطرقي وتستعمل لحفر ركائز تتراوح اقطارها من 300 الى 1200 ملم وبطول 40 م </a:t>
            </a:r>
            <a:endParaRPr lang="ar-IQ" sz="2800"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090" y="1644360"/>
            <a:ext cx="2819400" cy="5255533"/>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35960" y="4265302"/>
            <a:ext cx="3036240" cy="2724150"/>
          </a:xfrm>
          <a:prstGeom prst="rect">
            <a:avLst/>
          </a:prstGeom>
        </p:spPr>
      </p:pic>
    </p:spTree>
    <p:extLst>
      <p:ext uri="{BB962C8B-B14F-4D97-AF65-F5344CB8AC3E}">
        <p14:creationId xmlns:p14="http://schemas.microsoft.com/office/powerpoint/2010/main" val="13683176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759310" y="1457766"/>
            <a:ext cx="4443296" cy="1892826"/>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ب - الحفر الدواري  وتستعمل لحفر ركائز تتراوح اقطارها من 300 الى 1500 ملم وبطول 40 م </a:t>
            </a:r>
            <a:endParaRPr lang="ar-IQ" sz="2800" dirty="0" smtClean="0">
              <a:latin typeface="Verdana"/>
              <a:ea typeface="Times New Roman"/>
              <a:cs typeface="Times New Roman"/>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43826" y="3711556"/>
            <a:ext cx="4558780" cy="2308243"/>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2932" y="1464590"/>
            <a:ext cx="2586016" cy="4378131"/>
          </a:xfrm>
          <a:prstGeom prst="rect">
            <a:avLst/>
          </a:prstGeom>
        </p:spPr>
      </p:pic>
    </p:spTree>
    <p:extLst>
      <p:ext uri="{BB962C8B-B14F-4D97-AF65-F5344CB8AC3E}">
        <p14:creationId xmlns:p14="http://schemas.microsoft.com/office/powerpoint/2010/main" val="40629987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759310" y="1457766"/>
            <a:ext cx="4443296" cy="1031051"/>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الحفر الدواري   بالهزات </a:t>
            </a:r>
            <a:endParaRPr lang="ar-IQ" sz="2800"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060" y="1520997"/>
            <a:ext cx="3205512" cy="5000815"/>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81026" y="3962400"/>
            <a:ext cx="3783724" cy="2438400"/>
          </a:xfrm>
          <a:prstGeom prst="rect">
            <a:avLst/>
          </a:prstGeom>
        </p:spPr>
      </p:pic>
    </p:spTree>
    <p:extLst>
      <p:ext uri="{BB962C8B-B14F-4D97-AF65-F5344CB8AC3E}">
        <p14:creationId xmlns:p14="http://schemas.microsoft.com/office/powerpoint/2010/main" val="142166054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759310" y="1457766"/>
            <a:ext cx="4443296" cy="1031051"/>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الحفر الدواري   بالهزات </a:t>
            </a:r>
            <a:endParaRPr lang="ar-IQ" sz="2800"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8060" y="1520997"/>
            <a:ext cx="3205512" cy="5000815"/>
          </a:xfrm>
          <a:prstGeom prst="rect">
            <a:avLst/>
          </a:prstGeom>
        </p:spPr>
      </p:pic>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81026" y="3962400"/>
            <a:ext cx="3783724" cy="2438400"/>
          </a:xfrm>
          <a:prstGeom prst="rect">
            <a:avLst/>
          </a:prstGeom>
        </p:spPr>
      </p:pic>
    </p:spTree>
    <p:extLst>
      <p:ext uri="{BB962C8B-B14F-4D97-AF65-F5344CB8AC3E}">
        <p14:creationId xmlns:p14="http://schemas.microsoft.com/office/powerpoint/2010/main" val="34804852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16560" y="1457766"/>
            <a:ext cx="6886046" cy="196977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طرق معالجة عمل الركائز في الترب الرخوة ذات مستوى المياه الجوفية العالي </a:t>
            </a:r>
          </a:p>
          <a:p>
            <a:pPr marL="514350" indent="-514350" algn="r" rtl="1">
              <a:spcAft>
                <a:spcPts val="600"/>
              </a:spcAft>
              <a:buFont typeface="+mj-lt"/>
              <a:buAutoNum type="arabicPeriod"/>
            </a:pPr>
            <a:r>
              <a:rPr lang="ar-IQ" sz="2800" b="1" u="sng" dirty="0" smtClean="0">
                <a:solidFill>
                  <a:srgbClr val="FF0000"/>
                </a:solidFill>
                <a:latin typeface="Verdana"/>
                <a:ea typeface="Times New Roman"/>
                <a:cs typeface="Times New Roman"/>
              </a:rPr>
              <a:t>طريقة عمود الماء العكسي </a:t>
            </a:r>
          </a:p>
          <a:p>
            <a:pPr marL="514350" indent="-514350" algn="r" rtl="1">
              <a:spcAft>
                <a:spcPts val="600"/>
              </a:spcAft>
              <a:buFont typeface="+mj-lt"/>
              <a:buAutoNum type="arabicPeriod"/>
            </a:pPr>
            <a:r>
              <a:rPr lang="ar-IQ" sz="2800" b="1" u="sng" dirty="0" smtClean="0">
                <a:solidFill>
                  <a:srgbClr val="FF0000"/>
                </a:solidFill>
                <a:latin typeface="Verdana"/>
                <a:ea typeface="Times New Roman"/>
                <a:cs typeface="Times New Roman"/>
              </a:rPr>
              <a:t>طريقة الاسناد بالبنتونايت </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08264" y="3518179"/>
            <a:ext cx="4953000" cy="3219450"/>
          </a:xfrm>
          <a:prstGeom prst="rect">
            <a:avLst/>
          </a:prstGeom>
        </p:spPr>
      </p:pic>
    </p:spTree>
    <p:extLst>
      <p:ext uri="{BB962C8B-B14F-4D97-AF65-F5344CB8AC3E}">
        <p14:creationId xmlns:p14="http://schemas.microsoft.com/office/powerpoint/2010/main" val="31098714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46" y="746702"/>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438457" y="993487"/>
            <a:ext cx="6553200" cy="34163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استعمالات الركائز </a:t>
            </a:r>
          </a:p>
          <a:p>
            <a:pPr marL="514350" lvl="0" indent="-514350" algn="r" rtl="1">
              <a:spcAft>
                <a:spcPts val="600"/>
              </a:spcAft>
              <a:buFont typeface="+mj-lt"/>
              <a:buAutoNum type="arabicPeriod" startAt="4"/>
            </a:pPr>
            <a:r>
              <a:rPr lang="ar-IQ" sz="2800" b="1" dirty="0">
                <a:solidFill>
                  <a:srgbClr val="F3F2DC">
                    <a:lumMod val="10000"/>
                  </a:srgbClr>
                </a:solidFill>
                <a:latin typeface="Verdana"/>
                <a:ea typeface="Calibri"/>
                <a:cs typeface="Times New Roman"/>
              </a:rPr>
              <a:t>عندما لايمكن حفر الاسس من الانواع الاخرى عميقا لوجود ابنية  ذات اسس قريبة من سطح التربة </a:t>
            </a:r>
          </a:p>
          <a:p>
            <a:pPr marL="514350" indent="-514350" algn="r" rtl="1">
              <a:spcAft>
                <a:spcPts val="600"/>
              </a:spcAft>
              <a:buFont typeface="+mj-lt"/>
              <a:buAutoNum type="arabicPeriod" startAt="5"/>
            </a:pPr>
            <a:r>
              <a:rPr lang="ar-IQ" sz="2800" b="1" dirty="0" smtClean="0">
                <a:solidFill>
                  <a:schemeClr val="bg2">
                    <a:lumMod val="10000"/>
                  </a:schemeClr>
                </a:solidFill>
                <a:latin typeface="Verdana"/>
                <a:ea typeface="Calibri"/>
                <a:cs typeface="Times New Roman"/>
              </a:rPr>
              <a:t>عندما يتطلب موازنة قوى الشد او دفع جانبي وتسمى بركائز التثبيت </a:t>
            </a:r>
          </a:p>
          <a:p>
            <a:pPr marL="514350" indent="-514350" algn="r" rtl="1">
              <a:spcAft>
                <a:spcPts val="600"/>
              </a:spcAft>
              <a:buFont typeface="+mj-lt"/>
              <a:buAutoNum type="arabicPeriod" startAt="5"/>
            </a:pPr>
            <a:r>
              <a:rPr lang="ar-IQ" sz="2800" b="1" dirty="0" smtClean="0">
                <a:solidFill>
                  <a:schemeClr val="bg2">
                    <a:lumMod val="10000"/>
                  </a:schemeClr>
                </a:solidFill>
                <a:latin typeface="Verdana"/>
                <a:ea typeface="Calibri"/>
                <a:cs typeface="Times New Roman"/>
              </a:rPr>
              <a:t>في مناطق التي تكثر فيها الزلال والهزات الارضية </a:t>
            </a:r>
          </a:p>
          <a:p>
            <a:pPr algn="r" rtl="1">
              <a:spcAft>
                <a:spcPts val="600"/>
              </a:spcAft>
            </a:pPr>
            <a:endParaRPr lang="ar-IQ" sz="2800" b="1" dirty="0" smtClean="0">
              <a:solidFill>
                <a:schemeClr val="bg2">
                  <a:lumMod val="10000"/>
                </a:schemeClr>
              </a:solidFill>
              <a:latin typeface="Verdana"/>
              <a:ea typeface="Calibri"/>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457" y="3851795"/>
            <a:ext cx="6587760" cy="2927139"/>
          </a:xfrm>
          <a:prstGeom prst="rect">
            <a:avLst/>
          </a:prstGeom>
        </p:spPr>
      </p:pic>
    </p:spTree>
    <p:extLst>
      <p:ext uri="{BB962C8B-B14F-4D97-AF65-F5344CB8AC3E}">
        <p14:creationId xmlns:p14="http://schemas.microsoft.com/office/powerpoint/2010/main" val="294160267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275460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2- ركائز الدق  وتشمل الركائز الجاهزة التي تدق باجهزة تحتوي على مطارق تهبط على راس الركيزة ويتم اختيار جهاز الدق حسب نوع الركيزة وتحملها ونوع التربة وتشمل ركائز الدق ركائز الصب الموقعي لدفع الاسطوانة  المعدنية يتطلب حماية راس الركيزة من ضربات المطرقة  </a:t>
            </a:r>
            <a:endParaRPr lang="ar-IQ" sz="2800" dirty="0" smtClean="0">
              <a:latin typeface="Verdana"/>
              <a:ea typeface="Times New Roman"/>
              <a:cs typeface="Times New Roman"/>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71600" y="4299995"/>
            <a:ext cx="4280199" cy="2512608"/>
          </a:xfrm>
          <a:prstGeom prst="rect">
            <a:avLst/>
          </a:prstGeom>
        </p:spPr>
      </p:pic>
    </p:spTree>
    <p:extLst>
      <p:ext uri="{BB962C8B-B14F-4D97-AF65-F5344CB8AC3E}">
        <p14:creationId xmlns:p14="http://schemas.microsoft.com/office/powerpoint/2010/main" val="33753982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2554545"/>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انواع مطارق اجهزة الدق </a:t>
            </a:r>
          </a:p>
          <a:p>
            <a:pPr algn="r" rtl="1">
              <a:spcAft>
                <a:spcPts val="600"/>
              </a:spcAft>
            </a:pPr>
            <a:r>
              <a:rPr lang="ar-IQ" sz="2800" b="1" dirty="0" smtClean="0">
                <a:latin typeface="Verdana"/>
                <a:ea typeface="Times New Roman"/>
                <a:cs typeface="Times New Roman"/>
              </a:rPr>
              <a:t>1- جهاز ذو المطرقة الساقطة </a:t>
            </a:r>
          </a:p>
          <a:p>
            <a:pPr algn="r" rtl="1">
              <a:spcAft>
                <a:spcPts val="600"/>
              </a:spcAft>
            </a:pPr>
            <a:r>
              <a:rPr lang="ar-IQ" sz="2800" b="1" dirty="0" smtClean="0">
                <a:latin typeface="Verdana"/>
                <a:ea typeface="Times New Roman"/>
                <a:cs typeface="Times New Roman"/>
              </a:rPr>
              <a:t>2- جهاز ذو المطرقة البخارية مفردة العمل </a:t>
            </a:r>
          </a:p>
          <a:p>
            <a:pPr algn="r" rtl="1">
              <a:spcAft>
                <a:spcPts val="600"/>
              </a:spcAft>
            </a:pPr>
            <a:r>
              <a:rPr lang="ar-IQ" sz="2800" b="1" dirty="0" smtClean="0">
                <a:latin typeface="Verdana"/>
                <a:ea typeface="Times New Roman"/>
                <a:cs typeface="Times New Roman"/>
              </a:rPr>
              <a:t>3- جهاز ذو المطرقة بخارية مزدوجة العمل </a:t>
            </a:r>
            <a:endParaRPr lang="en-US" sz="2800" b="1"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43401" y="3978192"/>
            <a:ext cx="2835322" cy="2835322"/>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152400" y="1457766"/>
            <a:ext cx="1938006" cy="3200400"/>
          </a:xfrm>
          <a:prstGeom prst="rect">
            <a:avLst/>
          </a:prstGeom>
        </p:spPr>
      </p:pic>
      <p:pic>
        <p:nvPicPr>
          <p:cNvPr id="6" name="Picture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57200" y="4610233"/>
            <a:ext cx="3804121" cy="2130308"/>
          </a:xfrm>
          <a:prstGeom prst="rect">
            <a:avLst/>
          </a:prstGeom>
        </p:spPr>
      </p:pic>
    </p:spTree>
    <p:extLst>
      <p:ext uri="{BB962C8B-B14F-4D97-AF65-F5344CB8AC3E}">
        <p14:creationId xmlns:p14="http://schemas.microsoft.com/office/powerpoint/2010/main" val="13037854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2554545"/>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طرق تنفيذها  </a:t>
            </a:r>
          </a:p>
          <a:p>
            <a:pPr algn="r" rtl="1">
              <a:spcAft>
                <a:spcPts val="600"/>
              </a:spcAft>
            </a:pPr>
            <a:r>
              <a:rPr lang="ar-IQ" sz="2800" b="1" dirty="0" smtClean="0">
                <a:latin typeface="Verdana"/>
                <a:ea typeface="Times New Roman"/>
                <a:cs typeface="Times New Roman"/>
              </a:rPr>
              <a:t>انواع مطارق اجهزة الدق </a:t>
            </a:r>
          </a:p>
          <a:p>
            <a:pPr algn="r" rtl="1">
              <a:spcAft>
                <a:spcPts val="600"/>
              </a:spcAft>
            </a:pPr>
            <a:r>
              <a:rPr lang="ar-IQ" sz="2800" b="1" dirty="0" smtClean="0">
                <a:latin typeface="Verdana"/>
                <a:ea typeface="Times New Roman"/>
                <a:cs typeface="Times New Roman"/>
              </a:rPr>
              <a:t>4- جهاز ذو المطرقة الهبوط التفاضلي</a:t>
            </a:r>
          </a:p>
          <a:p>
            <a:pPr algn="r" rtl="1">
              <a:spcAft>
                <a:spcPts val="600"/>
              </a:spcAft>
            </a:pPr>
            <a:r>
              <a:rPr lang="ar-IQ" sz="2800" b="1" dirty="0" smtClean="0">
                <a:latin typeface="Verdana"/>
                <a:ea typeface="Times New Roman"/>
                <a:cs typeface="Times New Roman"/>
              </a:rPr>
              <a:t>5- جهاز ذو المطرقة الديزل</a:t>
            </a:r>
          </a:p>
          <a:p>
            <a:pPr algn="r" rtl="1">
              <a:spcAft>
                <a:spcPts val="600"/>
              </a:spcAft>
            </a:pPr>
            <a:r>
              <a:rPr lang="ar-IQ" sz="2800" b="1" dirty="0" smtClean="0">
                <a:latin typeface="Verdana"/>
                <a:ea typeface="Times New Roman"/>
                <a:cs typeface="Times New Roman"/>
              </a:rPr>
              <a:t>6- جهاز سوق ركائز اهتزازية </a:t>
            </a:r>
            <a:endParaRPr lang="en-US" sz="2800" b="1" dirty="0" smtClean="0">
              <a:latin typeface="Verdana"/>
              <a:ea typeface="Times New Roman"/>
              <a:cs typeface="Times New Roman"/>
            </a:endParaRPr>
          </a:p>
        </p:txBody>
      </p:sp>
      <p:pic>
        <p:nvPicPr>
          <p:cNvPr id="7" name="Picture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516431" y="4008906"/>
            <a:ext cx="3686175" cy="2761706"/>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44846" y="826843"/>
            <a:ext cx="2354741" cy="3430832"/>
          </a:xfrm>
          <a:prstGeom prst="rect">
            <a:avLst/>
          </a:prstGeom>
        </p:spPr>
      </p:pic>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7826" y="4257675"/>
            <a:ext cx="3346041" cy="2509531"/>
          </a:xfrm>
          <a:prstGeom prst="rect">
            <a:avLst/>
          </a:prstGeom>
        </p:spPr>
      </p:pic>
    </p:spTree>
    <p:extLst>
      <p:ext uri="{BB962C8B-B14F-4D97-AF65-F5344CB8AC3E}">
        <p14:creationId xmlns:p14="http://schemas.microsoft.com/office/powerpoint/2010/main" val="38725580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مجموعات الركائز  وعامل التنقيص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1384995"/>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dirty="0" smtClean="0">
                <a:latin typeface="Verdana"/>
                <a:ea typeface="Times New Roman"/>
                <a:cs typeface="Times New Roman"/>
              </a:rPr>
              <a:t>يتراوح معامل التنقيص لمجموعات الركائز </a:t>
            </a:r>
            <a:r>
              <a:rPr lang="ar-IQ" sz="2800" b="1" smtClean="0">
                <a:latin typeface="Verdana"/>
                <a:ea typeface="Times New Roman"/>
                <a:cs typeface="Times New Roman"/>
              </a:rPr>
              <a:t>من 6%لمجموعة ركائز ذات ركيزتين الى 28 % لمجموعة ذات تسع ركائز </a:t>
            </a:r>
            <a:endParaRPr lang="en-US" sz="2800" b="1" dirty="0" smtClean="0">
              <a:latin typeface="Verdana"/>
              <a:ea typeface="Times New Roman"/>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0756" y="3613712"/>
            <a:ext cx="2518644" cy="3128156"/>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15873" y="2663185"/>
            <a:ext cx="4736643" cy="3864351"/>
          </a:xfrm>
          <a:prstGeom prst="rect">
            <a:avLst/>
          </a:prstGeom>
        </p:spPr>
      </p:pic>
    </p:spTree>
    <p:extLst>
      <p:ext uri="{BB962C8B-B14F-4D97-AF65-F5344CB8AC3E}">
        <p14:creationId xmlns:p14="http://schemas.microsoft.com/office/powerpoint/2010/main" val="40674350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1815882"/>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smtClean="0"/>
              <a:t>يجرى </a:t>
            </a:r>
            <a:r>
              <a:rPr lang="ar-IQ" sz="2800" dirty="0"/>
              <a:t>فحص التحميل لحساب قابلية تحمل الركيزة بسبب تعدد العوامل تعدد العوامل التي تدخل في موضوع تحملها, وكذلك لمطابقة صحة الحسابات النظرية للتأكد من تحملها التصميمي</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62358" y="3379536"/>
            <a:ext cx="4309841" cy="3062255"/>
          </a:xfrm>
          <a:prstGeom prst="rect">
            <a:avLst/>
          </a:prstGeom>
        </p:spPr>
      </p:pic>
    </p:spTree>
    <p:extLst>
      <p:ext uri="{BB962C8B-B14F-4D97-AF65-F5344CB8AC3E}">
        <p14:creationId xmlns:p14="http://schemas.microsoft.com/office/powerpoint/2010/main" val="19404348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1815882"/>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smtClean="0"/>
              <a:t>يجرى </a:t>
            </a:r>
            <a:r>
              <a:rPr lang="ar-IQ" sz="2800" dirty="0"/>
              <a:t>فحص التحميل لحساب قابلية تحمل الركيزة بسبب تعدد العوامل تعدد العوامل التي تدخل في موضوع تحملها, وكذلك لمطابقة صحة الحسابات النظرية للتأكد من تحملها </a:t>
            </a:r>
            <a:r>
              <a:rPr lang="ar-IQ" sz="2800" dirty="0" smtClean="0"/>
              <a:t>التصميمي </a:t>
            </a:r>
            <a:endParaRPr lang="ar-IQ" sz="2800" dirty="0"/>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1791" y="3381351"/>
            <a:ext cx="4309841" cy="3062255"/>
          </a:xfrm>
          <a:prstGeom prst="rect">
            <a:avLst/>
          </a:prstGeom>
        </p:spPr>
      </p:pic>
      <p:sp>
        <p:nvSpPr>
          <p:cNvPr id="5" name="TextBox 4"/>
          <p:cNvSpPr txBox="1"/>
          <p:nvPr/>
        </p:nvSpPr>
        <p:spPr>
          <a:xfrm>
            <a:off x="4821632" y="3489299"/>
            <a:ext cx="2645967" cy="3046988"/>
          </a:xfrm>
          <a:prstGeom prst="rect">
            <a:avLst/>
          </a:prstGeom>
          <a:noFill/>
        </p:spPr>
        <p:txBody>
          <a:bodyPr wrap="square" rtlCol="1">
            <a:spAutoFit/>
          </a:bodyPr>
          <a:lstStyle/>
          <a:p>
            <a:pPr marL="342900" lvl="0" indent="-342900" algn="just" rtl="1">
              <a:spcBef>
                <a:spcPct val="20000"/>
              </a:spcBef>
              <a:buFont typeface="Arial" pitchFamily="34" charset="0"/>
              <a:buChar char="•"/>
            </a:pPr>
            <a:r>
              <a:rPr lang="ar-IQ" sz="2400" dirty="0">
                <a:solidFill>
                  <a:prstClr val="black"/>
                </a:solidFill>
              </a:rPr>
              <a:t>يجرى فحص التحميل بموجب ضوابط ومواصفات هندسية, مثل المواصفات الامريكية </a:t>
            </a:r>
            <a:r>
              <a:rPr lang="en-GB" sz="2400" dirty="0">
                <a:solidFill>
                  <a:prstClr val="black"/>
                </a:solidFill>
              </a:rPr>
              <a:t>ASTM D3689-78</a:t>
            </a:r>
            <a:r>
              <a:rPr lang="ar-IQ" sz="2400" dirty="0">
                <a:solidFill>
                  <a:prstClr val="black"/>
                </a:solidFill>
              </a:rPr>
              <a:t>  و المدونة البريطانية </a:t>
            </a:r>
            <a:r>
              <a:rPr lang="en-GB" sz="2400" dirty="0">
                <a:solidFill>
                  <a:prstClr val="black"/>
                </a:solidFill>
              </a:rPr>
              <a:t>CP2004-72</a:t>
            </a:r>
          </a:p>
        </p:txBody>
      </p:sp>
    </p:spTree>
    <p:extLst>
      <p:ext uri="{BB962C8B-B14F-4D97-AF65-F5344CB8AC3E}">
        <p14:creationId xmlns:p14="http://schemas.microsoft.com/office/powerpoint/2010/main" val="23683879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224676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يجرى الفحص عادة بأختيار فحص ركيزة واحدة لكل مائة ركيزة منفذة , على ان لا تقل الركائز المفحوصة عن اثنان, ويكون الاختيار عشوائي من نماذج لمجموعة الركائز او في حال الشك في تحمل ركيزة معينة</a:t>
            </a:r>
          </a:p>
        </p:txBody>
      </p:sp>
      <p:pic>
        <p:nvPicPr>
          <p:cNvPr id="12"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33400" y="3711557"/>
            <a:ext cx="3631762" cy="2723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396009" y="3810000"/>
            <a:ext cx="2618659" cy="2677656"/>
          </a:xfrm>
          <a:prstGeom prst="rect">
            <a:avLst/>
          </a:prstGeom>
          <a:noFill/>
        </p:spPr>
        <p:txBody>
          <a:bodyPr wrap="square" rtlCol="1">
            <a:spAutoFit/>
          </a:bodyPr>
          <a:lstStyle/>
          <a:p>
            <a:pPr algn="just" rtl="1"/>
            <a:r>
              <a:rPr lang="ar-IQ" sz="2400" dirty="0"/>
              <a:t>تهيأ الركيزة الخرسانية المراد فحصها وذلك اما بقطع الطرف العلوي مستويا , او بعمل قبعة خرسانية مسلحة (</a:t>
            </a:r>
            <a:r>
              <a:rPr lang="en-US" sz="2400" dirty="0"/>
              <a:t>cap) </a:t>
            </a:r>
            <a:r>
              <a:rPr lang="ar-IQ" sz="2400" dirty="0"/>
              <a:t>وذلك لضمان توزيع منتظم للاحمال </a:t>
            </a:r>
          </a:p>
        </p:txBody>
      </p:sp>
    </p:spTree>
    <p:extLst>
      <p:ext uri="{BB962C8B-B14F-4D97-AF65-F5344CB8AC3E}">
        <p14:creationId xmlns:p14="http://schemas.microsoft.com/office/powerpoint/2010/main" val="1360395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1384995"/>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يجب ان لا يقل عمر الخرسانة للركيزة المفحوصة عن سبعة ايام , او مضى غلى تصلدها الاولي الفترة اللازمة لتحمل اجهادات </a:t>
            </a:r>
            <a:r>
              <a:rPr lang="ar-IQ" sz="2800" dirty="0" smtClean="0"/>
              <a:t>الفحص </a:t>
            </a:r>
            <a:endParaRPr lang="ar-IQ" sz="2800" dirty="0"/>
          </a:p>
        </p:txBody>
      </p:sp>
      <p:sp>
        <p:nvSpPr>
          <p:cNvPr id="6" name="TextBox 5"/>
          <p:cNvSpPr txBox="1"/>
          <p:nvPr/>
        </p:nvSpPr>
        <p:spPr>
          <a:xfrm>
            <a:off x="3505201" y="2995458"/>
            <a:ext cx="3509468" cy="3539430"/>
          </a:xfrm>
          <a:prstGeom prst="rect">
            <a:avLst/>
          </a:prstGeom>
          <a:noFill/>
        </p:spPr>
        <p:txBody>
          <a:bodyPr wrap="square" rtlCol="1">
            <a:spAutoFit/>
          </a:bodyPr>
          <a:lstStyle/>
          <a:p>
            <a:pPr algn="just" rtl="1"/>
            <a:r>
              <a:rPr lang="ar-IQ" sz="2800" dirty="0"/>
              <a:t>يتطلب فحص الركائز توفير المقاييس و الشواخص لقراءة النزول و احمال الفحص , ويجب ان تكون هذه الادوات  معيرة  , ويجرى الفحص من قبل خبراء لمعالجة بعض الحالات التي تتطلب معالجة انية</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6560" y="2995458"/>
            <a:ext cx="2974167" cy="3176742"/>
          </a:xfrm>
          <a:prstGeom prst="rect">
            <a:avLst/>
          </a:prstGeom>
        </p:spPr>
      </p:pic>
    </p:spTree>
    <p:extLst>
      <p:ext uri="{BB962C8B-B14F-4D97-AF65-F5344CB8AC3E}">
        <p14:creationId xmlns:p14="http://schemas.microsoft.com/office/powerpoint/2010/main" val="32351594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6560" y="65590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533400" y="1457766"/>
            <a:ext cx="6669206" cy="9541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يكون فحص التحميل على انواع </a:t>
            </a:r>
            <a:endParaRPr lang="ar-IQ" sz="2800" dirty="0" smtClean="0"/>
          </a:p>
          <a:p>
            <a:pPr marL="514350" indent="-514350" algn="just" rtl="1">
              <a:buFont typeface="+mj-lt"/>
              <a:buAutoNum type="arabicPeriod"/>
            </a:pPr>
            <a:r>
              <a:rPr lang="ar-IQ" sz="2800" dirty="0"/>
              <a:t>الفحص بالتحميل الديناميكي </a:t>
            </a:r>
            <a:r>
              <a:rPr lang="ar-IQ" sz="2800" dirty="0" smtClean="0"/>
              <a:t>(</a:t>
            </a:r>
            <a:r>
              <a:rPr lang="en-US" sz="2800" dirty="0" smtClean="0"/>
              <a:t>dynamic </a:t>
            </a:r>
            <a:r>
              <a:rPr lang="en-US" sz="2800" dirty="0"/>
              <a:t>load </a:t>
            </a:r>
            <a:r>
              <a:rPr lang="en-US" sz="2800" dirty="0" smtClean="0"/>
              <a:t>test</a:t>
            </a:r>
            <a:endParaRPr lang="ar-IQ" sz="2800" dirty="0"/>
          </a:p>
        </p:txBody>
      </p:sp>
      <p:pic>
        <p:nvPicPr>
          <p:cNvPr id="7" name="Picture 6"/>
          <p:cNvPicPr>
            <a:picLocks noChangeAspect="1"/>
          </p:cNvPicPr>
          <p:nvPr/>
        </p:nvPicPr>
        <p:blipFill>
          <a:blip r:embed="rId7"/>
          <a:stretch>
            <a:fillRect/>
          </a:stretch>
        </p:blipFill>
        <p:spPr>
          <a:xfrm>
            <a:off x="297226" y="3219113"/>
            <a:ext cx="3950550" cy="2969009"/>
          </a:xfrm>
          <a:prstGeom prst="rect">
            <a:avLst/>
          </a:prstGeom>
        </p:spPr>
      </p:pic>
      <p:sp>
        <p:nvSpPr>
          <p:cNvPr id="8" name="TextBox 7"/>
          <p:cNvSpPr txBox="1"/>
          <p:nvPr/>
        </p:nvSpPr>
        <p:spPr>
          <a:xfrm>
            <a:off x="4341590" y="2895600"/>
            <a:ext cx="2592610" cy="3416320"/>
          </a:xfrm>
          <a:prstGeom prst="rect">
            <a:avLst/>
          </a:prstGeom>
          <a:noFill/>
        </p:spPr>
        <p:txBody>
          <a:bodyPr wrap="square" rtlCol="1">
            <a:spAutoFit/>
          </a:bodyPr>
          <a:lstStyle/>
          <a:p>
            <a:pPr algn="just" rtl="1"/>
            <a:r>
              <a:rPr lang="ar-IQ" sz="2400" dirty="0"/>
              <a:t>وهو عبارة عن متابعة ضربات مطرقة جهاز دق ركيزة الفحص وتسجيل مقدار الهبوط (يستعمل هبوط الضربات 5-10 الاخيرة من طول الركيزة) , وبأستخدام معادلات خاصة يمكن حساب تحمل الركيزة</a:t>
            </a:r>
          </a:p>
        </p:txBody>
      </p:sp>
    </p:spTree>
    <p:extLst>
      <p:ext uri="{BB962C8B-B14F-4D97-AF65-F5344CB8AC3E}">
        <p14:creationId xmlns:p14="http://schemas.microsoft.com/office/powerpoint/2010/main" val="12241116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74667" y="503054"/>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450161" y="1447800"/>
            <a:ext cx="6669206" cy="9541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يكون فحص التحميل على </a:t>
            </a:r>
            <a:r>
              <a:rPr lang="ar-IQ" sz="2800" dirty="0" smtClean="0"/>
              <a:t>ان</a:t>
            </a:r>
          </a:p>
          <a:p>
            <a:pPr marL="514350" indent="-514350" algn="just" rtl="1">
              <a:buFont typeface="+mj-lt"/>
              <a:buAutoNum type="arabicPeriod" startAt="2"/>
            </a:pPr>
            <a:r>
              <a:rPr lang="ar-IQ" sz="2800" dirty="0"/>
              <a:t>الفحص الاستاتيكي (</a:t>
            </a:r>
            <a:r>
              <a:rPr lang="en-US" sz="2800" dirty="0"/>
              <a:t>static load test)</a:t>
            </a:r>
          </a:p>
        </p:txBody>
      </p:sp>
      <p:pic>
        <p:nvPicPr>
          <p:cNvPr id="16" name="Picture 2" descr="http://geosyntheticsmagazine.com/repository/2/1883/large_0609_f2_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764" y="2731228"/>
            <a:ext cx="2121478" cy="13835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982" y="4698501"/>
            <a:ext cx="2615837" cy="154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1"/>
          <p:cNvPicPr>
            <a:picLocks noChangeAspect="1"/>
          </p:cNvPicPr>
          <p:nvPr/>
        </p:nvPicPr>
        <p:blipFill>
          <a:blip r:embed="rId9"/>
          <a:stretch>
            <a:fillRect/>
          </a:stretch>
        </p:blipFill>
        <p:spPr>
          <a:xfrm>
            <a:off x="2387216" y="2731228"/>
            <a:ext cx="4608975" cy="3334801"/>
          </a:xfrm>
          <a:prstGeom prst="rect">
            <a:avLst/>
          </a:prstGeom>
        </p:spPr>
      </p:pic>
    </p:spTree>
    <p:extLst>
      <p:ext uri="{BB962C8B-B14F-4D97-AF65-F5344CB8AC3E}">
        <p14:creationId xmlns:p14="http://schemas.microsoft.com/office/powerpoint/2010/main" val="1489257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46" y="746702"/>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533400" y="914400"/>
            <a:ext cx="6553200" cy="38472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استعمالات الركائز </a:t>
            </a:r>
          </a:p>
          <a:p>
            <a:pPr marL="514350" lvl="0" indent="-514350" algn="r" rtl="1">
              <a:spcAft>
                <a:spcPts val="600"/>
              </a:spcAft>
              <a:buFont typeface="+mj-lt"/>
              <a:buAutoNum type="arabicPeriod" startAt="7"/>
            </a:pPr>
            <a:r>
              <a:rPr lang="ar-IQ" sz="2800" b="1" dirty="0">
                <a:solidFill>
                  <a:srgbClr val="F3F2DC">
                    <a:lumMod val="10000"/>
                  </a:srgbClr>
                </a:solidFill>
                <a:latin typeface="Verdana"/>
                <a:ea typeface="Calibri"/>
                <a:cs typeface="Times New Roman"/>
              </a:rPr>
              <a:t>عندما يكون مستوى المياه الجوفية مرتفعا مما يصعب معه الحفر وتنفيذ اعمال الاسس </a:t>
            </a:r>
            <a:r>
              <a:rPr lang="ar-IQ" sz="2800" b="1" dirty="0" smtClean="0">
                <a:solidFill>
                  <a:srgbClr val="F3F2DC">
                    <a:lumMod val="10000"/>
                  </a:srgbClr>
                </a:solidFill>
                <a:latin typeface="Verdana"/>
                <a:ea typeface="Calibri"/>
                <a:cs typeface="Times New Roman"/>
              </a:rPr>
              <a:t>الاخرى </a:t>
            </a:r>
            <a:endParaRPr lang="ar-IQ" sz="2800" b="1" dirty="0">
              <a:solidFill>
                <a:srgbClr val="F3F2DC">
                  <a:lumMod val="10000"/>
                </a:srgbClr>
              </a:solidFill>
              <a:latin typeface="Verdana"/>
              <a:ea typeface="Calibri"/>
              <a:cs typeface="Times New Roman"/>
            </a:endParaRPr>
          </a:p>
          <a:p>
            <a:pPr marL="514350" lvl="0" indent="-514350" algn="r" rtl="1">
              <a:spcAft>
                <a:spcPts val="600"/>
              </a:spcAft>
              <a:buFont typeface="+mj-lt"/>
              <a:buAutoNum type="arabicPeriod" startAt="7"/>
            </a:pPr>
            <a:r>
              <a:rPr lang="ar-IQ" sz="2800" b="1" dirty="0">
                <a:solidFill>
                  <a:srgbClr val="F3F2DC">
                    <a:lumMod val="10000"/>
                  </a:srgbClr>
                </a:solidFill>
                <a:latin typeface="Verdana"/>
                <a:ea typeface="Calibri"/>
                <a:cs typeface="Times New Roman"/>
              </a:rPr>
              <a:t>عندما يتطلب اسناد وتقوية اسس قائمة ضعفة باستعمال ركائز رافعة </a:t>
            </a:r>
            <a:endParaRPr lang="ar-IQ" sz="2800" b="1" u="sng" dirty="0" smtClean="0">
              <a:solidFill>
                <a:srgbClr val="FF0000"/>
              </a:solidFill>
              <a:latin typeface="Verdana"/>
              <a:ea typeface="Times New Roman"/>
              <a:cs typeface="Times New Roman"/>
            </a:endParaRPr>
          </a:p>
          <a:p>
            <a:pPr marL="514350" indent="-514350" algn="r" rtl="1">
              <a:spcAft>
                <a:spcPts val="600"/>
              </a:spcAft>
              <a:buFont typeface="+mj-lt"/>
              <a:buAutoNum type="arabicPeriod" startAt="9"/>
            </a:pPr>
            <a:r>
              <a:rPr lang="ar-IQ" sz="2800" b="1" dirty="0" smtClean="0">
                <a:solidFill>
                  <a:schemeClr val="bg2">
                    <a:lumMod val="10000"/>
                  </a:schemeClr>
                </a:solidFill>
                <a:latin typeface="Verdana"/>
                <a:ea typeface="Calibri"/>
                <a:cs typeface="Times New Roman"/>
              </a:rPr>
              <a:t>عندما يتطلب مقاومة احمال جانبية ناتجة عن دفع تربة او ماء وتستعمل الركائز الصفيحية المعدنية </a:t>
            </a:r>
          </a:p>
          <a:p>
            <a:pPr algn="r" rtl="1">
              <a:spcAft>
                <a:spcPts val="600"/>
              </a:spcAft>
            </a:pPr>
            <a:endParaRPr lang="ar-IQ" sz="2800" b="1" dirty="0" smtClean="0">
              <a:solidFill>
                <a:schemeClr val="bg2">
                  <a:lumMod val="10000"/>
                </a:schemeClr>
              </a:solidFill>
              <a:latin typeface="Verdana"/>
              <a:ea typeface="Calibri"/>
              <a:cs typeface="Times New Roman"/>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78896" y="4227955"/>
            <a:ext cx="2438400" cy="2352675"/>
          </a:xfrm>
          <a:prstGeom prst="rect">
            <a:avLst/>
          </a:prstGeom>
        </p:spPr>
      </p:pic>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99" y="4263979"/>
            <a:ext cx="4672545" cy="2166362"/>
          </a:xfrm>
          <a:prstGeom prst="rect">
            <a:avLst/>
          </a:prstGeom>
        </p:spPr>
      </p:pic>
    </p:spTree>
    <p:extLst>
      <p:ext uri="{BB962C8B-B14F-4D97-AF65-F5344CB8AC3E}">
        <p14:creationId xmlns:p14="http://schemas.microsoft.com/office/powerpoint/2010/main" val="25844095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4800" y="381000"/>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450161" y="1447800"/>
            <a:ext cx="6669206" cy="9541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يكون فحص التحميل على </a:t>
            </a:r>
            <a:r>
              <a:rPr lang="ar-IQ" sz="2800" dirty="0" smtClean="0"/>
              <a:t>ان</a:t>
            </a:r>
          </a:p>
          <a:p>
            <a:pPr marL="514350" indent="-514350" algn="just" rtl="1">
              <a:buFont typeface="+mj-lt"/>
              <a:buAutoNum type="arabicPeriod" startAt="2"/>
            </a:pPr>
            <a:r>
              <a:rPr lang="ar-IQ" sz="2800" dirty="0"/>
              <a:t>الفحص الاستاتيكي (</a:t>
            </a:r>
            <a:r>
              <a:rPr lang="en-US" sz="2800" dirty="0"/>
              <a:t>static load test)</a:t>
            </a:r>
          </a:p>
        </p:txBody>
      </p:sp>
      <p:sp>
        <p:nvSpPr>
          <p:cNvPr id="14" name="Rectangle 13"/>
          <p:cNvSpPr/>
          <p:nvPr/>
        </p:nvSpPr>
        <p:spPr>
          <a:xfrm>
            <a:off x="2221621" y="2488859"/>
            <a:ext cx="4930728" cy="4247317"/>
          </a:xfrm>
          <a:prstGeom prst="rect">
            <a:avLst/>
          </a:prstGeom>
        </p:spPr>
        <p:txBody>
          <a:bodyPr wrap="square">
            <a:spAutoFit/>
          </a:bodyPr>
          <a:lstStyle/>
          <a:p>
            <a:pPr marL="342900" marR="0" lvl="0" indent="-342900" algn="r" defTabSz="914400" rtl="1" eaLnBrk="1" fontAlgn="auto" latinLnBrk="0" hangingPunct="1">
              <a:lnSpc>
                <a:spcPct val="100000"/>
              </a:lnSpc>
              <a:spcBef>
                <a:spcPts val="0"/>
              </a:spcBef>
              <a:spcAft>
                <a:spcPts val="0"/>
              </a:spcAft>
              <a:buClrTx/>
              <a:buSzTx/>
              <a:buFont typeface="+mj-lt"/>
              <a:buAutoNum type="alphaLcParenR" startAt="2"/>
              <a:tabLst/>
              <a:defRPr/>
            </a:pPr>
            <a:r>
              <a:rPr kumimoji="0" lang="ar-IQ" sz="1800" b="0" i="0" u="none" strike="noStrike" kern="0" cap="none" spc="0" normalizeH="0" baseline="0" noProof="0" dirty="0" smtClean="0">
                <a:ln>
                  <a:noFill/>
                </a:ln>
                <a:solidFill>
                  <a:prstClr val="black"/>
                </a:solidFill>
                <a:effectLst/>
                <a:uLnTx/>
                <a:uFillTx/>
              </a:rPr>
              <a:t>التحميل غير الاتلافي (</a:t>
            </a:r>
            <a:r>
              <a:rPr kumimoji="0" lang="en-GB" sz="1800" b="0" i="0" u="none" strike="noStrike" kern="0" cap="none" spc="0" normalizeH="0" baseline="0" noProof="0" dirty="0" smtClean="0">
                <a:ln>
                  <a:noFill/>
                </a:ln>
                <a:solidFill>
                  <a:prstClr val="black"/>
                </a:solidFill>
                <a:effectLst/>
                <a:uLnTx/>
                <a:uFillTx/>
              </a:rPr>
              <a:t>non-distractive test</a:t>
            </a:r>
            <a:r>
              <a:rPr kumimoji="0" lang="ar-IQ" sz="1800" b="0" i="0" u="none" strike="noStrike" kern="0" cap="none" spc="0" normalizeH="0" baseline="0" noProof="0" dirty="0" smtClean="0">
                <a:ln>
                  <a:noFill/>
                </a:ln>
                <a:solidFill>
                  <a:prstClr val="black"/>
                </a:solidFill>
                <a:effectLst/>
                <a:uLnTx/>
                <a:uFillTx/>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IQ" sz="1800" b="0" i="0" u="none" strike="noStrike" kern="0" cap="none" spc="0" normalizeH="0" baseline="0" noProof="0" dirty="0" smtClean="0">
                <a:ln>
                  <a:noFill/>
                </a:ln>
                <a:solidFill>
                  <a:prstClr val="black"/>
                </a:solidFill>
                <a:effectLst/>
                <a:uLnTx/>
                <a:uFillTx/>
              </a:rPr>
              <a:t>وهو الذي تحمل الركيزه 150-200% من تحملها التصميمي المقرر</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IQ" sz="1800" b="0" i="0" u="none" strike="noStrike" kern="0" cap="none" spc="0" normalizeH="0" baseline="0" noProof="0" dirty="0" smtClean="0">
              <a:ln>
                <a:noFill/>
              </a:ln>
              <a:solidFill>
                <a:prstClr val="black"/>
              </a:solidFill>
              <a:effectLst/>
              <a:uLnTx/>
              <a:uFillTx/>
            </a:endParaRP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يتم التحميل على مراحل , كل مرحلة تساوي 25% من الحمل التصميمي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يسجل النزول في كل مرحلة بعد ان تبقى الاحمال لفترة معينة (1-2 ساعة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يترك الحمل ل24-48 ساعة و يسجل النزول الكلي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ترفع الاحمال على مراحل  تنازليا بنفس نسبة التحميل (25%) ويسجل الرجوع (</a:t>
            </a:r>
            <a:r>
              <a:rPr kumimoji="0" lang="en-GB" sz="1800" b="0" i="0" u="none" strike="noStrike" kern="0" cap="none" spc="0" normalizeH="0" baseline="0" noProof="0" dirty="0" smtClean="0">
                <a:ln>
                  <a:noFill/>
                </a:ln>
                <a:solidFill>
                  <a:prstClr val="black"/>
                </a:solidFill>
                <a:effectLst/>
                <a:uLnTx/>
                <a:uFillTx/>
              </a:rPr>
              <a:t>rebound</a:t>
            </a:r>
            <a:r>
              <a:rPr kumimoji="0" lang="ar-IQ" sz="1800" b="0" i="0" u="none" strike="noStrike" kern="0" cap="none" spc="0" normalizeH="0" baseline="0" noProof="0" dirty="0" smtClean="0">
                <a:ln>
                  <a:noFill/>
                </a:ln>
                <a:solidFill>
                  <a:prstClr val="black"/>
                </a:solidFill>
                <a:effectLst/>
                <a:uLnTx/>
                <a:uFillTx/>
              </a:rPr>
              <a:t>) بعد كل مرحلة , اضافة الى الرجوع الكلي بعد ساعة من ازالة الحمل نهائيا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يرسم مخطط بيلني لقراءات التحميل و النزول مع الزمن , ويأخذ مقدار التقاصر المرن (</a:t>
            </a:r>
            <a:r>
              <a:rPr kumimoji="0" lang="en-GB" sz="1800" b="0" i="0" u="none" strike="noStrike" kern="0" cap="none" spc="0" normalizeH="0" baseline="0" noProof="0" dirty="0" smtClean="0">
                <a:ln>
                  <a:noFill/>
                </a:ln>
                <a:solidFill>
                  <a:prstClr val="black"/>
                </a:solidFill>
                <a:effectLst/>
                <a:uLnTx/>
                <a:uFillTx/>
              </a:rPr>
              <a:t>elastic shortening</a:t>
            </a:r>
            <a:r>
              <a:rPr kumimoji="0" lang="ar-IQ" sz="1800" b="0" i="0" u="none" strike="noStrike" kern="0" cap="none" spc="0" normalizeH="0" baseline="0" noProof="0" dirty="0" smtClean="0">
                <a:ln>
                  <a:noFill/>
                </a:ln>
                <a:solidFill>
                  <a:prstClr val="black"/>
                </a:solidFill>
                <a:effectLst/>
                <a:uLnTx/>
                <a:uFillTx/>
              </a:rPr>
              <a:t>)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endParaRPr kumimoji="0" lang="ar-IQ" sz="1800" b="0" i="0" u="none" strike="noStrike" kern="0" cap="none" spc="0" normalizeH="0" baseline="0" noProof="0" dirty="0" smtClean="0">
              <a:ln>
                <a:noFill/>
              </a:ln>
              <a:solidFill>
                <a:prstClr val="black"/>
              </a:solidFill>
              <a:effectLst/>
              <a:uLnTx/>
              <a:uFillTx/>
            </a:endParaRPr>
          </a:p>
        </p:txBody>
      </p:sp>
      <p:pic>
        <p:nvPicPr>
          <p:cNvPr id="16" name="Picture 2" descr="http://geosyntheticsmagazine.com/repository/2/1883/large_0609_f2_1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0764" y="2731228"/>
            <a:ext cx="2121478" cy="138357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2982" y="4698501"/>
            <a:ext cx="2615837" cy="154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4424873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4800" y="381000"/>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450161" y="1447800"/>
            <a:ext cx="6669206" cy="9541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يكون فحص التحميل على </a:t>
            </a:r>
            <a:r>
              <a:rPr lang="ar-IQ" sz="2800" dirty="0" smtClean="0"/>
              <a:t>ان</a:t>
            </a:r>
          </a:p>
          <a:p>
            <a:pPr marL="514350" indent="-514350" algn="just" rtl="1">
              <a:buFont typeface="+mj-lt"/>
              <a:buAutoNum type="arabicPeriod" startAt="2"/>
            </a:pPr>
            <a:r>
              <a:rPr lang="ar-IQ" sz="2800" dirty="0"/>
              <a:t>الفحص الاستاتيكي (</a:t>
            </a:r>
            <a:r>
              <a:rPr lang="en-US" sz="2800" dirty="0"/>
              <a:t>static load test)</a:t>
            </a:r>
          </a:p>
        </p:txBody>
      </p:sp>
      <p:sp>
        <p:nvSpPr>
          <p:cNvPr id="14" name="Rectangle 13"/>
          <p:cNvSpPr/>
          <p:nvPr/>
        </p:nvSpPr>
        <p:spPr>
          <a:xfrm>
            <a:off x="2221621" y="2488859"/>
            <a:ext cx="4930728" cy="4247317"/>
          </a:xfrm>
          <a:prstGeom prst="rect">
            <a:avLst/>
          </a:prstGeom>
        </p:spPr>
        <p:txBody>
          <a:bodyPr wrap="square">
            <a:spAutoFit/>
          </a:bodyPr>
          <a:lstStyle/>
          <a:p>
            <a:pPr marL="342900" marR="0" lvl="0" indent="-342900" algn="r" defTabSz="914400" rtl="1" eaLnBrk="1" fontAlgn="auto" latinLnBrk="0" hangingPunct="1">
              <a:lnSpc>
                <a:spcPct val="100000"/>
              </a:lnSpc>
              <a:spcBef>
                <a:spcPts val="0"/>
              </a:spcBef>
              <a:spcAft>
                <a:spcPts val="0"/>
              </a:spcAft>
              <a:buClrTx/>
              <a:buSzTx/>
              <a:buFont typeface="+mj-lt"/>
              <a:buAutoNum type="alphaLcParenR" startAt="2"/>
              <a:tabLst/>
              <a:defRPr/>
            </a:pPr>
            <a:r>
              <a:rPr kumimoji="0" lang="ar-IQ" sz="1800" b="0" i="0" u="none" strike="noStrike" kern="0" cap="none" spc="0" normalizeH="0" baseline="0" noProof="0" dirty="0" smtClean="0">
                <a:ln>
                  <a:noFill/>
                </a:ln>
                <a:solidFill>
                  <a:prstClr val="black"/>
                </a:solidFill>
                <a:effectLst/>
                <a:uLnTx/>
                <a:uFillTx/>
              </a:rPr>
              <a:t>التحميل غير الاتلافي (</a:t>
            </a:r>
            <a:r>
              <a:rPr kumimoji="0" lang="en-GB" sz="1800" b="0" i="0" u="none" strike="noStrike" kern="0" cap="none" spc="0" normalizeH="0" baseline="0" noProof="0" dirty="0" smtClean="0">
                <a:ln>
                  <a:noFill/>
                </a:ln>
                <a:solidFill>
                  <a:prstClr val="black"/>
                </a:solidFill>
                <a:effectLst/>
                <a:uLnTx/>
                <a:uFillTx/>
              </a:rPr>
              <a:t>non-distractive test</a:t>
            </a:r>
            <a:r>
              <a:rPr kumimoji="0" lang="ar-IQ" sz="1800" b="0" i="0" u="none" strike="noStrike" kern="0" cap="none" spc="0" normalizeH="0" baseline="0" noProof="0" dirty="0" smtClean="0">
                <a:ln>
                  <a:noFill/>
                </a:ln>
                <a:solidFill>
                  <a:prstClr val="black"/>
                </a:solidFill>
                <a:effectLst/>
                <a:uLnTx/>
                <a:uFillTx/>
              </a:rPr>
              <a:t>)</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ar-IQ" sz="1800" b="0" i="0" u="none" strike="noStrike" kern="0" cap="none" spc="0" normalizeH="0" baseline="0" noProof="0" dirty="0" smtClean="0">
                <a:ln>
                  <a:noFill/>
                </a:ln>
                <a:solidFill>
                  <a:prstClr val="black"/>
                </a:solidFill>
                <a:effectLst/>
                <a:uLnTx/>
                <a:uFillTx/>
              </a:rPr>
              <a:t>وهو الذي تحمل الركيزه 150-200% من تحملها التصميمي المقرر</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ar-IQ" sz="1800" b="0" i="0" u="none" strike="noStrike" kern="0" cap="none" spc="0" normalizeH="0" baseline="0" noProof="0" dirty="0" smtClean="0">
              <a:ln>
                <a:noFill/>
              </a:ln>
              <a:solidFill>
                <a:prstClr val="black"/>
              </a:solidFill>
              <a:effectLst/>
              <a:uLnTx/>
              <a:uFillTx/>
            </a:endParaRP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يتم التحميل على مراحل , كل مرحلة تساوي 25% من الحمل التصميمي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يسجل النزول في كل مرحلة بعد ان تبقى الاحمال لفترة معينة (1-2 ساعة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يترك الحمل ل24-48 ساعة و يسجل النزول الكلي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ترفع الاحمال على مراحل  تنازليا بنفس نسبة التحميل (25%) ويسجل الرجوع (</a:t>
            </a:r>
            <a:r>
              <a:rPr kumimoji="0" lang="en-GB" sz="1800" b="0" i="0" u="none" strike="noStrike" kern="0" cap="none" spc="0" normalizeH="0" baseline="0" noProof="0" dirty="0" smtClean="0">
                <a:ln>
                  <a:noFill/>
                </a:ln>
                <a:solidFill>
                  <a:prstClr val="black"/>
                </a:solidFill>
                <a:effectLst/>
                <a:uLnTx/>
                <a:uFillTx/>
              </a:rPr>
              <a:t>rebound</a:t>
            </a:r>
            <a:r>
              <a:rPr kumimoji="0" lang="ar-IQ" sz="1800" b="0" i="0" u="none" strike="noStrike" kern="0" cap="none" spc="0" normalizeH="0" baseline="0" noProof="0" dirty="0" smtClean="0">
                <a:ln>
                  <a:noFill/>
                </a:ln>
                <a:solidFill>
                  <a:prstClr val="black"/>
                </a:solidFill>
                <a:effectLst/>
                <a:uLnTx/>
                <a:uFillTx/>
              </a:rPr>
              <a:t>) بعد كل مرحلة , اضافة الى الرجوع الكلي بعد ساعة من ازالة الحمل نهائيا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r>
              <a:rPr kumimoji="0" lang="ar-IQ" sz="1800" b="0" i="0" u="none" strike="noStrike" kern="0" cap="none" spc="0" normalizeH="0" baseline="0" noProof="0" dirty="0" smtClean="0">
                <a:ln>
                  <a:noFill/>
                </a:ln>
                <a:solidFill>
                  <a:prstClr val="black"/>
                </a:solidFill>
                <a:effectLst/>
                <a:uLnTx/>
                <a:uFillTx/>
              </a:rPr>
              <a:t>يرسم مخطط بيلني لقراءات التحميل و النزول مع الزمن , ويأخذ مقدار التقاصر المرن (</a:t>
            </a:r>
            <a:r>
              <a:rPr kumimoji="0" lang="en-GB" sz="1800" b="0" i="0" u="none" strike="noStrike" kern="0" cap="none" spc="0" normalizeH="0" baseline="0" noProof="0" dirty="0" smtClean="0">
                <a:ln>
                  <a:noFill/>
                </a:ln>
                <a:solidFill>
                  <a:prstClr val="black"/>
                </a:solidFill>
                <a:effectLst/>
                <a:uLnTx/>
                <a:uFillTx/>
              </a:rPr>
              <a:t>elastic shortening</a:t>
            </a:r>
            <a:r>
              <a:rPr kumimoji="0" lang="ar-IQ" sz="1800" b="0" i="0" u="none" strike="noStrike" kern="0" cap="none" spc="0" normalizeH="0" baseline="0" noProof="0" dirty="0" smtClean="0">
                <a:ln>
                  <a:noFill/>
                </a:ln>
                <a:solidFill>
                  <a:prstClr val="black"/>
                </a:solidFill>
                <a:effectLst/>
                <a:uLnTx/>
                <a:uFillTx/>
              </a:rPr>
              <a:t>)   </a:t>
            </a:r>
          </a:p>
          <a:p>
            <a:pPr marL="285750" marR="0" lvl="0" indent="-285750" algn="r" defTabSz="914400" rtl="1" eaLnBrk="1" fontAlgn="auto" latinLnBrk="0" hangingPunct="1">
              <a:lnSpc>
                <a:spcPct val="100000"/>
              </a:lnSpc>
              <a:spcBef>
                <a:spcPts val="0"/>
              </a:spcBef>
              <a:spcAft>
                <a:spcPts val="0"/>
              </a:spcAft>
              <a:buClrTx/>
              <a:buSzTx/>
              <a:buFont typeface="Arial" pitchFamily="34" charset="0"/>
              <a:buChar char="•"/>
              <a:tabLst/>
              <a:defRPr/>
            </a:pPr>
            <a:endParaRPr kumimoji="0" lang="ar-IQ" sz="18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118839629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8600" y="503054"/>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450161" y="1447800"/>
            <a:ext cx="6669206" cy="954107"/>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يكون فحص التحميل على </a:t>
            </a:r>
            <a:r>
              <a:rPr lang="ar-IQ" sz="2800" dirty="0" smtClean="0"/>
              <a:t>ان</a:t>
            </a:r>
          </a:p>
          <a:p>
            <a:pPr marL="514350" indent="-514350" algn="just" rtl="1">
              <a:buFont typeface="+mj-lt"/>
              <a:buAutoNum type="arabicPeriod" startAt="2"/>
            </a:pPr>
            <a:r>
              <a:rPr lang="ar-IQ" sz="2800" dirty="0"/>
              <a:t>الفحص الاستاتيكي (</a:t>
            </a:r>
            <a:r>
              <a:rPr lang="en-US" sz="2800" dirty="0"/>
              <a:t>static load test)</a:t>
            </a:r>
          </a:p>
        </p:txBody>
      </p:sp>
      <p:sp>
        <p:nvSpPr>
          <p:cNvPr id="18" name="TextBox 17"/>
          <p:cNvSpPr txBox="1"/>
          <p:nvPr/>
        </p:nvSpPr>
        <p:spPr>
          <a:xfrm>
            <a:off x="2590800" y="2401907"/>
            <a:ext cx="4732488" cy="4678204"/>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IQ" sz="2000" b="0" i="0" u="none" strike="noStrike" kern="0" cap="none" spc="0" normalizeH="0" baseline="0" noProof="0" dirty="0" smtClean="0">
                <a:ln>
                  <a:noFill/>
                </a:ln>
                <a:solidFill>
                  <a:prstClr val="black"/>
                </a:solidFill>
                <a:effectLst/>
                <a:uLnTx/>
                <a:uFillTx/>
              </a:rPr>
              <a:t>هناك عدة اشتهادات لتفسير نتائج فحص الركائز ومنها:</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kumimoji="0" lang="ar-IQ" sz="2000" b="0" i="0" u="none" strike="noStrike" kern="0" cap="none" spc="0" normalizeH="0" baseline="0" noProof="0" dirty="0" smtClean="0">
                <a:ln>
                  <a:noFill/>
                </a:ln>
                <a:solidFill>
                  <a:prstClr val="black"/>
                </a:solidFill>
                <a:effectLst/>
                <a:uLnTx/>
                <a:uFillTx/>
              </a:rPr>
              <a:t>تعتبر الركيزة فاشلة اذا كان النزول الكلي المتبقي بعد طرح مقدار الرجوع بعد 24 ساعة يزيد عن 0.025 سم لكل طن تحميل</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kumimoji="0" lang="ar-IQ" sz="2000" b="0" i="0" u="none" strike="noStrike" kern="0" cap="none" spc="0" normalizeH="0" baseline="0" noProof="0" dirty="0" smtClean="0">
                <a:ln>
                  <a:noFill/>
                </a:ln>
                <a:solidFill>
                  <a:prstClr val="black"/>
                </a:solidFill>
                <a:effectLst/>
                <a:uLnTx/>
                <a:uFillTx/>
              </a:rPr>
              <a:t>يعتبر الحمل التصميمي للركيزة مساويا 50% من حمل الخضوع (</a:t>
            </a:r>
            <a:r>
              <a:rPr kumimoji="0" lang="en-GB" sz="2000" b="0" i="0" u="none" strike="noStrike" kern="0" cap="none" spc="0" normalizeH="0" baseline="0" noProof="0" dirty="0" smtClean="0">
                <a:ln>
                  <a:noFill/>
                </a:ln>
                <a:solidFill>
                  <a:prstClr val="black"/>
                </a:solidFill>
                <a:effectLst/>
                <a:uLnTx/>
                <a:uFillTx/>
              </a:rPr>
              <a:t>yield load</a:t>
            </a:r>
            <a:r>
              <a:rPr kumimoji="0" lang="ar-IQ" sz="2000" b="0" i="0" u="none" strike="noStrike" kern="0" cap="none" spc="0" normalizeH="0" baseline="0" noProof="0" dirty="0" smtClean="0">
                <a:ln>
                  <a:noFill/>
                </a:ln>
                <a:solidFill>
                  <a:prstClr val="black"/>
                </a:solidFill>
                <a:effectLst/>
                <a:uLnTx/>
                <a:uFillTx/>
              </a:rPr>
              <a:t>) ان ظهرت هذه النقطة في مجال المرونة من الخط البياني لفحص التحميل </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a:tabLst/>
              <a:defRPr/>
            </a:pPr>
            <a:r>
              <a:rPr kumimoji="0" lang="ar-IQ" sz="2000" b="0" i="0" u="none" strike="noStrike" kern="0" cap="none" spc="0" normalizeH="0" baseline="0" noProof="0" dirty="0" smtClean="0">
                <a:ln>
                  <a:noFill/>
                </a:ln>
                <a:solidFill>
                  <a:prstClr val="black"/>
                </a:solidFill>
                <a:effectLst/>
                <a:uLnTx/>
                <a:uFillTx/>
              </a:rPr>
              <a:t>يعتبر الحمل التصميمي للركيزة 50% من حمل الفحص ان لم يتجاوز النزول الدائمي (</a:t>
            </a:r>
            <a:r>
              <a:rPr kumimoji="0" lang="en-GB" sz="2000" b="0" i="0" u="none" strike="noStrike" kern="0" cap="none" spc="0" normalizeH="0" baseline="0" noProof="0" dirty="0" smtClean="0">
                <a:ln>
                  <a:noFill/>
                </a:ln>
                <a:solidFill>
                  <a:prstClr val="black"/>
                </a:solidFill>
                <a:effectLst/>
                <a:uLnTx/>
                <a:uFillTx/>
              </a:rPr>
              <a:t>permanent settlement </a:t>
            </a:r>
            <a:r>
              <a:rPr kumimoji="0" lang="ar-IQ" sz="2000" b="0" i="0" u="none" strike="noStrike" kern="0" cap="none" spc="0" normalizeH="0" baseline="0" noProof="0" dirty="0" smtClean="0">
                <a:ln>
                  <a:noFill/>
                </a:ln>
                <a:solidFill>
                  <a:prstClr val="black"/>
                </a:solidFill>
                <a:effectLst/>
                <a:uLnTx/>
                <a:uFillTx/>
              </a:rPr>
              <a:t>) 0.625 سم بعد 48 ساغة من تسليط الحمل</a:t>
            </a:r>
          </a:p>
          <a:p>
            <a:pPr marL="342900" marR="0" lvl="0" indent="-342900" algn="r" defTabSz="914400" rtl="1" eaLnBrk="1" fontAlgn="auto" latinLnBrk="0" hangingPunct="1">
              <a:lnSpc>
                <a:spcPct val="100000"/>
              </a:lnSpc>
              <a:spcBef>
                <a:spcPts val="0"/>
              </a:spcBef>
              <a:spcAft>
                <a:spcPts val="0"/>
              </a:spcAft>
              <a:buClrTx/>
              <a:buSzTx/>
              <a:buFont typeface="+mj-lt"/>
              <a:buAutoNum type="arabicPeriod" startAt="4"/>
              <a:tabLst/>
              <a:defRPr/>
            </a:pPr>
            <a:r>
              <a:rPr kumimoji="0" lang="ar-IQ" sz="2000" b="0" i="0" u="none" strike="noStrike" kern="0" cap="none" spc="0" normalizeH="0" baseline="0" noProof="0" dirty="0" smtClean="0">
                <a:ln>
                  <a:noFill/>
                </a:ln>
                <a:solidFill>
                  <a:prstClr val="black"/>
                </a:solidFill>
                <a:effectLst/>
                <a:uLnTx/>
                <a:uFillTx/>
              </a:rPr>
              <a:t>يعتبر الحمل التصميمي للركيزة 50% من الحمل الذي يحدد من التقاء مماسين مرسومين من طرفي الخط البياني لفحص التحميل </a:t>
            </a: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smtClean="0">
              <a:ln>
                <a:noFill/>
              </a:ln>
              <a:solidFill>
                <a:prstClr val="black"/>
              </a:solidFill>
              <a:effectLst/>
              <a:uLnTx/>
              <a:uFillTx/>
            </a:endParaRPr>
          </a:p>
        </p:txBody>
      </p:sp>
      <p:pic>
        <p:nvPicPr>
          <p:cNvPr id="19" name="Picture 2" descr="http://images.tutorvista.com/content/solids-and-fluids/stress-strain-curve.gif"/>
          <p:cNvPicPr>
            <a:picLocks noChangeAspect="1" noChangeArrowheads="1"/>
          </p:cNvPicPr>
          <p:nvPr/>
        </p:nvPicPr>
        <p:blipFill rotWithShape="1">
          <a:blip r:embed="rId7">
            <a:extLst>
              <a:ext uri="{28A0092B-C50C-407E-A947-70E740481C1C}">
                <a14:useLocalDpi xmlns:a14="http://schemas.microsoft.com/office/drawing/2010/main" val="0"/>
              </a:ext>
            </a:extLst>
          </a:blip>
          <a:srcRect b="7491"/>
          <a:stretch/>
        </p:blipFill>
        <p:spPr bwMode="auto">
          <a:xfrm>
            <a:off x="-85852" y="2590800"/>
            <a:ext cx="2675749" cy="2134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05365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848" y="1088453"/>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484588" y="826843"/>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فحص تحميل الركيزة </a:t>
            </a:r>
            <a:endParaRPr lang="en-GB" sz="2800" dirty="0">
              <a:solidFill>
                <a:schemeClr val="bg2">
                  <a:lumMod val="10000"/>
                </a:schemeClr>
              </a:solidFill>
              <a:ea typeface="Calibri"/>
              <a:cs typeface="Arial"/>
            </a:endParaRPr>
          </a:p>
        </p:txBody>
      </p:sp>
      <p:sp>
        <p:nvSpPr>
          <p:cNvPr id="15" name="Rectangle 14"/>
          <p:cNvSpPr/>
          <p:nvPr/>
        </p:nvSpPr>
        <p:spPr>
          <a:xfrm>
            <a:off x="654082" y="1430482"/>
            <a:ext cx="6669206"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marL="342900" indent="-342900" algn="just" rtl="1">
              <a:buFont typeface="Arial" pitchFamily="34" charset="0"/>
              <a:buChar char="•"/>
            </a:pPr>
            <a:r>
              <a:rPr lang="ar-IQ" sz="2800" dirty="0"/>
              <a:t>ركائز السحب (</a:t>
            </a:r>
            <a:r>
              <a:rPr lang="en-US" sz="2800" dirty="0"/>
              <a:t>anchor piles)</a:t>
            </a:r>
          </a:p>
        </p:txBody>
      </p:sp>
      <p:pic>
        <p:nvPicPr>
          <p:cNvPr id="2" name="Picture 1"/>
          <p:cNvPicPr>
            <a:picLocks noChangeAspect="1"/>
          </p:cNvPicPr>
          <p:nvPr/>
        </p:nvPicPr>
        <p:blipFill>
          <a:blip r:embed="rId7"/>
          <a:stretch>
            <a:fillRect/>
          </a:stretch>
        </p:blipFill>
        <p:spPr>
          <a:xfrm>
            <a:off x="228600" y="2072148"/>
            <a:ext cx="3886200" cy="2388247"/>
          </a:xfrm>
          <a:prstGeom prst="rect">
            <a:avLst/>
          </a:prstGeom>
        </p:spPr>
      </p:pic>
      <p:pic>
        <p:nvPicPr>
          <p:cNvPr id="5" name="Picture 4"/>
          <p:cNvPicPr>
            <a:picLocks noChangeAspect="1"/>
          </p:cNvPicPr>
          <p:nvPr/>
        </p:nvPicPr>
        <p:blipFill>
          <a:blip r:embed="rId8"/>
          <a:stretch>
            <a:fillRect/>
          </a:stretch>
        </p:blipFill>
        <p:spPr>
          <a:xfrm>
            <a:off x="754725" y="4475586"/>
            <a:ext cx="2978624" cy="2123575"/>
          </a:xfrm>
          <a:prstGeom prst="rect">
            <a:avLst/>
          </a:prstGeom>
        </p:spPr>
      </p:pic>
      <p:sp>
        <p:nvSpPr>
          <p:cNvPr id="6" name="Rectangle 5"/>
          <p:cNvSpPr/>
          <p:nvPr/>
        </p:nvSpPr>
        <p:spPr>
          <a:xfrm>
            <a:off x="4015355" y="4751623"/>
            <a:ext cx="3222742" cy="400110"/>
          </a:xfrm>
          <a:prstGeom prst="rect">
            <a:avLst/>
          </a:prstGeom>
        </p:spPr>
        <p:txBody>
          <a:bodyPr wrap="none">
            <a:spAutoFit/>
          </a:bodyPr>
          <a:lstStyle/>
          <a:p>
            <a:pPr algn="r" rtl="1"/>
            <a:r>
              <a:rPr lang="ar-IQ" b="1" dirty="0"/>
              <a:t>الفحص بطريقة الشد </a:t>
            </a:r>
            <a:r>
              <a:rPr lang="ar-IQ" dirty="0"/>
              <a:t>(</a:t>
            </a:r>
            <a:r>
              <a:rPr lang="en-US" sz="2000" b="1" dirty="0"/>
              <a:t>pull-out test)</a:t>
            </a:r>
          </a:p>
        </p:txBody>
      </p:sp>
      <p:sp>
        <p:nvSpPr>
          <p:cNvPr id="16" name="TextBox 15"/>
          <p:cNvSpPr txBox="1"/>
          <p:nvPr/>
        </p:nvSpPr>
        <p:spPr>
          <a:xfrm>
            <a:off x="3954877" y="5367382"/>
            <a:ext cx="3048000" cy="1200329"/>
          </a:xfrm>
          <a:prstGeom prst="rect">
            <a:avLst/>
          </a:prstGeom>
          <a:noFill/>
        </p:spPr>
        <p:txBody>
          <a:bodyPr wrap="squar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IQ" sz="1800" b="0" i="0" u="none" strike="noStrike" kern="0" cap="none" spc="0" normalizeH="0" baseline="0" noProof="0" dirty="0" smtClean="0">
                <a:ln>
                  <a:noFill/>
                </a:ln>
                <a:solidFill>
                  <a:prstClr val="black"/>
                </a:solidFill>
                <a:effectLst/>
                <a:uLnTx/>
                <a:uFillTx/>
              </a:rPr>
              <a:t> </a:t>
            </a:r>
            <a:r>
              <a:rPr kumimoji="0" lang="ar-IQ" sz="2400" b="0" i="0" u="none" strike="noStrike" kern="0" cap="none" spc="0" normalizeH="0" baseline="0" noProof="0" dirty="0" smtClean="0">
                <a:ln>
                  <a:noFill/>
                </a:ln>
                <a:solidFill>
                  <a:prstClr val="black"/>
                </a:solidFill>
                <a:effectLst/>
                <a:uLnTx/>
                <a:uFillTx/>
              </a:rPr>
              <a:t>هو فحص الركيزه لقوى الشد , وينفذ اما بأستخدام عتب او رافعة هيدروليكية</a:t>
            </a:r>
            <a:endParaRPr kumimoji="0" lang="en-GB" sz="2400" b="0" i="0" u="none" strike="noStrike" kern="0" cap="none" spc="0" normalizeH="0" baseline="0" noProof="0" dirty="0" smtClean="0">
              <a:ln>
                <a:noFill/>
              </a:ln>
              <a:solidFill>
                <a:prstClr val="black"/>
              </a:solidFill>
              <a:effectLst/>
              <a:uLnTx/>
              <a:uFillTx/>
            </a:endParaRPr>
          </a:p>
        </p:txBody>
      </p:sp>
    </p:spTree>
    <p:extLst>
      <p:ext uri="{BB962C8B-B14F-4D97-AF65-F5344CB8AC3E}">
        <p14:creationId xmlns:p14="http://schemas.microsoft.com/office/powerpoint/2010/main" val="237684311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28600" y="503054"/>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533400" y="173733"/>
            <a:ext cx="7772400" cy="658642"/>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1447800" y="826843"/>
            <a:ext cx="5380188"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تفاصيل  ورسوم تخص الركيزة وقبعتها</a:t>
            </a:r>
            <a:endParaRPr lang="en-GB" sz="2800" dirty="0">
              <a:solidFill>
                <a:schemeClr val="bg2">
                  <a:lumMod val="10000"/>
                </a:schemeClr>
              </a:solidFill>
              <a:ea typeface="Calibri"/>
              <a:cs typeface="Arial"/>
            </a:endParaRPr>
          </a:p>
        </p:txBody>
      </p:sp>
      <p:pic>
        <p:nvPicPr>
          <p:cNvPr id="2" name="Picture 1"/>
          <p:cNvPicPr>
            <a:picLocks noChangeAspect="1"/>
          </p:cNvPicPr>
          <p:nvPr/>
        </p:nvPicPr>
        <p:blipFill>
          <a:blip r:embed="rId7"/>
          <a:stretch>
            <a:fillRect/>
          </a:stretch>
        </p:blipFill>
        <p:spPr>
          <a:xfrm>
            <a:off x="472085" y="1835551"/>
            <a:ext cx="6355904" cy="4489300"/>
          </a:xfrm>
          <a:prstGeom prst="rect">
            <a:avLst/>
          </a:prstGeom>
        </p:spPr>
      </p:pic>
    </p:spTree>
    <p:extLst>
      <p:ext uri="{BB962C8B-B14F-4D97-AF65-F5344CB8AC3E}">
        <p14:creationId xmlns:p14="http://schemas.microsoft.com/office/powerpoint/2010/main" val="15912046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7146" y="746702"/>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438457" y="2267638"/>
            <a:ext cx="6553200" cy="1892826"/>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طريقة نقل الاحمال  الى التربة </a:t>
            </a:r>
          </a:p>
          <a:p>
            <a:pPr marL="514350" indent="-514350" algn="just" rtl="1">
              <a:spcAft>
                <a:spcPts val="600"/>
              </a:spcAft>
              <a:buFont typeface="+mj-lt"/>
              <a:buAutoNum type="arabicPeriod"/>
            </a:pPr>
            <a:r>
              <a:rPr lang="ar-IQ" sz="2800" b="1" dirty="0" smtClean="0">
                <a:latin typeface="Verdana"/>
                <a:ea typeface="Times New Roman"/>
                <a:cs typeface="Times New Roman"/>
              </a:rPr>
              <a:t>ركيزة احتكاك </a:t>
            </a:r>
            <a:r>
              <a:rPr lang="ar-IQ" sz="2800" b="1" dirty="0">
                <a:latin typeface="Verdana"/>
                <a:ea typeface="Times New Roman"/>
                <a:cs typeface="Times New Roman"/>
              </a:rPr>
              <a:t> </a:t>
            </a:r>
            <a:r>
              <a:rPr lang="ar-IQ" sz="2800" dirty="0" smtClean="0">
                <a:latin typeface="Verdana"/>
                <a:ea typeface="Times New Roman"/>
                <a:cs typeface="Times New Roman"/>
              </a:rPr>
              <a:t>وهي الركيزة التي تنقل حملها الى التربة بواسطة الاحتكاك بين سطوحها الجانبية والتربة الملاصقة </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1332" y="4160464"/>
            <a:ext cx="5743268" cy="2670881"/>
          </a:xfrm>
          <a:prstGeom prst="rect">
            <a:avLst/>
          </a:prstGeom>
        </p:spPr>
      </p:pic>
    </p:spTree>
    <p:extLst>
      <p:ext uri="{BB962C8B-B14F-4D97-AF65-F5344CB8AC3E}">
        <p14:creationId xmlns:p14="http://schemas.microsoft.com/office/powerpoint/2010/main" val="20866787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438457" y="1976536"/>
            <a:ext cx="6553200" cy="1892826"/>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طريقة نقل الاحمال  الى التربة </a:t>
            </a:r>
          </a:p>
          <a:p>
            <a:pPr marL="514350" indent="-514350" algn="just" rtl="1">
              <a:spcAft>
                <a:spcPts val="600"/>
              </a:spcAft>
              <a:buFont typeface="+mj-lt"/>
              <a:buAutoNum type="arabicPeriod" startAt="2"/>
            </a:pPr>
            <a:r>
              <a:rPr lang="ar-IQ" sz="2800" b="1" dirty="0" smtClean="0">
                <a:latin typeface="Verdana"/>
                <a:ea typeface="Times New Roman"/>
                <a:cs typeface="Times New Roman"/>
              </a:rPr>
              <a:t>ركيزة عمود   </a:t>
            </a:r>
            <a:r>
              <a:rPr lang="ar-IQ" sz="2800" dirty="0" smtClean="0">
                <a:latin typeface="Verdana"/>
                <a:ea typeface="Times New Roman"/>
                <a:cs typeface="Times New Roman"/>
              </a:rPr>
              <a:t>وهي الركيزة التي تنقل حملها الى التربة وتعمل كعمود يستند الى التربة الصخرية او تربة قوية </a:t>
            </a:r>
          </a:p>
        </p:txBody>
      </p:sp>
      <p:pic>
        <p:nvPicPr>
          <p:cNvPr id="2" name="Picture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3379" y="4016392"/>
            <a:ext cx="5449797" cy="2762172"/>
          </a:xfrm>
          <a:prstGeom prst="rect">
            <a:avLst/>
          </a:prstGeom>
        </p:spPr>
      </p:pic>
    </p:spTree>
    <p:extLst>
      <p:ext uri="{BB962C8B-B14F-4D97-AF65-F5344CB8AC3E}">
        <p14:creationId xmlns:p14="http://schemas.microsoft.com/office/powerpoint/2010/main" val="25064325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3276599" y="1976536"/>
            <a:ext cx="3715057" cy="4047262"/>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طريقة نقل الاحمال  الى التربة </a:t>
            </a:r>
          </a:p>
          <a:p>
            <a:pPr marL="514350" indent="-514350" algn="just" rtl="1">
              <a:spcAft>
                <a:spcPts val="600"/>
              </a:spcAft>
              <a:buFont typeface="+mj-lt"/>
              <a:buAutoNum type="arabicPeriod" startAt="3"/>
            </a:pPr>
            <a:r>
              <a:rPr lang="ar-IQ" sz="2800" b="1" dirty="0" smtClean="0">
                <a:latin typeface="Verdana"/>
                <a:ea typeface="Times New Roman"/>
                <a:cs typeface="Times New Roman"/>
              </a:rPr>
              <a:t>ركيزة ذات العمل المشترك </a:t>
            </a:r>
            <a:r>
              <a:rPr lang="ar-IQ" sz="2800" dirty="0" smtClean="0">
                <a:latin typeface="Verdana"/>
                <a:ea typeface="Times New Roman"/>
                <a:cs typeface="Times New Roman"/>
              </a:rPr>
              <a:t>وهي الركيزة التي تنقل حملها الى التربة بواسطة الاحتكاك السطحي والاسناد العمودي  و بنسب متفاوتة تعتمد على التربة وخواصها </a:t>
            </a: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04800" y="2013371"/>
            <a:ext cx="2974693" cy="4418719"/>
          </a:xfrm>
          <a:prstGeom prst="rect">
            <a:avLst/>
          </a:prstGeom>
        </p:spPr>
      </p:pic>
    </p:spTree>
    <p:extLst>
      <p:ext uri="{BB962C8B-B14F-4D97-AF65-F5344CB8AC3E}">
        <p14:creationId xmlns:p14="http://schemas.microsoft.com/office/powerpoint/2010/main" val="32866010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28601" y="1976536"/>
            <a:ext cx="6763056" cy="4431983"/>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طريقة نقل الاحمال  الى التربة </a:t>
            </a:r>
          </a:p>
          <a:p>
            <a:pPr algn="r" rtl="1">
              <a:spcAft>
                <a:spcPts val="600"/>
              </a:spcAft>
            </a:pPr>
            <a:r>
              <a:rPr lang="ar-IQ" sz="2800" dirty="0" smtClean="0">
                <a:latin typeface="Verdana"/>
                <a:ea typeface="Times New Roman"/>
                <a:cs typeface="Times New Roman"/>
              </a:rPr>
              <a:t>ان فحص التربة ومعرفة طبقاتها وخواصها تحدد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نوعية الركيزة المطلوبة استعمالها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طول الركيزة وابعادها </a:t>
            </a:r>
          </a:p>
          <a:p>
            <a:pPr marL="457200" indent="-457200" algn="r" rtl="1">
              <a:spcAft>
                <a:spcPts val="600"/>
              </a:spcAft>
              <a:buFont typeface="Arial" panose="020B0604020202020204" pitchFamily="34" charset="0"/>
              <a:buChar char="•"/>
            </a:pPr>
            <a:r>
              <a:rPr lang="ar-IQ" sz="2800" dirty="0" smtClean="0">
                <a:latin typeface="Verdana"/>
                <a:ea typeface="Times New Roman"/>
                <a:cs typeface="Times New Roman"/>
              </a:rPr>
              <a:t>والاعداد اللازمة لمقاومة الاحمال المسلطة </a:t>
            </a:r>
          </a:p>
          <a:p>
            <a:pPr algn="r" rtl="1">
              <a:spcAft>
                <a:spcPts val="600"/>
              </a:spcAft>
            </a:pPr>
            <a:r>
              <a:rPr lang="ar-IQ" sz="2800" dirty="0">
                <a:latin typeface="Verdana"/>
                <a:ea typeface="Times New Roman"/>
                <a:cs typeface="Times New Roman"/>
              </a:rPr>
              <a:t> </a:t>
            </a:r>
            <a:endParaRPr lang="ar-IQ" sz="2800" dirty="0" smtClean="0">
              <a:latin typeface="Verdana"/>
              <a:ea typeface="Times New Roman"/>
              <a:cs typeface="Times New Roman"/>
            </a:endParaRPr>
          </a:p>
          <a:p>
            <a:pPr algn="r" rtl="1">
              <a:spcAft>
                <a:spcPts val="600"/>
              </a:spcAft>
            </a:pPr>
            <a:r>
              <a:rPr lang="ar-IQ" sz="2800" dirty="0" smtClean="0">
                <a:latin typeface="Verdana"/>
                <a:ea typeface="Times New Roman"/>
                <a:cs typeface="Times New Roman"/>
              </a:rPr>
              <a:t>من المفضل استعمال نوعية واحدة من الركائز واقل عدد ممكن و ويحدد تحمل الركيزة نظريا ويتم التاكد عن طريق فحصها </a:t>
            </a:r>
          </a:p>
        </p:txBody>
      </p:sp>
    </p:spTree>
    <p:extLst>
      <p:ext uri="{BB962C8B-B14F-4D97-AF65-F5344CB8AC3E}">
        <p14:creationId xmlns:p14="http://schemas.microsoft.com/office/powerpoint/2010/main" val="347069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9464" y="637578"/>
            <a:ext cx="8158898" cy="6111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1447800"/>
            <a:ext cx="1933575"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903" y="5562600"/>
            <a:ext cx="1946640" cy="129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5">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39000" y="3844636"/>
            <a:ext cx="1946640" cy="1717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2" name="Picture 8"/>
          <p:cNvPicPr>
            <a:picLocks noChangeAspect="1" noChangeArrowheads="1"/>
          </p:cNvPicPr>
          <p:nvPr/>
        </p:nvPicPr>
        <p:blipFill>
          <a:blip r:embed="rId6">
            <a:duotone>
              <a:schemeClr val="accent5">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252968" y="0"/>
            <a:ext cx="193357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838200" y="173733"/>
            <a:ext cx="8077200" cy="620554"/>
          </a:xfrm>
          <a:prstGeom prst="rect">
            <a:avLst/>
          </a:prstGeom>
        </p:spPr>
        <p:txBody>
          <a:bodyPr wrap="square">
            <a:spAutoFit/>
          </a:bodyPr>
          <a:lstStyle/>
          <a:p>
            <a:pPr algn="r" rtl="1">
              <a:lnSpc>
                <a:spcPct val="115000"/>
              </a:lnSpc>
              <a:spcAft>
                <a:spcPts val="600"/>
              </a:spcAft>
            </a:pPr>
            <a:r>
              <a:rPr lang="ar-SA" sz="3200" b="1" dirty="0">
                <a:solidFill>
                  <a:srgbClr val="FF0000"/>
                </a:solidFill>
                <a:latin typeface="Verdana"/>
                <a:ea typeface="Times New Roman"/>
                <a:cs typeface="Times New Roman"/>
              </a:rPr>
              <a:t>انشاء </a:t>
            </a:r>
            <a:r>
              <a:rPr lang="ar-SA" sz="3200" b="1" dirty="0" smtClean="0">
                <a:solidFill>
                  <a:srgbClr val="FF0000"/>
                </a:solidFill>
                <a:latin typeface="Verdana"/>
                <a:ea typeface="Times New Roman"/>
                <a:cs typeface="Times New Roman"/>
              </a:rPr>
              <a:t>المباني</a:t>
            </a:r>
            <a:r>
              <a:rPr lang="en-GB" sz="3200" b="1" dirty="0" smtClean="0">
                <a:solidFill>
                  <a:srgbClr val="FF0000"/>
                </a:solidFill>
                <a:latin typeface="Verdana"/>
                <a:ea typeface="Times New Roman"/>
                <a:cs typeface="Times New Roman"/>
              </a:rPr>
              <a:t> Building Construction </a:t>
            </a:r>
            <a:r>
              <a:rPr lang="ar-SA" sz="3200" b="1" dirty="0" smtClean="0">
                <a:solidFill>
                  <a:srgbClr val="FF0000"/>
                </a:solidFill>
                <a:latin typeface="Verdana"/>
                <a:ea typeface="Times New Roman"/>
                <a:cs typeface="Times New Roman"/>
              </a:rPr>
              <a:t> </a:t>
            </a:r>
            <a:endParaRPr lang="en-GB" sz="3200" dirty="0">
              <a:ea typeface="Calibri"/>
              <a:cs typeface="Arial"/>
            </a:endParaRPr>
          </a:p>
        </p:txBody>
      </p:sp>
      <p:sp>
        <p:nvSpPr>
          <p:cNvPr id="3" name="Rectangle 2"/>
          <p:cNvSpPr/>
          <p:nvPr/>
        </p:nvSpPr>
        <p:spPr>
          <a:xfrm>
            <a:off x="2590800" y="1295400"/>
            <a:ext cx="4343400" cy="523220"/>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dirty="0" smtClean="0">
                <a:solidFill>
                  <a:schemeClr val="bg2">
                    <a:lumMod val="10000"/>
                  </a:schemeClr>
                </a:solidFill>
                <a:ea typeface="Calibri"/>
                <a:cs typeface="Arial"/>
              </a:rPr>
              <a:t>تصنيف الركائز </a:t>
            </a:r>
            <a:endParaRPr lang="en-GB" sz="2800" dirty="0">
              <a:solidFill>
                <a:schemeClr val="bg2">
                  <a:lumMod val="10000"/>
                </a:schemeClr>
              </a:solidFill>
              <a:ea typeface="Calibri"/>
              <a:cs typeface="Arial"/>
            </a:endParaRPr>
          </a:p>
        </p:txBody>
      </p:sp>
      <p:sp>
        <p:nvSpPr>
          <p:cNvPr id="15" name="Rectangle 14"/>
          <p:cNvSpPr/>
          <p:nvPr/>
        </p:nvSpPr>
        <p:spPr>
          <a:xfrm>
            <a:off x="228601" y="1976536"/>
            <a:ext cx="6763056" cy="1461939"/>
          </a:xfrm>
          <a:prstGeom prst="rect">
            <a:avLst/>
          </a:prstGeom>
          <a:gradFill>
            <a:gsLst>
              <a:gs pos="35000">
                <a:schemeClr val="tx2">
                  <a:lumMod val="60000"/>
                  <a:lumOff val="40000"/>
                  <a:alpha val="23000"/>
                </a:schemeClr>
              </a:gs>
              <a:gs pos="100000">
                <a:schemeClr val="accent1">
                  <a:tint val="44500"/>
                  <a:satMod val="160000"/>
                </a:schemeClr>
              </a:gs>
              <a:gs pos="100000">
                <a:schemeClr val="accent1">
                  <a:tint val="23500"/>
                  <a:satMod val="160000"/>
                </a:schemeClr>
              </a:gs>
            </a:gsLst>
            <a:lin ang="5400000" scaled="0"/>
          </a:gradFill>
        </p:spPr>
        <p:txBody>
          <a:bodyPr wrap="square">
            <a:spAutoFit/>
          </a:bodyPr>
          <a:lstStyle/>
          <a:p>
            <a:pPr algn="r" rtl="1">
              <a:spcAft>
                <a:spcPts val="600"/>
              </a:spcAft>
            </a:pPr>
            <a:r>
              <a:rPr lang="ar-IQ" sz="2800" b="1" u="sng" dirty="0" smtClean="0">
                <a:solidFill>
                  <a:srgbClr val="FF0000"/>
                </a:solidFill>
                <a:latin typeface="Verdana"/>
                <a:ea typeface="Times New Roman"/>
                <a:cs typeface="Times New Roman"/>
              </a:rPr>
              <a:t>الركائز حسب موادها </a:t>
            </a:r>
          </a:p>
          <a:p>
            <a:pPr algn="r" rtl="1">
              <a:spcAft>
                <a:spcPts val="600"/>
              </a:spcAft>
            </a:pPr>
            <a:r>
              <a:rPr lang="ar-IQ" sz="2800" dirty="0" smtClean="0">
                <a:latin typeface="Verdana"/>
                <a:ea typeface="Times New Roman"/>
                <a:cs typeface="Times New Roman"/>
              </a:rPr>
              <a:t>1- الركائز الخشبية وهي على نوعين غير معالجة  ومعالجة بمواد حافظة </a:t>
            </a: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8601" y="3438475"/>
            <a:ext cx="4648200" cy="3048000"/>
          </a:xfrm>
          <a:prstGeom prst="rect">
            <a:avLst/>
          </a:prstGeom>
        </p:spPr>
      </p:pic>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47626" y="3514391"/>
            <a:ext cx="4088062" cy="3066047"/>
          </a:xfrm>
          <a:prstGeom prst="rect">
            <a:avLst/>
          </a:prstGeom>
        </p:spPr>
      </p:pic>
    </p:spTree>
    <p:extLst>
      <p:ext uri="{BB962C8B-B14F-4D97-AF65-F5344CB8AC3E}">
        <p14:creationId xmlns:p14="http://schemas.microsoft.com/office/powerpoint/2010/main" val="39518740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1960</TotalTime>
  <Words>1746</Words>
  <Application>Microsoft Office PowerPoint</Application>
  <PresentationFormat>On-screen Show (4:3)</PresentationFormat>
  <Paragraphs>224</Paragraphs>
  <Slides>44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Cambria</vt:lpstr>
      <vt:lpstr>Times New Roman</vt:lpstr>
      <vt:lpstr>Verdana</vt:lpstr>
      <vt:lpstr>Adjacency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shakir</dc:creator>
  <cp:lastModifiedBy>1234</cp:lastModifiedBy>
  <cp:revision>161</cp:revision>
  <dcterms:created xsi:type="dcterms:W3CDTF">2006-08-16T00:00:00Z</dcterms:created>
  <dcterms:modified xsi:type="dcterms:W3CDTF">2016-01-16T06:04:59Z</dcterms:modified>
</cp:coreProperties>
</file>