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83" r:id="rId7"/>
    <p:sldId id="261" r:id="rId8"/>
    <p:sldId id="262" r:id="rId9"/>
    <p:sldId id="284" r:id="rId10"/>
    <p:sldId id="285" r:id="rId11"/>
    <p:sldId id="286" r:id="rId12"/>
    <p:sldId id="287" r:id="rId13"/>
    <p:sldId id="301" r:id="rId14"/>
    <p:sldId id="288" r:id="rId15"/>
    <p:sldId id="289" r:id="rId16"/>
    <p:sldId id="290" r:id="rId17"/>
    <p:sldId id="294" r:id="rId18"/>
    <p:sldId id="295" r:id="rId19"/>
    <p:sldId id="296" r:id="rId20"/>
    <p:sldId id="297" r:id="rId21"/>
    <p:sldId id="298" r:id="rId22"/>
    <p:sldId id="299" r:id="rId23"/>
    <p:sldId id="291" r:id="rId24"/>
    <p:sldId id="292" r:id="rId25"/>
    <p:sldId id="293" r:id="rId26"/>
    <p:sldId id="300" r:id="rId27"/>
    <p:sldId id="30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9.jpeg"/><Relationship Id="rId4" Type="http://schemas.openxmlformats.org/officeDocument/2006/relationships/image" Target="../media/image4.png"/><Relationship Id="rId9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3.png"/><Relationship Id="rId7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.png"/><Relationship Id="rId7" Type="http://schemas.openxmlformats.org/officeDocument/2006/relationships/image" Target="../media/image3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5240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685800" y="370046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146" y="1231159"/>
            <a:ext cx="62253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/>
              <a:t>Footing and Foundation </a:t>
            </a:r>
            <a:r>
              <a:rPr lang="ar-IQ" sz="3200" dirty="0" smtClean="0"/>
              <a:t>اعمال الاسس </a:t>
            </a:r>
            <a:endParaRPr lang="ar-IQ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605087"/>
            <a:ext cx="4457700" cy="275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الجداري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104800"/>
            <a:ext cx="49625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5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smtClean="0">
                <a:solidFill>
                  <a:srgbClr val="FF0000"/>
                </a:solidFill>
                <a:ea typeface="Calibri"/>
                <a:cs typeface="Arial"/>
              </a:rPr>
              <a:t>الاساس الجداري المدرج </a:t>
            </a:r>
            <a:endParaRPr lang="ar-IQ" sz="2800" dirty="0" smtClean="0">
              <a:solidFill>
                <a:srgbClr val="FF0000"/>
              </a:solidFill>
              <a:ea typeface="Calibri"/>
              <a:cs typeface="Arial"/>
            </a:endParaRP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79" y="4967564"/>
            <a:ext cx="4010025" cy="1692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5" y="4992585"/>
            <a:ext cx="3086100" cy="1476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549" y="2163174"/>
            <a:ext cx="3609655" cy="2402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" y="2199568"/>
            <a:ext cx="3571922" cy="237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5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الشريطي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248" y="2295123"/>
            <a:ext cx="40005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3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المنفرد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274" y="2622076"/>
            <a:ext cx="2823481" cy="37694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90" y="4607992"/>
            <a:ext cx="2664422" cy="19957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3" y="2149227"/>
            <a:ext cx="3074587" cy="23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3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المنفرد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8" y="4066901"/>
            <a:ext cx="2808005" cy="2636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87" y="2328726"/>
            <a:ext cx="3476625" cy="248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3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المنفرد  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65" y="4182211"/>
            <a:ext cx="2808005" cy="2636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87" y="2328726"/>
            <a:ext cx="3476625" cy="24833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2" y="2057400"/>
            <a:ext cx="3402903" cy="217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4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المتصل 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33" y="2633662"/>
            <a:ext cx="5296642" cy="29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المستمر  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382" y="2417618"/>
            <a:ext cx="3636818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26395"/>
            <a:ext cx="2964073" cy="222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3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الناتئ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56" y="2943225"/>
            <a:ext cx="4485244" cy="311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الحصيري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747" y="2326451"/>
            <a:ext cx="3369837" cy="2524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24" y="2392133"/>
            <a:ext cx="3745953" cy="195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6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1676400"/>
            <a:ext cx="6553200" cy="4078039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عمق الاساس :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طبيعة التربة وطبقاتها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حالات الطقس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مستوى المياه الجوفية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موقع الاساس من البناء ذو خدمات معينة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اسس الابنية المجاورة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عمل الاسس بعمق لايؤثر على الاشجار التجميلية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علاقة عمق الاساس من ممرات وقنوات والمجاري</a:t>
            </a: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83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اساس الطفو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353605"/>
            <a:ext cx="4781550" cy="41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اساس الدعامات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514600"/>
            <a:ext cx="3209953" cy="34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اساس الركائز 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667000"/>
            <a:ext cx="4305300" cy="352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6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نزول الاسس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2627" y="2462852"/>
            <a:ext cx="6553200" cy="3062377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النزول المنتظم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النزول التفاضلي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النزول الاني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النزول الكلي </a:t>
            </a: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endParaRPr lang="ar-IQ" sz="2800" dirty="0" smtClean="0">
              <a:latin typeface="Verdan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180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نزول الاسس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852" y="2772770"/>
            <a:ext cx="3882948" cy="382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6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نزول الاسس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71" y="2592506"/>
            <a:ext cx="5279571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الاهتزازات و  الاسس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2627" y="2462852"/>
            <a:ext cx="6553200" cy="1538883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الاهتزازات الزلزالية </a:t>
            </a: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endParaRPr lang="ar-IQ" sz="2800" dirty="0" smtClean="0">
              <a:latin typeface="Verdana"/>
              <a:ea typeface="Times New Roman"/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6" y="4031410"/>
            <a:ext cx="2916611" cy="25979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237" y="4131986"/>
            <a:ext cx="3973731" cy="239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الاهتزازات و  الاسس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2627" y="2462852"/>
            <a:ext cx="6553200" cy="1538883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اهتزازات المكائن </a:t>
            </a: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endParaRPr lang="ar-IQ" sz="2800" dirty="0" smtClean="0">
              <a:latin typeface="Verdana"/>
              <a:ea typeface="Times New Roman"/>
              <a:cs typeface="Times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52" y="3850323"/>
            <a:ext cx="3795513" cy="284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3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Arial"/>
              </a:rPr>
              <a:t>طبيعة التربة وعلاقتها بالاساس </a:t>
            </a: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38457" y="2267638"/>
            <a:ext cx="6553200" cy="3062377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فحص تربة الموقع :  للتعرف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خواص التربة الفيزياوية والكمياوية والمكانيكية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مقدار تحمل طبقات التربة للاحمال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نوعية الاسس المناسية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النزول المتوقع 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اسس الابنية المجاورة </a:t>
            </a:r>
          </a:p>
        </p:txBody>
      </p:sp>
    </p:spTree>
    <p:extLst>
      <p:ext uri="{BB962C8B-B14F-4D97-AF65-F5344CB8AC3E}">
        <p14:creationId xmlns:p14="http://schemas.microsoft.com/office/powerpoint/2010/main" val="20866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1295400"/>
            <a:ext cx="51816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marL="457200" lvl="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rgbClr val="FF0000"/>
                </a:solidFill>
                <a:latin typeface="Verdana"/>
                <a:ea typeface="Calibri"/>
                <a:cs typeface="Times New Roman"/>
              </a:rPr>
              <a:t>تصنيف التربة </a:t>
            </a:r>
            <a:endParaRPr lang="en-US" sz="2800" b="1" dirty="0">
              <a:solidFill>
                <a:srgbClr val="FF0000"/>
              </a:solidFill>
              <a:latin typeface="Verdana"/>
              <a:ea typeface="Calibri"/>
              <a:cs typeface="Times New Rom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6805" y="1787124"/>
            <a:ext cx="6553200" cy="458587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اولا  باستعمال مخطط الترية المثلثي </a:t>
            </a:r>
          </a:p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النوعيات الاساسية للتربة 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التربة الرملية   </a:t>
            </a:r>
          </a:p>
          <a:p>
            <a:pPr algn="r" rtl="1">
              <a:spcAft>
                <a:spcPts val="600"/>
              </a:spcAft>
            </a:pPr>
            <a:r>
              <a:rPr lang="en-US" sz="2800" dirty="0" smtClean="0">
                <a:latin typeface="Verdana"/>
                <a:ea typeface="Times New Roman"/>
                <a:cs typeface="Times New Roman"/>
              </a:rPr>
              <a:t>0.05 </a:t>
            </a:r>
            <a:r>
              <a:rPr lang="ar-IQ" sz="2800" dirty="0">
                <a:latin typeface="Verdana"/>
                <a:ea typeface="Times New Roman"/>
                <a:cs typeface="Times New Roman"/>
              </a:rPr>
              <a:t>ملم الى </a:t>
            </a:r>
            <a:r>
              <a:rPr lang="en-US" sz="2800" dirty="0" smtClean="0">
                <a:latin typeface="Verdana"/>
                <a:ea typeface="Times New Roman"/>
                <a:cs typeface="Times New Roman"/>
              </a:rPr>
              <a:t>2 </a:t>
            </a:r>
            <a:r>
              <a:rPr lang="ar-IQ" sz="2800" dirty="0">
                <a:latin typeface="Verdana"/>
                <a:ea typeface="Times New Roman"/>
                <a:cs typeface="Times New Roman"/>
              </a:rPr>
              <a:t>ملم </a:t>
            </a:r>
            <a:endParaRPr lang="ar-IQ" sz="2800" b="1" u="sng" dirty="0" smtClean="0"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التربة الغرينية</a:t>
            </a: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r>
              <a:rPr lang="en-US" sz="2800" dirty="0">
                <a:latin typeface="Verdana"/>
                <a:ea typeface="Times New Roman"/>
                <a:cs typeface="Times New Roman"/>
              </a:rPr>
              <a:t>0.002 </a:t>
            </a:r>
            <a:r>
              <a:rPr lang="ar-IQ" sz="2800" dirty="0" smtClean="0">
                <a:latin typeface="Verdana"/>
                <a:ea typeface="Times New Roman"/>
                <a:cs typeface="Times New Roman"/>
              </a:rPr>
              <a:t>ملم الى </a:t>
            </a:r>
            <a:r>
              <a:rPr lang="en-US" sz="2800" dirty="0" smtClean="0">
                <a:latin typeface="Verdana"/>
                <a:ea typeface="Times New Roman"/>
                <a:cs typeface="Times New Roman"/>
              </a:rPr>
              <a:t>0.05 </a:t>
            </a:r>
            <a:r>
              <a:rPr lang="ar-IQ" sz="2800" dirty="0">
                <a:latin typeface="Verdana"/>
                <a:ea typeface="Times New Roman"/>
                <a:cs typeface="Times New Roman"/>
              </a:rPr>
              <a:t>ملم </a:t>
            </a:r>
            <a:endParaRPr lang="ar-IQ" sz="2800" b="1" u="sng" dirty="0" smtClean="0"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التربة الطينية </a:t>
            </a:r>
          </a:p>
          <a:p>
            <a:pPr algn="r" rtl="1">
              <a:spcAft>
                <a:spcPts val="600"/>
              </a:spcAft>
            </a:pPr>
            <a:r>
              <a:rPr lang="ar-IQ" sz="2800" dirty="0" smtClean="0">
                <a:latin typeface="Verdana"/>
                <a:ea typeface="Times New Roman"/>
                <a:cs typeface="Times New Roman"/>
              </a:rPr>
              <a:t>اقل من </a:t>
            </a:r>
            <a:r>
              <a:rPr lang="en-US" sz="2800" dirty="0" smtClean="0">
                <a:latin typeface="Verdana"/>
                <a:ea typeface="Times New Roman"/>
                <a:cs typeface="Times New Roman"/>
              </a:rPr>
              <a:t>0.002 </a:t>
            </a:r>
            <a:r>
              <a:rPr lang="ar-IQ" sz="2800" dirty="0" smtClean="0">
                <a:latin typeface="Verdana"/>
                <a:ea typeface="Times New Roman"/>
                <a:cs typeface="Times New Roman"/>
              </a:rPr>
              <a:t>ملم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7054"/>
            <a:ext cx="2631906" cy="19713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8780"/>
            <a:ext cx="2540000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4" y="5123780"/>
            <a:ext cx="2503616" cy="167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Arial"/>
              </a:rPr>
              <a:t>المخطط التربة المثلثي</a:t>
            </a: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95266"/>
            <a:ext cx="50800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Arial"/>
              </a:rPr>
              <a:t>المخطط التربة المثلثي</a:t>
            </a: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825" y="2531347"/>
            <a:ext cx="3971149" cy="213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2" y="702291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3757" y="1250989"/>
            <a:ext cx="4343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800" dirty="0" smtClean="0">
                <a:solidFill>
                  <a:srgbClr val="FF0000"/>
                </a:solidFill>
              </a:rPr>
              <a:t>ثانيا تصنيف التربة حسب تحملها </a:t>
            </a:r>
            <a:endParaRPr lang="ar-IQ" sz="28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2627" y="2462852"/>
            <a:ext cx="6553200" cy="2554545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التربة الغير قابلة للانضغاط 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ar-IQ" sz="2800" b="1" u="sng" dirty="0" smtClean="0">
              <a:latin typeface="Verdana"/>
              <a:ea typeface="Times New Roman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التربة القابلة للانضغاط </a:t>
            </a: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endParaRPr lang="ar-IQ" sz="2800" dirty="0" smtClean="0">
              <a:latin typeface="Verdan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انواع الاسس </a:t>
            </a: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3940" y="2179780"/>
            <a:ext cx="6570260" cy="2046714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ar-IQ" sz="2800" b="1" u="sng" dirty="0" smtClean="0">
              <a:solidFill>
                <a:srgbClr val="FF0000"/>
              </a:solidFill>
              <a:latin typeface="Verdana"/>
              <a:ea typeface="Times New Roman"/>
              <a:cs typeface="Times New Roman"/>
            </a:endParaRPr>
          </a:p>
          <a:p>
            <a:pPr marL="514350" indent="-514350" algn="r" rtl="1">
              <a:spcAft>
                <a:spcPts val="600"/>
              </a:spcAft>
              <a:buFont typeface="+mj-lt"/>
              <a:buAutoNum type="arabicPeriod"/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الاساس الجداري </a:t>
            </a:r>
          </a:p>
          <a:p>
            <a:pPr marL="457200" indent="-45720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ar-IQ" sz="2800" b="1" u="sng" dirty="0" smtClean="0">
              <a:latin typeface="Verdana"/>
              <a:ea typeface="Times New Roman"/>
              <a:cs typeface="Times New Roman"/>
            </a:endParaRPr>
          </a:p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latin typeface="Verdana"/>
                <a:ea typeface="Times New Roman"/>
                <a:cs typeface="Times New Roman"/>
              </a:rPr>
              <a:t> </a:t>
            </a:r>
            <a:endParaRPr lang="ar-IQ" sz="2800" dirty="0" smtClean="0">
              <a:latin typeface="Verdana"/>
              <a:ea typeface="Times New Roman"/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" y="3844636"/>
            <a:ext cx="3412611" cy="27085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836" y="3875538"/>
            <a:ext cx="3574817" cy="267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1031051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dirty="0" smtClean="0">
                <a:solidFill>
                  <a:srgbClr val="FF0000"/>
                </a:solidFill>
                <a:ea typeface="Calibri"/>
                <a:cs typeface="Arial"/>
              </a:rPr>
              <a:t>الاساس الجداري</a:t>
            </a:r>
          </a:p>
          <a:p>
            <a:pPr algn="r" rtl="1">
              <a:spcAft>
                <a:spcPts val="600"/>
              </a:spcAft>
            </a:pPr>
            <a:endParaRPr lang="en-GB" sz="2800" dirty="0">
              <a:solidFill>
                <a:srgbClr val="FF0000"/>
              </a:solidFill>
              <a:ea typeface="Calibri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104800"/>
            <a:ext cx="49625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1098</TotalTime>
  <Words>286</Words>
  <Application>Microsoft Office PowerPoint</Application>
  <PresentationFormat>On-screen Show (4:3)</PresentationFormat>
  <Paragraphs>97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Cambria</vt:lpstr>
      <vt:lpstr>Times New Roman</vt:lpstr>
      <vt:lpstr>Verdana</vt:lpstr>
      <vt:lpstr>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shakir</dc:creator>
  <cp:lastModifiedBy>1234</cp:lastModifiedBy>
  <cp:revision>75</cp:revision>
  <dcterms:created xsi:type="dcterms:W3CDTF">2006-08-16T00:00:00Z</dcterms:created>
  <dcterms:modified xsi:type="dcterms:W3CDTF">2015-10-29T04:54:28Z</dcterms:modified>
</cp:coreProperties>
</file>