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58" r:id="rId4"/>
    <p:sldId id="259" r:id="rId5"/>
    <p:sldId id="281" r:id="rId6"/>
    <p:sldId id="282" r:id="rId7"/>
    <p:sldId id="260" r:id="rId8"/>
    <p:sldId id="261" r:id="rId9"/>
    <p:sldId id="265" r:id="rId10"/>
    <p:sldId id="262" r:id="rId11"/>
    <p:sldId id="274" r:id="rId12"/>
    <p:sldId id="266" r:id="rId13"/>
    <p:sldId id="263" r:id="rId14"/>
    <p:sldId id="267" r:id="rId15"/>
    <p:sldId id="268" r:id="rId16"/>
    <p:sldId id="270" r:id="rId17"/>
    <p:sldId id="271" r:id="rId18"/>
    <p:sldId id="273" r:id="rId19"/>
    <p:sldId id="284" r:id="rId20"/>
    <p:sldId id="283" r:id="rId21"/>
    <p:sldId id="285" r:id="rId22"/>
    <p:sldId id="275" r:id="rId23"/>
    <p:sldId id="279" r:id="rId24"/>
    <p:sldId id="276" r:id="rId25"/>
    <p:sldId id="280" r:id="rId26"/>
    <p:sldId id="277" r:id="rId27"/>
    <p:sldId id="278" r:id="rId28"/>
    <p:sldId id="272" r:id="rId29"/>
    <p:sldId id="292" r:id="rId30"/>
    <p:sldId id="290" r:id="rId31"/>
    <p:sldId id="294" r:id="rId32"/>
    <p:sldId id="291" r:id="rId33"/>
    <p:sldId id="298" r:id="rId34"/>
    <p:sldId id="299" r:id="rId35"/>
    <p:sldId id="323" r:id="rId36"/>
    <p:sldId id="295" r:id="rId37"/>
    <p:sldId id="296" r:id="rId38"/>
    <p:sldId id="297" r:id="rId39"/>
    <p:sldId id="300" r:id="rId40"/>
    <p:sldId id="286" r:id="rId41"/>
    <p:sldId id="288" r:id="rId42"/>
    <p:sldId id="301" r:id="rId43"/>
    <p:sldId id="302" r:id="rId44"/>
    <p:sldId id="303" r:id="rId45"/>
    <p:sldId id="305" r:id="rId46"/>
    <p:sldId id="304"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20" r:id="rId60"/>
    <p:sldId id="321" r:id="rId61"/>
    <p:sldId id="322"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7AC40EF-E8EF-464A-BD26-DEFCC4638067}" type="datetimeFigureOut">
              <a:rPr lang="ar-IQ" smtClean="0"/>
              <a:pPr/>
              <a:t>17/09/1437</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87924E1-CC04-46A9-B2AB-F53F55590FBB}" type="slidenum">
              <a:rPr lang="ar-IQ" smtClean="0"/>
              <a:pPr/>
              <a:t>‹#›</a:t>
            </a:fld>
            <a:endParaRPr lang="ar-IQ"/>
          </a:p>
        </p:txBody>
      </p:sp>
    </p:spTree>
    <p:extLst>
      <p:ext uri="{BB962C8B-B14F-4D97-AF65-F5344CB8AC3E}">
        <p14:creationId xmlns:p14="http://schemas.microsoft.com/office/powerpoint/2010/main" val="213745673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E87924E1-CC04-46A9-B2AB-F53F55590FBB}" type="slidenum">
              <a:rPr lang="ar-IQ" smtClean="0"/>
              <a:pPr/>
              <a:t>41</a:t>
            </a:fld>
            <a:endParaRPr lang="ar-IQ"/>
          </a:p>
        </p:txBody>
      </p:sp>
    </p:spTree>
    <p:extLst>
      <p:ext uri="{BB962C8B-B14F-4D97-AF65-F5344CB8AC3E}">
        <p14:creationId xmlns:p14="http://schemas.microsoft.com/office/powerpoint/2010/main" val="1740488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E87924E1-CC04-46A9-B2AB-F53F55590FBB}" type="slidenum">
              <a:rPr lang="ar-IQ" smtClean="0"/>
              <a:pPr/>
              <a:t>46</a:t>
            </a:fld>
            <a:endParaRPr lang="ar-IQ"/>
          </a:p>
        </p:txBody>
      </p:sp>
    </p:spTree>
    <p:extLst>
      <p:ext uri="{BB962C8B-B14F-4D97-AF65-F5344CB8AC3E}">
        <p14:creationId xmlns:p14="http://schemas.microsoft.com/office/powerpoint/2010/main" val="143212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457200" y="274638"/>
            <a:ext cx="8229600" cy="585152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عنصر نائب للتاريخ 23"/>
          <p:cNvSpPr>
            <a:spLocks noGrp="1"/>
          </p:cNvSpPr>
          <p:nvPr>
            <p:ph type="dt" sz="half" idx="10"/>
          </p:nvPr>
        </p:nvSpPr>
        <p:spPr/>
        <p:txBody>
          <a:bodyPr/>
          <a:lstStyle>
            <a:lvl1pPr>
              <a:defRPr/>
            </a:lvl1pPr>
          </a:lstStyle>
          <a:p>
            <a:pPr>
              <a:defRPr/>
            </a:pPr>
            <a:endParaRPr lang="en-US"/>
          </a:p>
        </p:txBody>
      </p:sp>
      <p:sp>
        <p:nvSpPr>
          <p:cNvPr id="4" name="عنصر نائب للتذييل 9"/>
          <p:cNvSpPr>
            <a:spLocks noGrp="1"/>
          </p:cNvSpPr>
          <p:nvPr>
            <p:ph type="ftr" sz="quarter" idx="11"/>
          </p:nvPr>
        </p:nvSpPr>
        <p:spPr/>
        <p:txBody>
          <a:bodyPr/>
          <a:lstStyle>
            <a:lvl1pPr>
              <a:defRPr/>
            </a:lvl1pPr>
          </a:lstStyle>
          <a:p>
            <a:pPr>
              <a:defRPr/>
            </a:pPr>
            <a:endParaRPr lang="en-US"/>
          </a:p>
        </p:txBody>
      </p:sp>
      <p:sp>
        <p:nvSpPr>
          <p:cNvPr id="5" name="عنصر نائب لرقم الشريحة 21"/>
          <p:cNvSpPr>
            <a:spLocks noGrp="1"/>
          </p:cNvSpPr>
          <p:nvPr>
            <p:ph type="sldNum" sz="quarter" idx="12"/>
          </p:nvPr>
        </p:nvSpPr>
        <p:spPr/>
        <p:txBody>
          <a:bodyPr/>
          <a:lstStyle>
            <a:lvl1pPr>
              <a:defRPr/>
            </a:lvl1pPr>
          </a:lstStyle>
          <a:p>
            <a:pPr>
              <a:defRPr/>
            </a:pPr>
            <a:fld id="{1930A145-8247-44DB-8045-DA028054A9B5}" type="slidenum">
              <a:rPr lang="ar-SA"/>
              <a:pPr>
                <a:defRPr/>
              </a:pPr>
              <a:t>‹#›</a:t>
            </a:fld>
            <a:endParaRPr lang="en-US"/>
          </a:p>
        </p:txBody>
      </p:sp>
    </p:spTree>
    <p:extLst>
      <p:ext uri="{BB962C8B-B14F-4D97-AF65-F5344CB8AC3E}">
        <p14:creationId xmlns:p14="http://schemas.microsoft.com/office/powerpoint/2010/main" val="4239808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physics of the lungs and breathing</a:t>
            </a:r>
            <a:endParaRPr lang="ar-IQ" dirty="0"/>
          </a:p>
        </p:txBody>
      </p:sp>
      <p:sp>
        <p:nvSpPr>
          <p:cNvPr id="3" name="Subtitle 2"/>
          <p:cNvSpPr>
            <a:spLocks noGrp="1"/>
          </p:cNvSpPr>
          <p:nvPr>
            <p:ph type="subTitle" idx="1"/>
          </p:nvPr>
        </p:nvSpPr>
        <p:spPr/>
        <p:txBody>
          <a:bodyPr>
            <a:normAutofit fontScale="70000" lnSpcReduction="20000"/>
          </a:bodyPr>
          <a:lstStyle/>
          <a:p>
            <a:r>
              <a:rPr lang="en-US" i="1" dirty="0"/>
              <a:t>Medical   Physics           (Master)Assist Lecturer</a:t>
            </a:r>
            <a:r>
              <a:rPr lang="en-US" dirty="0"/>
              <a:t>-</a:t>
            </a:r>
            <a:r>
              <a:rPr lang="en-US" dirty="0" err="1"/>
              <a:t>Safaa.m.Reda</a:t>
            </a:r>
            <a:r>
              <a:rPr lang="en-US" dirty="0"/>
              <a:t> </a:t>
            </a:r>
            <a:r>
              <a:rPr lang="en-US" dirty="0" err="1"/>
              <a:t>Hussain</a:t>
            </a:r>
            <a:r>
              <a:rPr lang="en-US" dirty="0"/>
              <a:t>   </a:t>
            </a:r>
            <a:r>
              <a:rPr lang="en-US" dirty="0" err="1" smtClean="0"/>
              <a:t>Almosawi</a:t>
            </a:r>
            <a:endParaRPr lang="en-US" dirty="0" smtClean="0"/>
          </a:p>
          <a:p>
            <a:r>
              <a:rPr lang="en-US" dirty="0" smtClean="0"/>
              <a:t>Karbala </a:t>
            </a:r>
            <a:r>
              <a:rPr lang="en-US" dirty="0"/>
              <a:t>University-College of veterinary medicine</a:t>
            </a:r>
            <a:r>
              <a:rPr lang="en-US" b="1" dirty="0"/>
              <a:t> </a:t>
            </a:r>
            <a:endParaRPr lang="en-US" dirty="0"/>
          </a:p>
          <a:p>
            <a:endParaRPr lang="en-US" dirty="0"/>
          </a:p>
          <a:p>
            <a:r>
              <a:rPr lang="en-US" dirty="0" smtClean="0"/>
              <a:t>Medical </a:t>
            </a:r>
            <a:r>
              <a:rPr lang="en-US" dirty="0"/>
              <a:t>Physics-Lecture </a:t>
            </a:r>
            <a:r>
              <a:rPr lang="en-US"/>
              <a:t>( </a:t>
            </a:r>
            <a:r>
              <a:rPr lang="en-US" smtClean="0"/>
              <a:t>9 </a:t>
            </a:r>
            <a:r>
              <a:rPr lang="en-US" dirty="0"/>
              <a:t>)</a:t>
            </a:r>
          </a:p>
        </p:txBody>
      </p:sp>
    </p:spTree>
    <p:extLst>
      <p:ext uri="{BB962C8B-B14F-4D97-AF65-F5344CB8AC3E}">
        <p14:creationId xmlns:p14="http://schemas.microsoft.com/office/powerpoint/2010/main" val="418072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a:t>O2 and Co2 exchange </a:t>
            </a:r>
            <a:endParaRPr lang="ar-IQ" dirty="0"/>
          </a:p>
        </p:txBody>
      </p:sp>
      <p:pic>
        <p:nvPicPr>
          <p:cNvPr id="9" name="Picture Placeholder 8"/>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522" r="6522"/>
          <a:stretch>
            <a:fillRect/>
          </a:stretch>
        </p:blipFill>
        <p:spPr/>
      </p:pic>
      <p:sp>
        <p:nvSpPr>
          <p:cNvPr id="8" name="Text Placeholder 7"/>
          <p:cNvSpPr>
            <a:spLocks noGrp="1"/>
          </p:cNvSpPr>
          <p:nvPr>
            <p:ph type="body" sz="half" idx="2"/>
          </p:nvPr>
        </p:nvSpPr>
        <p:spPr/>
        <p:txBody>
          <a:bodyPr/>
          <a:lstStyle/>
          <a:p>
            <a:endParaRPr lang="ar-IQ" dirty="0"/>
          </a:p>
        </p:txBody>
      </p:sp>
    </p:spTree>
    <p:extLst>
      <p:ext uri="{BB962C8B-B14F-4D97-AF65-F5344CB8AC3E}">
        <p14:creationId xmlns:p14="http://schemas.microsoft.com/office/powerpoint/2010/main" val="13397889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6263" y="346075"/>
            <a:ext cx="6226175"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461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a:defRPr/>
            </a:pPr>
            <a:r>
              <a:rPr lang="en-US" sz="2800" dirty="0">
                <a:solidFill>
                  <a:schemeClr val="tx2">
                    <a:satMod val="130000"/>
                  </a:schemeClr>
                </a:solidFill>
              </a:rPr>
              <a:t>Mechanism of O</a:t>
            </a:r>
            <a:r>
              <a:rPr lang="en-US" sz="2800" baseline="-25000" dirty="0">
                <a:solidFill>
                  <a:schemeClr val="tx2">
                    <a:satMod val="130000"/>
                  </a:schemeClr>
                </a:solidFill>
              </a:rPr>
              <a:t>2</a:t>
            </a:r>
            <a:r>
              <a:rPr lang="en-US" sz="2800" dirty="0">
                <a:solidFill>
                  <a:schemeClr val="tx2">
                    <a:satMod val="130000"/>
                  </a:schemeClr>
                </a:solidFill>
              </a:rPr>
              <a:t> and Co</a:t>
            </a:r>
            <a:r>
              <a:rPr lang="en-US" sz="2800" baseline="-25000" dirty="0">
                <a:solidFill>
                  <a:schemeClr val="tx2">
                    <a:satMod val="130000"/>
                  </a:schemeClr>
                </a:solidFill>
              </a:rPr>
              <a:t>2</a:t>
            </a:r>
            <a:r>
              <a:rPr lang="en-US" sz="2800" dirty="0">
                <a:solidFill>
                  <a:schemeClr val="tx2">
                    <a:satMod val="130000"/>
                  </a:schemeClr>
                </a:solidFill>
              </a:rPr>
              <a:t> exchange in the </a:t>
            </a:r>
            <a:r>
              <a:rPr lang="en-US" sz="2800" dirty="0" smtClean="0">
                <a:solidFill>
                  <a:schemeClr val="tx2">
                    <a:satMod val="130000"/>
                  </a:schemeClr>
                </a:solidFill>
              </a:rPr>
              <a:t>lung (cont.)</a:t>
            </a:r>
          </a:p>
        </p:txBody>
      </p:sp>
      <p:sp>
        <p:nvSpPr>
          <p:cNvPr id="2" name="Content Placeholder 1"/>
          <p:cNvSpPr>
            <a:spLocks noGrp="1"/>
          </p:cNvSpPr>
          <p:nvPr>
            <p:ph idx="1"/>
          </p:nvPr>
        </p:nvSpPr>
        <p:spPr/>
        <p:txBody>
          <a:bodyPr>
            <a:normAutofit lnSpcReduction="10000"/>
          </a:bodyPr>
          <a:lstStyle/>
          <a:p>
            <a:pPr algn="just">
              <a:buNone/>
            </a:pPr>
            <a:r>
              <a:rPr lang="en-US" dirty="0">
                <a:latin typeface="Times New Roman" pitchFamily="18" charset="0"/>
                <a:cs typeface="Majalla UI"/>
              </a:rPr>
              <a:t>The transfer of O</a:t>
            </a:r>
            <a:r>
              <a:rPr lang="en-US" baseline="-25000" dirty="0">
                <a:latin typeface="Times New Roman" pitchFamily="18" charset="0"/>
                <a:cs typeface="Majalla UI"/>
              </a:rPr>
              <a:t>2</a:t>
            </a:r>
            <a:r>
              <a:rPr lang="en-US" dirty="0">
                <a:latin typeface="Times New Roman" pitchFamily="18" charset="0"/>
                <a:cs typeface="Majalla UI"/>
              </a:rPr>
              <a:t> and Co</a:t>
            </a:r>
            <a:r>
              <a:rPr lang="en-US" baseline="-25000" dirty="0">
                <a:latin typeface="Times New Roman" pitchFamily="18" charset="0"/>
                <a:cs typeface="Majalla UI"/>
              </a:rPr>
              <a:t>2</a:t>
            </a:r>
            <a:r>
              <a:rPr lang="en-US" dirty="0">
                <a:latin typeface="Times New Roman" pitchFamily="18" charset="0"/>
                <a:cs typeface="Majalla UI"/>
              </a:rPr>
              <a:t> across the alveolar and pulmonary capillary membranes is controlled by the physical law of </a:t>
            </a:r>
            <a:r>
              <a:rPr lang="en-US" b="1" i="1" dirty="0">
                <a:solidFill>
                  <a:srgbClr val="800000"/>
                </a:solidFill>
                <a:latin typeface="Times New Roman" pitchFamily="18" charset="0"/>
                <a:cs typeface="Majalla UI"/>
              </a:rPr>
              <a:t>Diffusion</a:t>
            </a:r>
            <a:r>
              <a:rPr lang="en-US" dirty="0" smtClean="0">
                <a:latin typeface="Times New Roman" pitchFamily="18" charset="0"/>
                <a:cs typeface="Majalla UI"/>
              </a:rPr>
              <a:t>, which </a:t>
            </a:r>
            <a:r>
              <a:rPr lang="en-US" dirty="0">
                <a:latin typeface="Times New Roman" pitchFamily="18" charset="0"/>
                <a:cs typeface="Majalla UI"/>
              </a:rPr>
              <a:t>states that: </a:t>
            </a:r>
          </a:p>
          <a:p>
            <a:pPr algn="just">
              <a:buNone/>
            </a:pPr>
            <a:endParaRPr lang="en-US" dirty="0">
              <a:latin typeface="Times New Roman" pitchFamily="18" charset="0"/>
              <a:cs typeface="Majalla UI"/>
            </a:endParaRPr>
          </a:p>
          <a:p>
            <a:pPr algn="just">
              <a:buNone/>
            </a:pPr>
            <a:r>
              <a:rPr lang="en-US" b="1" i="1" dirty="0">
                <a:solidFill>
                  <a:srgbClr val="800000"/>
                </a:solidFill>
                <a:latin typeface="Times New Roman" pitchFamily="18" charset="0"/>
                <a:cs typeface="Majalla UI"/>
              </a:rPr>
              <a:t> Molecules of particular type diffuse from a region of higher concentration to a region of lower concentration until the concentration is uniform.</a:t>
            </a:r>
          </a:p>
          <a:p>
            <a:endParaRPr lang="ar-IQ" dirty="0"/>
          </a:p>
        </p:txBody>
      </p:sp>
    </p:spTree>
    <p:extLst>
      <p:ext uri="{BB962C8B-B14F-4D97-AF65-F5344CB8AC3E}">
        <p14:creationId xmlns:p14="http://schemas.microsoft.com/office/powerpoint/2010/main" val="1916032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520" r="-209" b="-531"/>
          <a:stretch/>
        </p:blipFill>
        <p:spPr>
          <a:xfrm>
            <a:off x="1433015" y="612774"/>
            <a:ext cx="6250675" cy="4136647"/>
          </a:xfrm>
        </p:spPr>
      </p:pic>
    </p:spTree>
    <p:extLst>
      <p:ext uri="{BB962C8B-B14F-4D97-AF65-F5344CB8AC3E}">
        <p14:creationId xmlns:p14="http://schemas.microsoft.com/office/powerpoint/2010/main" val="4599540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50825" y="0"/>
            <a:ext cx="8229600" cy="993775"/>
          </a:xfrm>
        </p:spPr>
        <p:txBody>
          <a:bodyPr/>
          <a:lstStyle/>
          <a:p>
            <a:pPr eaLnBrk="1" fontAlgn="auto" hangingPunct="1">
              <a:spcAft>
                <a:spcPts val="0"/>
              </a:spcAft>
              <a:defRPr/>
            </a:pPr>
            <a:r>
              <a:rPr lang="en-US" smtClean="0">
                <a:solidFill>
                  <a:srgbClr val="000066"/>
                </a:solidFill>
                <a:latin typeface="Times New Roman" pitchFamily="18" charset="0"/>
                <a:ea typeface="+mj-ea"/>
              </a:rPr>
              <a:t>Principle of Diffusion</a:t>
            </a:r>
          </a:p>
        </p:txBody>
      </p:sp>
      <p:sp>
        <p:nvSpPr>
          <p:cNvPr id="30723" name="Rectangle 3"/>
          <p:cNvSpPr>
            <a:spLocks noGrp="1" noChangeArrowheads="1"/>
          </p:cNvSpPr>
          <p:nvPr>
            <p:ph idx="1"/>
          </p:nvPr>
        </p:nvSpPr>
        <p:spPr>
          <a:xfrm>
            <a:off x="250825" y="908050"/>
            <a:ext cx="8589963" cy="5400675"/>
          </a:xfrm>
        </p:spPr>
        <p:txBody>
          <a:bodyPr>
            <a:normAutofit/>
          </a:bodyPr>
          <a:lstStyle/>
          <a:p>
            <a:pPr algn="l" rtl="0" eaLnBrk="1" hangingPunct="1">
              <a:buFontTx/>
              <a:buNone/>
            </a:pPr>
            <a:r>
              <a:rPr lang="en-US" sz="2800" dirty="0" smtClean="0">
                <a:solidFill>
                  <a:srgbClr val="000066"/>
                </a:solidFill>
                <a:cs typeface="Majalla UI"/>
              </a:rPr>
              <a:t>The molecules in a gas at room temperature move about the speed of sound. Each molecule collides in a random manner ≈ 10</a:t>
            </a:r>
            <a:r>
              <a:rPr lang="en-US" sz="2800" baseline="30000" dirty="0" smtClean="0">
                <a:solidFill>
                  <a:srgbClr val="000066"/>
                </a:solidFill>
                <a:cs typeface="Majalla UI"/>
              </a:rPr>
              <a:t>10 </a:t>
            </a:r>
            <a:r>
              <a:rPr lang="en-US" sz="2800" dirty="0" smtClean="0">
                <a:solidFill>
                  <a:srgbClr val="000066"/>
                </a:solidFill>
                <a:cs typeface="Majalla UI"/>
              </a:rPr>
              <a:t>times/sec with another molecules.</a:t>
            </a:r>
          </a:p>
        </p:txBody>
      </p:sp>
      <p:sp>
        <p:nvSpPr>
          <p:cNvPr id="30724" name="Line 5"/>
          <p:cNvSpPr>
            <a:spLocks noChangeShapeType="1"/>
          </p:cNvSpPr>
          <p:nvPr/>
        </p:nvSpPr>
        <p:spPr bwMode="auto">
          <a:xfrm>
            <a:off x="4787900" y="3573463"/>
            <a:ext cx="35290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25" name="AutoShape 6"/>
          <p:cNvSpPr>
            <a:spLocks noChangeArrowheads="1"/>
          </p:cNvSpPr>
          <p:nvPr/>
        </p:nvSpPr>
        <p:spPr bwMode="auto">
          <a:xfrm>
            <a:off x="4787900" y="3213100"/>
            <a:ext cx="71438" cy="2159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26" name="AutoShape 8"/>
          <p:cNvSpPr>
            <a:spLocks noChangeArrowheads="1"/>
          </p:cNvSpPr>
          <p:nvPr/>
        </p:nvSpPr>
        <p:spPr bwMode="auto">
          <a:xfrm>
            <a:off x="6659563" y="3284538"/>
            <a:ext cx="144462" cy="1444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27" name="AutoShape 9"/>
          <p:cNvSpPr>
            <a:spLocks noChangeArrowheads="1"/>
          </p:cNvSpPr>
          <p:nvPr/>
        </p:nvSpPr>
        <p:spPr bwMode="auto">
          <a:xfrm>
            <a:off x="5724525" y="3357563"/>
            <a:ext cx="142875" cy="1428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28" name="AutoShape 10"/>
          <p:cNvSpPr>
            <a:spLocks noChangeArrowheads="1"/>
          </p:cNvSpPr>
          <p:nvPr/>
        </p:nvSpPr>
        <p:spPr bwMode="auto">
          <a:xfrm>
            <a:off x="7596188" y="3357563"/>
            <a:ext cx="144462" cy="1428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29" name="AutoShape 11"/>
          <p:cNvSpPr>
            <a:spLocks noChangeArrowheads="1"/>
          </p:cNvSpPr>
          <p:nvPr/>
        </p:nvSpPr>
        <p:spPr bwMode="auto">
          <a:xfrm>
            <a:off x="5292725" y="2636838"/>
            <a:ext cx="71438" cy="1444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30" name="AutoShape 12"/>
          <p:cNvSpPr>
            <a:spLocks noChangeArrowheads="1"/>
          </p:cNvSpPr>
          <p:nvPr/>
        </p:nvSpPr>
        <p:spPr bwMode="auto">
          <a:xfrm>
            <a:off x="6156325" y="2636838"/>
            <a:ext cx="71438" cy="1444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31" name="AutoShape 13"/>
          <p:cNvSpPr>
            <a:spLocks noChangeArrowheads="1"/>
          </p:cNvSpPr>
          <p:nvPr/>
        </p:nvSpPr>
        <p:spPr bwMode="auto">
          <a:xfrm>
            <a:off x="7164388" y="2781300"/>
            <a:ext cx="144462" cy="730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663300"/>
          </a:solidFill>
          <a:ln w="9525">
            <a:solidFill>
              <a:schemeClr val="tx1"/>
            </a:solidFill>
            <a:round/>
            <a:headEnd/>
            <a:tailEnd/>
          </a:ln>
        </p:spPr>
        <p:txBody>
          <a:bodyPr wrap="none" anchor="ctr"/>
          <a:lstStyle/>
          <a:p>
            <a:endParaRPr lang="ar-IQ"/>
          </a:p>
        </p:txBody>
      </p:sp>
      <p:sp>
        <p:nvSpPr>
          <p:cNvPr id="30732" name="Line 14"/>
          <p:cNvSpPr>
            <a:spLocks noChangeShapeType="1"/>
          </p:cNvSpPr>
          <p:nvPr/>
        </p:nvSpPr>
        <p:spPr bwMode="auto">
          <a:xfrm flipV="1">
            <a:off x="4859338" y="2781300"/>
            <a:ext cx="433387"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3" name="Line 15"/>
          <p:cNvSpPr>
            <a:spLocks noChangeShapeType="1"/>
          </p:cNvSpPr>
          <p:nvPr/>
        </p:nvSpPr>
        <p:spPr bwMode="auto">
          <a:xfrm>
            <a:off x="5435600" y="2781300"/>
            <a:ext cx="288925" cy="5762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4" name="Line 16"/>
          <p:cNvSpPr>
            <a:spLocks noChangeShapeType="1"/>
          </p:cNvSpPr>
          <p:nvPr/>
        </p:nvSpPr>
        <p:spPr bwMode="auto">
          <a:xfrm flipV="1">
            <a:off x="5867400" y="2924175"/>
            <a:ext cx="288925" cy="4333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5" name="Line 17"/>
          <p:cNvSpPr>
            <a:spLocks noChangeShapeType="1"/>
          </p:cNvSpPr>
          <p:nvPr/>
        </p:nvSpPr>
        <p:spPr bwMode="auto">
          <a:xfrm>
            <a:off x="6227763" y="2781300"/>
            <a:ext cx="431800"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6" name="Line 18"/>
          <p:cNvSpPr>
            <a:spLocks noChangeShapeType="1"/>
          </p:cNvSpPr>
          <p:nvPr/>
        </p:nvSpPr>
        <p:spPr bwMode="auto">
          <a:xfrm flipV="1">
            <a:off x="6804025" y="2852738"/>
            <a:ext cx="360363" cy="360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7" name="Line 19"/>
          <p:cNvSpPr>
            <a:spLocks noChangeShapeType="1"/>
          </p:cNvSpPr>
          <p:nvPr/>
        </p:nvSpPr>
        <p:spPr bwMode="auto">
          <a:xfrm>
            <a:off x="7308850" y="2852738"/>
            <a:ext cx="287338" cy="504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30738" name="Text Box 20"/>
          <p:cNvSpPr txBox="1">
            <a:spLocks noChangeArrowheads="1"/>
          </p:cNvSpPr>
          <p:nvPr/>
        </p:nvSpPr>
        <p:spPr bwMode="auto">
          <a:xfrm>
            <a:off x="5364163" y="3644900"/>
            <a:ext cx="19446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4000">
                <a:latin typeface="Times New Roman" pitchFamily="18" charset="0"/>
              </a:rPr>
              <a:t>D</a:t>
            </a:r>
          </a:p>
        </p:txBody>
      </p:sp>
      <p:sp>
        <p:nvSpPr>
          <p:cNvPr id="30739" name="Text Box 21"/>
          <p:cNvSpPr txBox="1">
            <a:spLocks noChangeArrowheads="1"/>
          </p:cNvSpPr>
          <p:nvPr/>
        </p:nvSpPr>
        <p:spPr bwMode="auto">
          <a:xfrm>
            <a:off x="4859338" y="2133600"/>
            <a:ext cx="5778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a:latin typeface="Times New Roman" pitchFamily="18" charset="0"/>
              </a:rPr>
              <a:t>N</a:t>
            </a:r>
          </a:p>
        </p:txBody>
      </p:sp>
      <p:sp>
        <p:nvSpPr>
          <p:cNvPr id="30740" name="Text Box 22"/>
          <p:cNvSpPr txBox="1">
            <a:spLocks noChangeArrowheads="1"/>
          </p:cNvSpPr>
          <p:nvPr/>
        </p:nvSpPr>
        <p:spPr bwMode="auto">
          <a:xfrm>
            <a:off x="4356100" y="2781300"/>
            <a:ext cx="503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en-US"/>
          </a:p>
        </p:txBody>
      </p:sp>
      <p:sp>
        <p:nvSpPr>
          <p:cNvPr id="30741" name="Text Box 24"/>
          <p:cNvSpPr txBox="1">
            <a:spLocks noChangeArrowheads="1"/>
          </p:cNvSpPr>
          <p:nvPr/>
        </p:nvSpPr>
        <p:spPr bwMode="auto">
          <a:xfrm rot="-2559772">
            <a:off x="4329113" y="2562225"/>
            <a:ext cx="7239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e-IL" sz="4000">
                <a:latin typeface="Times New Roman" pitchFamily="18" charset="0"/>
              </a:rPr>
              <a:t>ג</a:t>
            </a:r>
            <a:endParaRPr lang="en-US" sz="4000">
              <a:latin typeface="Times New Roman" pitchFamily="18" charset="0"/>
            </a:endParaRPr>
          </a:p>
        </p:txBody>
      </p:sp>
      <p:sp>
        <p:nvSpPr>
          <p:cNvPr id="30742" name="Text Box 25"/>
          <p:cNvSpPr txBox="1">
            <a:spLocks noChangeArrowheads="1"/>
          </p:cNvSpPr>
          <p:nvPr/>
        </p:nvSpPr>
        <p:spPr bwMode="auto">
          <a:xfrm>
            <a:off x="298450" y="2734256"/>
            <a:ext cx="4392613"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200" dirty="0">
                <a:solidFill>
                  <a:srgbClr val="000066"/>
                </a:solidFill>
                <a:latin typeface="Times New Roman" pitchFamily="18" charset="0"/>
              </a:rPr>
              <a:t>The most probable distance (D),  a molecule will travel from its origin after (N) collisions is:</a:t>
            </a:r>
            <a:r>
              <a:rPr lang="en-US" dirty="0"/>
              <a:t> </a:t>
            </a:r>
          </a:p>
        </p:txBody>
      </p:sp>
      <p:sp>
        <p:nvSpPr>
          <p:cNvPr id="30743" name="Text Box 26"/>
          <p:cNvSpPr txBox="1">
            <a:spLocks noChangeArrowheads="1"/>
          </p:cNvSpPr>
          <p:nvPr/>
        </p:nvSpPr>
        <p:spPr bwMode="auto">
          <a:xfrm>
            <a:off x="3419475" y="4724400"/>
            <a:ext cx="48244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dirty="0">
                <a:solidFill>
                  <a:srgbClr val="990000"/>
                </a:solidFill>
                <a:latin typeface="Times New Roman" pitchFamily="18" charset="0"/>
              </a:rPr>
              <a:t>[ D= </a:t>
            </a:r>
            <a:r>
              <a:rPr lang="he-IL" sz="3600" dirty="0">
                <a:solidFill>
                  <a:srgbClr val="990000"/>
                </a:solidFill>
                <a:latin typeface="Times New Roman" pitchFamily="18" charset="0"/>
              </a:rPr>
              <a:t>ג</a:t>
            </a:r>
            <a:r>
              <a:rPr lang="en-US" sz="3600" dirty="0">
                <a:solidFill>
                  <a:srgbClr val="990000"/>
                </a:solidFill>
                <a:latin typeface="Times New Roman" pitchFamily="18" charset="0"/>
              </a:rPr>
              <a:t> √ N ]</a:t>
            </a:r>
          </a:p>
        </p:txBody>
      </p:sp>
      <p:cxnSp>
        <p:nvCxnSpPr>
          <p:cNvPr id="28" name="رابط مستقيم 27"/>
          <p:cNvCxnSpPr/>
          <p:nvPr/>
        </p:nvCxnSpPr>
        <p:spPr>
          <a:xfrm>
            <a:off x="5000625" y="4786313"/>
            <a:ext cx="357188"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09600" y="5562600"/>
            <a:ext cx="7848599" cy="1077218"/>
          </a:xfrm>
          <a:prstGeom prst="rect">
            <a:avLst/>
          </a:prstGeom>
          <a:noFill/>
        </p:spPr>
        <p:txBody>
          <a:bodyPr wrap="square" rtlCol="1">
            <a:spAutoFit/>
          </a:bodyPr>
          <a:lstStyle/>
          <a:p>
            <a:r>
              <a:rPr lang="he-IL" sz="3200" dirty="0">
                <a:solidFill>
                  <a:srgbClr val="990000"/>
                </a:solidFill>
                <a:latin typeface="Times New Roman" pitchFamily="18" charset="0"/>
              </a:rPr>
              <a:t>ג</a:t>
            </a:r>
            <a:r>
              <a:rPr lang="en-US" sz="2800" dirty="0">
                <a:latin typeface="Times New Roman" pitchFamily="18" charset="0"/>
                <a:cs typeface="Majalla UI"/>
              </a:rPr>
              <a:t>= the average distance between </a:t>
            </a:r>
            <a:r>
              <a:rPr lang="en-US" sz="2800" dirty="0" smtClean="0">
                <a:latin typeface="Times New Roman" pitchFamily="18" charset="0"/>
                <a:cs typeface="Majalla UI"/>
              </a:rPr>
              <a:t>two collisions</a:t>
            </a:r>
            <a:endParaRPr lang="en-US" sz="2800" dirty="0">
              <a:latin typeface="Times New Roman" pitchFamily="18" charset="0"/>
              <a:cs typeface="Majalla UI"/>
            </a:endParaRPr>
          </a:p>
          <a:p>
            <a:pPr algn="ctr"/>
            <a:r>
              <a:rPr lang="he-IL" sz="3200" dirty="0">
                <a:latin typeface="Times New Roman" pitchFamily="18" charset="0"/>
              </a:rPr>
              <a:t>ג</a:t>
            </a:r>
            <a:r>
              <a:rPr lang="en-US" sz="2800" baseline="-25000" dirty="0">
                <a:latin typeface="Times New Roman" pitchFamily="18" charset="0"/>
                <a:cs typeface="Majalla UI"/>
              </a:rPr>
              <a:t>air</a:t>
            </a:r>
            <a:r>
              <a:rPr lang="en-US" sz="2800" dirty="0">
                <a:latin typeface="Times New Roman" pitchFamily="18" charset="0"/>
                <a:cs typeface="Majalla UI"/>
              </a:rPr>
              <a:t>= 10</a:t>
            </a:r>
            <a:r>
              <a:rPr lang="en-US" sz="2800" baseline="30000" dirty="0">
                <a:latin typeface="Times New Roman" pitchFamily="18" charset="0"/>
                <a:cs typeface="Majalla UI"/>
              </a:rPr>
              <a:t>-7</a:t>
            </a:r>
            <a:r>
              <a:rPr lang="en-US" sz="2800" dirty="0">
                <a:latin typeface="Times New Roman" pitchFamily="18" charset="0"/>
                <a:cs typeface="Majalla UI"/>
              </a:rPr>
              <a:t>  </a:t>
            </a:r>
            <a:r>
              <a:rPr lang="en-US" sz="2800" dirty="0" smtClean="0">
                <a:latin typeface="Times New Roman" pitchFamily="18" charset="0"/>
                <a:cs typeface="Majalla UI"/>
              </a:rPr>
              <a:t>m, </a:t>
            </a:r>
            <a:r>
              <a:rPr lang="he-IL" sz="3200" dirty="0">
                <a:latin typeface="Times New Roman" pitchFamily="18" charset="0"/>
              </a:rPr>
              <a:t>ג</a:t>
            </a:r>
            <a:r>
              <a:rPr lang="en-US" sz="2800" baseline="-25000" dirty="0">
                <a:latin typeface="Times New Roman" pitchFamily="18" charset="0"/>
                <a:cs typeface="Majalla UI"/>
              </a:rPr>
              <a:t>tissue</a:t>
            </a:r>
            <a:r>
              <a:rPr lang="en-US" sz="2800" dirty="0">
                <a:latin typeface="Times New Roman" pitchFamily="18" charset="0"/>
                <a:cs typeface="Majalla UI"/>
              </a:rPr>
              <a:t>= </a:t>
            </a:r>
            <a:r>
              <a:rPr lang="en-US" sz="2800" dirty="0" smtClean="0">
                <a:latin typeface="Times New Roman" pitchFamily="18" charset="0"/>
                <a:cs typeface="Majalla UI"/>
              </a:rPr>
              <a:t>10</a:t>
            </a:r>
            <a:r>
              <a:rPr lang="en-US" sz="2800" baseline="30000" dirty="0" smtClean="0">
                <a:latin typeface="Times New Roman" pitchFamily="18" charset="0"/>
                <a:cs typeface="Majalla UI"/>
              </a:rPr>
              <a:t>-11 </a:t>
            </a:r>
            <a:r>
              <a:rPr lang="en-US" sz="2800" dirty="0" smtClean="0">
                <a:latin typeface="Times New Roman" pitchFamily="18" charset="0"/>
                <a:cs typeface="Majalla UI"/>
              </a:rPr>
              <a:t>m</a:t>
            </a:r>
            <a:r>
              <a:rPr lang="en-US" sz="2800" baseline="30000" dirty="0" smtClean="0">
                <a:latin typeface="Times New Roman" pitchFamily="18" charset="0"/>
                <a:cs typeface="Majalla UI"/>
              </a:rPr>
              <a:t>         </a:t>
            </a:r>
            <a:endParaRPr lang="en-US" sz="2800" baseline="-25000" dirty="0">
              <a:latin typeface="Times New Roman" pitchFamily="18" charset="0"/>
              <a:cs typeface="Majalla UI"/>
            </a:endParaRPr>
          </a:p>
        </p:txBody>
      </p:sp>
    </p:spTree>
    <p:extLst>
      <p:ext uri="{BB962C8B-B14F-4D97-AF65-F5344CB8AC3E}">
        <p14:creationId xmlns:p14="http://schemas.microsoft.com/office/powerpoint/2010/main" val="1514968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endParaRPr lang="ar-IQ" dirty="0"/>
          </a:p>
        </p:txBody>
      </p:sp>
      <p:sp>
        <p:nvSpPr>
          <p:cNvPr id="3" name="Content Placeholder 2"/>
          <p:cNvSpPr>
            <a:spLocks noGrp="1"/>
          </p:cNvSpPr>
          <p:nvPr>
            <p:ph idx="1"/>
          </p:nvPr>
        </p:nvSpPr>
        <p:spPr/>
        <p:txBody>
          <a:bodyPr/>
          <a:lstStyle/>
          <a:p>
            <a:r>
              <a:rPr lang="en-US" dirty="0" smtClean="0"/>
              <a:t>What is the typical value of D in air and in tissue for an O</a:t>
            </a:r>
            <a:r>
              <a:rPr lang="en-US" baseline="-25000" dirty="0" smtClean="0"/>
              <a:t>2</a:t>
            </a:r>
            <a:r>
              <a:rPr lang="en-US" dirty="0" smtClean="0"/>
              <a:t> molecule after 1 sec if N = 10</a:t>
            </a:r>
            <a:r>
              <a:rPr lang="en-US" baseline="30000" dirty="0" smtClean="0"/>
              <a:t>10 </a:t>
            </a:r>
            <a:r>
              <a:rPr lang="en-US" dirty="0" smtClean="0"/>
              <a:t>in air and N = 10</a:t>
            </a:r>
            <a:r>
              <a:rPr lang="en-US" baseline="30000" dirty="0" smtClean="0"/>
              <a:t>12</a:t>
            </a:r>
            <a:r>
              <a:rPr lang="en-US" dirty="0" smtClean="0"/>
              <a:t> in tissue ?</a:t>
            </a:r>
          </a:p>
          <a:p>
            <a:pPr marL="0" indent="0" algn="ctr">
              <a:buNone/>
            </a:pPr>
            <a:r>
              <a:rPr lang="en-US" dirty="0" smtClean="0">
                <a:solidFill>
                  <a:srgbClr val="FF0000"/>
                </a:solidFill>
              </a:rPr>
              <a:t>In air D </a:t>
            </a:r>
            <a:r>
              <a:rPr lang="en-US" dirty="0" smtClean="0">
                <a:solidFill>
                  <a:srgbClr val="FF0000"/>
                </a:solidFill>
                <a:cs typeface="Majalla UI"/>
              </a:rPr>
              <a:t>≈ 10</a:t>
            </a:r>
            <a:r>
              <a:rPr lang="en-US" baseline="30000" dirty="0" smtClean="0">
                <a:solidFill>
                  <a:srgbClr val="FF0000"/>
                </a:solidFill>
                <a:cs typeface="Majalla UI"/>
              </a:rPr>
              <a:t>-7</a:t>
            </a:r>
            <a:r>
              <a:rPr lang="en-US" dirty="0" smtClean="0">
                <a:solidFill>
                  <a:srgbClr val="FF0000"/>
                </a:solidFill>
                <a:cs typeface="Majalla UI"/>
              </a:rPr>
              <a:t> (10</a:t>
            </a:r>
            <a:r>
              <a:rPr lang="en-US" baseline="30000" dirty="0" smtClean="0">
                <a:solidFill>
                  <a:srgbClr val="FF0000"/>
                </a:solidFill>
                <a:cs typeface="Majalla UI"/>
              </a:rPr>
              <a:t>10</a:t>
            </a:r>
            <a:r>
              <a:rPr lang="en-US" dirty="0" smtClean="0">
                <a:solidFill>
                  <a:srgbClr val="FF0000"/>
                </a:solidFill>
                <a:cs typeface="Majalla UI"/>
              </a:rPr>
              <a:t>)</a:t>
            </a:r>
            <a:r>
              <a:rPr lang="en-US" baseline="30000" dirty="0" smtClean="0">
                <a:solidFill>
                  <a:srgbClr val="FF0000"/>
                </a:solidFill>
                <a:cs typeface="Majalla UI"/>
              </a:rPr>
              <a:t>1/2</a:t>
            </a:r>
            <a:r>
              <a:rPr lang="en-US" dirty="0" smtClean="0">
                <a:solidFill>
                  <a:srgbClr val="FF0000"/>
                </a:solidFill>
                <a:cs typeface="Majalla UI"/>
              </a:rPr>
              <a:t> = 10</a:t>
            </a:r>
            <a:r>
              <a:rPr lang="en-US" baseline="30000" dirty="0" smtClean="0">
                <a:solidFill>
                  <a:srgbClr val="FF0000"/>
                </a:solidFill>
                <a:cs typeface="Majalla UI"/>
              </a:rPr>
              <a:t>-2</a:t>
            </a:r>
            <a:r>
              <a:rPr lang="en-US" dirty="0" smtClean="0">
                <a:solidFill>
                  <a:srgbClr val="FF0000"/>
                </a:solidFill>
                <a:cs typeface="Majalla UI"/>
              </a:rPr>
              <a:t> m.</a:t>
            </a:r>
          </a:p>
          <a:p>
            <a:pPr marL="0" indent="0" algn="ctr">
              <a:buNone/>
            </a:pPr>
            <a:r>
              <a:rPr lang="en-US" dirty="0" smtClean="0">
                <a:solidFill>
                  <a:srgbClr val="FF0000"/>
                </a:solidFill>
              </a:rPr>
              <a:t>In tissue </a:t>
            </a:r>
            <a:r>
              <a:rPr lang="en-US" dirty="0">
                <a:solidFill>
                  <a:srgbClr val="FF0000"/>
                </a:solidFill>
              </a:rPr>
              <a:t>D </a:t>
            </a:r>
            <a:r>
              <a:rPr lang="en-US" dirty="0">
                <a:solidFill>
                  <a:srgbClr val="FF0000"/>
                </a:solidFill>
                <a:cs typeface="Majalla UI"/>
              </a:rPr>
              <a:t>≈ </a:t>
            </a:r>
            <a:r>
              <a:rPr lang="en-US" dirty="0" smtClean="0">
                <a:solidFill>
                  <a:srgbClr val="FF0000"/>
                </a:solidFill>
                <a:cs typeface="Majalla UI"/>
              </a:rPr>
              <a:t>10</a:t>
            </a:r>
            <a:r>
              <a:rPr lang="en-US" baseline="30000" dirty="0" smtClean="0">
                <a:solidFill>
                  <a:srgbClr val="FF0000"/>
                </a:solidFill>
                <a:cs typeface="Majalla UI"/>
              </a:rPr>
              <a:t>-11</a:t>
            </a:r>
            <a:r>
              <a:rPr lang="en-US" dirty="0" smtClean="0">
                <a:solidFill>
                  <a:srgbClr val="FF0000"/>
                </a:solidFill>
                <a:cs typeface="Majalla UI"/>
              </a:rPr>
              <a:t> </a:t>
            </a:r>
            <a:r>
              <a:rPr lang="en-US" dirty="0">
                <a:solidFill>
                  <a:srgbClr val="FF0000"/>
                </a:solidFill>
                <a:cs typeface="Majalla UI"/>
              </a:rPr>
              <a:t>(</a:t>
            </a:r>
            <a:r>
              <a:rPr lang="en-US" dirty="0" smtClean="0">
                <a:solidFill>
                  <a:srgbClr val="FF0000"/>
                </a:solidFill>
                <a:cs typeface="Majalla UI"/>
              </a:rPr>
              <a:t>10</a:t>
            </a:r>
            <a:r>
              <a:rPr lang="en-US" baseline="30000" dirty="0" smtClean="0">
                <a:solidFill>
                  <a:srgbClr val="FF0000"/>
                </a:solidFill>
                <a:cs typeface="Majalla UI"/>
              </a:rPr>
              <a:t>12</a:t>
            </a:r>
            <a:r>
              <a:rPr lang="en-US" dirty="0" smtClean="0">
                <a:solidFill>
                  <a:srgbClr val="FF0000"/>
                </a:solidFill>
                <a:cs typeface="Majalla UI"/>
              </a:rPr>
              <a:t>)</a:t>
            </a:r>
            <a:r>
              <a:rPr lang="en-US" baseline="30000" dirty="0" smtClean="0">
                <a:solidFill>
                  <a:srgbClr val="FF0000"/>
                </a:solidFill>
                <a:cs typeface="Majalla UI"/>
              </a:rPr>
              <a:t>1/2</a:t>
            </a:r>
            <a:r>
              <a:rPr lang="en-US" dirty="0" smtClean="0">
                <a:solidFill>
                  <a:srgbClr val="FF0000"/>
                </a:solidFill>
                <a:cs typeface="Majalla UI"/>
              </a:rPr>
              <a:t> </a:t>
            </a:r>
            <a:r>
              <a:rPr lang="en-US" dirty="0">
                <a:solidFill>
                  <a:srgbClr val="FF0000"/>
                </a:solidFill>
                <a:cs typeface="Majalla UI"/>
              </a:rPr>
              <a:t>= </a:t>
            </a:r>
            <a:r>
              <a:rPr lang="en-US" dirty="0" smtClean="0">
                <a:solidFill>
                  <a:srgbClr val="FF0000"/>
                </a:solidFill>
                <a:cs typeface="Majalla UI"/>
              </a:rPr>
              <a:t>10</a:t>
            </a:r>
            <a:r>
              <a:rPr lang="en-US" baseline="30000" dirty="0" smtClean="0">
                <a:solidFill>
                  <a:srgbClr val="FF0000"/>
                </a:solidFill>
                <a:cs typeface="Majalla UI"/>
              </a:rPr>
              <a:t>-5</a:t>
            </a:r>
            <a:r>
              <a:rPr lang="en-US" dirty="0" smtClean="0">
                <a:solidFill>
                  <a:srgbClr val="FF0000"/>
                </a:solidFill>
                <a:cs typeface="Majalla UI"/>
              </a:rPr>
              <a:t> </a:t>
            </a:r>
            <a:r>
              <a:rPr lang="en-US" dirty="0">
                <a:solidFill>
                  <a:srgbClr val="FF0000"/>
                </a:solidFill>
                <a:cs typeface="Majalla UI"/>
              </a:rPr>
              <a:t>m.</a:t>
            </a:r>
          </a:p>
          <a:p>
            <a:pPr marL="0" indent="0" algn="ctr">
              <a:buNone/>
            </a:pPr>
            <a:endParaRPr lang="ar-IQ" dirty="0">
              <a:solidFill>
                <a:srgbClr val="FF0000"/>
              </a:solidFill>
            </a:endParaRPr>
          </a:p>
        </p:txBody>
      </p:sp>
    </p:spTree>
    <p:extLst>
      <p:ext uri="{BB962C8B-B14F-4D97-AF65-F5344CB8AC3E}">
        <p14:creationId xmlns:p14="http://schemas.microsoft.com/office/powerpoint/2010/main" val="21092956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smtClean="0"/>
              <a:t>Diffusion depends on the speed of the molecules, it is more rapid if the molecules are light and it increases with temperature.</a:t>
            </a:r>
          </a:p>
          <a:p>
            <a:r>
              <a:rPr lang="en-US" dirty="0">
                <a:solidFill>
                  <a:srgbClr val="000066"/>
                </a:solidFill>
                <a:latin typeface="Times New Roman" pitchFamily="18" charset="0"/>
              </a:rPr>
              <a:t>In the lungs we are concerned with diffusion in both in gas and liquids. In the O</a:t>
            </a:r>
            <a:r>
              <a:rPr lang="en-US" baseline="-25000" dirty="0">
                <a:solidFill>
                  <a:srgbClr val="000066"/>
                </a:solidFill>
                <a:latin typeface="Times New Roman" pitchFamily="18" charset="0"/>
              </a:rPr>
              <a:t>2</a:t>
            </a:r>
            <a:r>
              <a:rPr lang="en-US" dirty="0">
                <a:solidFill>
                  <a:srgbClr val="000066"/>
                </a:solidFill>
                <a:latin typeface="Times New Roman" pitchFamily="18" charset="0"/>
              </a:rPr>
              <a:t> and CO</a:t>
            </a:r>
            <a:r>
              <a:rPr lang="en-US" baseline="-25000" dirty="0">
                <a:solidFill>
                  <a:srgbClr val="000066"/>
                </a:solidFill>
                <a:latin typeface="Times New Roman" pitchFamily="18" charset="0"/>
              </a:rPr>
              <a:t>2</a:t>
            </a:r>
            <a:r>
              <a:rPr lang="en-US" dirty="0">
                <a:solidFill>
                  <a:srgbClr val="000066"/>
                </a:solidFill>
                <a:latin typeface="Times New Roman" pitchFamily="18" charset="0"/>
              </a:rPr>
              <a:t> exchange in the tissues we are concerned only with diffusion in liquids.</a:t>
            </a:r>
          </a:p>
          <a:p>
            <a:pPr marL="0" indent="0">
              <a:buNone/>
            </a:pPr>
            <a:endParaRPr lang="ar-IQ" dirty="0"/>
          </a:p>
        </p:txBody>
      </p:sp>
    </p:spTree>
    <p:extLst>
      <p:ext uri="{BB962C8B-B14F-4D97-AF65-F5344CB8AC3E}">
        <p14:creationId xmlns:p14="http://schemas.microsoft.com/office/powerpoint/2010/main" val="1247258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p:txBody>
          <a:bodyPr>
            <a:normAutofit lnSpcReduction="10000"/>
          </a:bodyPr>
          <a:lstStyle/>
          <a:p>
            <a:r>
              <a:rPr lang="en-US" dirty="0">
                <a:cs typeface="Majalla UI"/>
              </a:rPr>
              <a:t>In the lungs the distance to be traveled in air is usually a small fraction of millimeter, and diffusion takes place in a fraction of </a:t>
            </a:r>
            <a:r>
              <a:rPr lang="en-US" dirty="0" smtClean="0">
                <a:cs typeface="Majalla UI"/>
              </a:rPr>
              <a:t>second.</a:t>
            </a:r>
            <a:endParaRPr lang="ar-SA" dirty="0"/>
          </a:p>
          <a:p>
            <a:r>
              <a:rPr lang="en-US" dirty="0" smtClean="0"/>
              <a:t>The diffusion of O</a:t>
            </a:r>
            <a:r>
              <a:rPr lang="en-US" baseline="-25000" dirty="0" smtClean="0"/>
              <a:t>2</a:t>
            </a:r>
            <a:r>
              <a:rPr lang="en-US" dirty="0" smtClean="0"/>
              <a:t> and CO</a:t>
            </a:r>
            <a:r>
              <a:rPr lang="en-US" baseline="-25000" dirty="0" smtClean="0"/>
              <a:t>2</a:t>
            </a:r>
            <a:r>
              <a:rPr lang="en-US" dirty="0" smtClean="0"/>
              <a:t> in tissue is about 10,000 times slower than it is in air, but the tissue thickness the molecules must diffuse through in the lung is very small (≈ 0.4 µm) and diffusion through the alveolar wall takes place in much less than 1 sec.</a:t>
            </a:r>
            <a:endParaRPr lang="ar-IQ" dirty="0"/>
          </a:p>
        </p:txBody>
      </p:sp>
    </p:spTree>
    <p:extLst>
      <p:ext uri="{BB962C8B-B14F-4D97-AF65-F5344CB8AC3E}">
        <p14:creationId xmlns:p14="http://schemas.microsoft.com/office/powerpoint/2010/main" val="2973844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alveoli2"/>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a:xfrm>
            <a:off x="683568" y="338623"/>
            <a:ext cx="5429250" cy="6015037"/>
          </a:xfrm>
          <a:noFill/>
        </p:spPr>
      </p:pic>
      <p:sp>
        <p:nvSpPr>
          <p:cNvPr id="33797" name="Text Box 11"/>
          <p:cNvSpPr txBox="1">
            <a:spLocks noChangeArrowheads="1"/>
          </p:cNvSpPr>
          <p:nvPr/>
        </p:nvSpPr>
        <p:spPr bwMode="auto">
          <a:xfrm>
            <a:off x="6177438" y="2985291"/>
            <a:ext cx="29665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2400" dirty="0" smtClean="0">
                <a:latin typeface="Times New Roman" pitchFamily="18" charset="0"/>
              </a:rPr>
              <a:t>0.4</a:t>
            </a:r>
            <a:r>
              <a:rPr lang="en-US" sz="2400" dirty="0" smtClean="0"/>
              <a:t>µ</a:t>
            </a:r>
            <a:r>
              <a:rPr lang="en-US" sz="2400" dirty="0" smtClean="0">
                <a:latin typeface="Times New Roman" pitchFamily="18" charset="0"/>
              </a:rPr>
              <a:t>m tissue thickness that O</a:t>
            </a:r>
            <a:r>
              <a:rPr lang="en-US" sz="2400" baseline="-25000" dirty="0" smtClean="0">
                <a:latin typeface="Times New Roman" pitchFamily="18" charset="0"/>
              </a:rPr>
              <a:t>2</a:t>
            </a:r>
            <a:r>
              <a:rPr lang="en-US" sz="2400" dirty="0" smtClean="0">
                <a:latin typeface="Times New Roman" pitchFamily="18" charset="0"/>
              </a:rPr>
              <a:t> and CO</a:t>
            </a:r>
            <a:r>
              <a:rPr lang="en-US" sz="2400" baseline="-25000" dirty="0" smtClean="0">
                <a:latin typeface="Times New Roman" pitchFamily="18" charset="0"/>
              </a:rPr>
              <a:t>2</a:t>
            </a:r>
            <a:r>
              <a:rPr lang="en-US" sz="2400" dirty="0" smtClean="0">
                <a:latin typeface="Times New Roman" pitchFamily="18" charset="0"/>
              </a:rPr>
              <a:t> must diffuse through in the lungs.</a:t>
            </a:r>
            <a:endParaRPr lang="en-US" sz="2400" dirty="0">
              <a:latin typeface="Times New Roman" pitchFamily="18" charset="0"/>
            </a:endParaRPr>
          </a:p>
        </p:txBody>
      </p:sp>
      <p:sp>
        <p:nvSpPr>
          <p:cNvPr id="3" name="Left Arrow 2"/>
          <p:cNvSpPr/>
          <p:nvPr/>
        </p:nvSpPr>
        <p:spPr>
          <a:xfrm>
            <a:off x="4860032" y="3082451"/>
            <a:ext cx="1317406" cy="3600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Tree>
    <p:extLst>
      <p:ext uri="{BB962C8B-B14F-4D97-AF65-F5344CB8AC3E}">
        <p14:creationId xmlns:p14="http://schemas.microsoft.com/office/powerpoint/2010/main" val="25717110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50825" y="0"/>
            <a:ext cx="8229600" cy="1143000"/>
          </a:xfrm>
        </p:spPr>
        <p:txBody>
          <a:bodyPr/>
          <a:lstStyle/>
          <a:p>
            <a:pPr eaLnBrk="1" fontAlgn="auto" hangingPunct="1">
              <a:spcAft>
                <a:spcPts val="0"/>
              </a:spcAft>
              <a:defRPr/>
            </a:pPr>
            <a:r>
              <a:rPr lang="en-US" smtClean="0">
                <a:solidFill>
                  <a:srgbClr val="000066"/>
                </a:solidFill>
                <a:latin typeface="Times New Roman" pitchFamily="18" charset="0"/>
                <a:ea typeface="+mj-ea"/>
              </a:rPr>
              <a:t>Principle of Diffusion</a:t>
            </a:r>
          </a:p>
        </p:txBody>
      </p:sp>
      <p:sp>
        <p:nvSpPr>
          <p:cNvPr id="31747" name="Rectangle 3"/>
          <p:cNvSpPr>
            <a:spLocks noGrp="1" noChangeArrowheads="1"/>
          </p:cNvSpPr>
          <p:nvPr>
            <p:ph idx="1"/>
          </p:nvPr>
        </p:nvSpPr>
        <p:spPr>
          <a:xfrm>
            <a:off x="468313" y="981075"/>
            <a:ext cx="8229600" cy="5400675"/>
          </a:xfrm>
        </p:spPr>
        <p:txBody>
          <a:bodyPr/>
          <a:lstStyle/>
          <a:p>
            <a:pPr>
              <a:buNone/>
            </a:pPr>
            <a:r>
              <a:rPr lang="en-US" dirty="0" smtClean="0">
                <a:latin typeface="Times New Roman" pitchFamily="18" charset="0"/>
                <a:cs typeface="Majalla UI"/>
              </a:rPr>
              <a:t>No. of collisions (N) </a:t>
            </a:r>
            <a:r>
              <a:rPr lang="el-GR" dirty="0" smtClean="0">
                <a:latin typeface="Times New Roman" pitchFamily="18" charset="0"/>
                <a:cs typeface="Majalla UI"/>
              </a:rPr>
              <a:t>α</a:t>
            </a:r>
            <a:r>
              <a:rPr lang="en-US" dirty="0" smtClean="0">
                <a:latin typeface="Times New Roman" pitchFamily="18" charset="0"/>
                <a:cs typeface="Majalla UI"/>
              </a:rPr>
              <a:t> diffusion time</a:t>
            </a:r>
            <a:r>
              <a:rPr lang="en-US" baseline="30000" dirty="0" smtClean="0">
                <a:latin typeface="Times New Roman" pitchFamily="18" charset="0"/>
                <a:cs typeface="Majalla UI"/>
              </a:rPr>
              <a:t> </a:t>
            </a:r>
            <a:r>
              <a:rPr lang="en-US" dirty="0" smtClean="0">
                <a:latin typeface="Times New Roman" pitchFamily="18" charset="0"/>
                <a:cs typeface="Majalla UI"/>
              </a:rPr>
              <a:t>(</a:t>
            </a:r>
            <a:r>
              <a:rPr lang="en-US" dirty="0">
                <a:latin typeface="Times New Roman" pitchFamily="18" charset="0"/>
                <a:cs typeface="Majalla UI"/>
              </a:rPr>
              <a:t>∆t</a:t>
            </a:r>
            <a:r>
              <a:rPr lang="en-US" dirty="0" smtClean="0">
                <a:latin typeface="Times New Roman" pitchFamily="18" charset="0"/>
                <a:cs typeface="Majalla UI"/>
              </a:rPr>
              <a:t>)</a:t>
            </a:r>
            <a:endParaRPr lang="en-US" baseline="30000" dirty="0" smtClean="0">
              <a:latin typeface="Times New Roman" pitchFamily="18" charset="0"/>
              <a:cs typeface="Majalla UI"/>
            </a:endParaRPr>
          </a:p>
          <a:p>
            <a:pPr algn="ctr" rtl="0" eaLnBrk="1" hangingPunct="1">
              <a:buFontTx/>
              <a:buNone/>
            </a:pPr>
            <a:r>
              <a:rPr lang="en-US" dirty="0" smtClean="0">
                <a:latin typeface="Times New Roman" pitchFamily="18" charset="0"/>
                <a:cs typeface="Majalla UI"/>
              </a:rPr>
              <a:t>N </a:t>
            </a:r>
            <a:r>
              <a:rPr lang="el-GR" dirty="0" smtClean="0">
                <a:latin typeface="Times New Roman" pitchFamily="18" charset="0"/>
                <a:cs typeface="Majalla UI"/>
              </a:rPr>
              <a:t>α</a:t>
            </a:r>
            <a:r>
              <a:rPr lang="en-US" dirty="0" smtClean="0">
                <a:latin typeface="Times New Roman" pitchFamily="18" charset="0"/>
                <a:cs typeface="Majalla UI"/>
              </a:rPr>
              <a:t> ∆t </a:t>
            </a:r>
          </a:p>
          <a:p>
            <a:pPr algn="ctr">
              <a:buNone/>
            </a:pPr>
            <a:r>
              <a:rPr lang="en-US" dirty="0" smtClean="0">
                <a:latin typeface="Times New Roman" pitchFamily="18" charset="0"/>
                <a:cs typeface="Majalla UI"/>
              </a:rPr>
              <a:t>Since D = </a:t>
            </a:r>
            <a:r>
              <a:rPr lang="he-IL" dirty="0">
                <a:latin typeface="Times New Roman" pitchFamily="18" charset="0"/>
              </a:rPr>
              <a:t>ג</a:t>
            </a:r>
            <a:r>
              <a:rPr lang="en-US" dirty="0">
                <a:latin typeface="Times New Roman" pitchFamily="18" charset="0"/>
              </a:rPr>
              <a:t> √ </a:t>
            </a:r>
            <a:r>
              <a:rPr lang="en-US" dirty="0" smtClean="0">
                <a:latin typeface="Times New Roman" pitchFamily="18" charset="0"/>
              </a:rPr>
              <a:t>N     </a:t>
            </a:r>
            <a:r>
              <a:rPr lang="en-US" dirty="0" smtClean="0">
                <a:solidFill>
                  <a:srgbClr val="990000"/>
                </a:solidFill>
                <a:latin typeface="Times New Roman" pitchFamily="18" charset="0"/>
              </a:rPr>
              <a:t> (</a:t>
            </a:r>
            <a:r>
              <a:rPr lang="en-US" dirty="0">
                <a:cs typeface="Majalla UI"/>
              </a:rPr>
              <a:t>D </a:t>
            </a:r>
            <a:r>
              <a:rPr lang="el-GR" dirty="0" smtClean="0">
                <a:latin typeface="Times New Roman" pitchFamily="18" charset="0"/>
                <a:cs typeface="Majalla UI"/>
              </a:rPr>
              <a:t>α</a:t>
            </a:r>
            <a:r>
              <a:rPr lang="en-US" dirty="0">
                <a:latin typeface="Times New Roman" pitchFamily="18" charset="0"/>
              </a:rPr>
              <a:t> √ N</a:t>
            </a:r>
            <a:r>
              <a:rPr lang="en-US" dirty="0" smtClean="0">
                <a:solidFill>
                  <a:srgbClr val="990000"/>
                </a:solidFill>
                <a:latin typeface="Times New Roman" pitchFamily="18" charset="0"/>
              </a:rPr>
              <a:t>)</a:t>
            </a:r>
            <a:endParaRPr lang="en-US" dirty="0" smtClean="0">
              <a:latin typeface="Times New Roman" pitchFamily="18" charset="0"/>
              <a:cs typeface="Majalla UI"/>
            </a:endParaRPr>
          </a:p>
          <a:p>
            <a:pPr algn="ctr" rtl="0" eaLnBrk="1" hangingPunct="1">
              <a:buFont typeface="Wingdings 2" pitchFamily="18" charset="2"/>
              <a:buNone/>
            </a:pPr>
            <a:r>
              <a:rPr lang="en-US" dirty="0" smtClean="0">
                <a:cs typeface="Majalla UI"/>
              </a:rPr>
              <a:t>D </a:t>
            </a:r>
            <a:r>
              <a:rPr lang="el-GR" dirty="0" smtClean="0">
                <a:latin typeface="Times New Roman" pitchFamily="18" charset="0"/>
                <a:cs typeface="Majalla UI"/>
              </a:rPr>
              <a:t>α </a:t>
            </a:r>
            <a:r>
              <a:rPr lang="en-US" dirty="0" smtClean="0">
                <a:latin typeface="Times New Roman" pitchFamily="18" charset="0"/>
                <a:cs typeface="Majalla UI"/>
              </a:rPr>
              <a:t>√∆t</a:t>
            </a:r>
          </a:p>
          <a:p>
            <a:pPr algn="ctr" rtl="0" eaLnBrk="1" hangingPunct="1">
              <a:buFontTx/>
              <a:buNone/>
            </a:pPr>
            <a:r>
              <a:rPr lang="en-US" dirty="0" smtClean="0">
                <a:latin typeface="Times New Roman" pitchFamily="18" charset="0"/>
                <a:cs typeface="Majalla UI"/>
              </a:rPr>
              <a:t>∆t </a:t>
            </a:r>
            <a:r>
              <a:rPr lang="el-GR" dirty="0" smtClean="0">
                <a:latin typeface="Times New Roman" pitchFamily="18" charset="0"/>
                <a:cs typeface="Majalla UI"/>
              </a:rPr>
              <a:t>α</a:t>
            </a:r>
            <a:r>
              <a:rPr lang="en-US" dirty="0" smtClean="0">
                <a:latin typeface="Times New Roman" pitchFamily="18" charset="0"/>
                <a:cs typeface="Majalla UI"/>
              </a:rPr>
              <a:t> D</a:t>
            </a:r>
            <a:r>
              <a:rPr lang="en-US" baseline="30000" dirty="0" smtClean="0">
                <a:latin typeface="Times New Roman" pitchFamily="18" charset="0"/>
                <a:cs typeface="Majalla UI"/>
              </a:rPr>
              <a:t>2</a:t>
            </a:r>
          </a:p>
          <a:p>
            <a:pPr algn="r" rtl="1"/>
            <a:r>
              <a:rPr lang="ar-IQ" dirty="0" smtClean="0">
                <a:latin typeface="Times New Roman" pitchFamily="18" charset="0"/>
                <a:cs typeface="Times New Roman" pitchFamily="18" charset="0"/>
              </a:rPr>
              <a:t>يعني اذا حصلت زيادة في مسافة الانتشار فان زمن الانتشار سوف يزداد بقدر مربع الزيادة الحاصلة في مسافة الانتشار</a:t>
            </a:r>
            <a:endParaRPr lang="en-US" dirty="0" smtClean="0">
              <a:latin typeface="Times New Roman" pitchFamily="18" charset="0"/>
              <a:cs typeface="Times New Roman" pitchFamily="18" charset="0"/>
            </a:endParaRPr>
          </a:p>
        </p:txBody>
      </p:sp>
      <p:cxnSp>
        <p:nvCxnSpPr>
          <p:cNvPr id="7" name="رابط مستقيم 6"/>
          <p:cNvCxnSpPr/>
          <p:nvPr/>
        </p:nvCxnSpPr>
        <p:spPr>
          <a:xfrm>
            <a:off x="4857750" y="3857625"/>
            <a:ext cx="357188" cy="1588"/>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 name="Right Arrow 1"/>
          <p:cNvSpPr/>
          <p:nvPr/>
        </p:nvSpPr>
        <p:spPr>
          <a:xfrm>
            <a:off x="4857750" y="2365612"/>
            <a:ext cx="47625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Tree>
    <p:extLst>
      <p:ext uri="{BB962C8B-B14F-4D97-AF65-F5344CB8AC3E}">
        <p14:creationId xmlns:p14="http://schemas.microsoft.com/office/powerpoint/2010/main" val="1672313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ar-IQ" dirty="0"/>
          </a:p>
        </p:txBody>
      </p:sp>
      <p:sp>
        <p:nvSpPr>
          <p:cNvPr id="3" name="Content Placeholder 2"/>
          <p:cNvSpPr>
            <a:spLocks noGrp="1"/>
          </p:cNvSpPr>
          <p:nvPr>
            <p:ph idx="1"/>
          </p:nvPr>
        </p:nvSpPr>
        <p:spPr/>
        <p:txBody>
          <a:bodyPr/>
          <a:lstStyle/>
          <a:p>
            <a:r>
              <a:rPr lang="en-US" dirty="0" smtClean="0"/>
              <a:t>The human machine really consists of billions of very small engines-the living cells of the body. Each of these engines must be provided with fuel, O</a:t>
            </a:r>
            <a:r>
              <a:rPr lang="en-US" baseline="-25000" dirty="0" smtClean="0"/>
              <a:t>2</a:t>
            </a:r>
            <a:r>
              <a:rPr lang="en-US" dirty="0" smtClean="0"/>
              <a:t> and a method of getting rid of the by-products. The blood and its vessels serve as the transport system for these engines. The lungs serve as the supplier of O</a:t>
            </a:r>
            <a:r>
              <a:rPr lang="en-US" baseline="-25000" dirty="0" smtClean="0"/>
              <a:t>2</a:t>
            </a:r>
            <a:r>
              <a:rPr lang="en-US" dirty="0" smtClean="0"/>
              <a:t> and the disposer of the main by-product CO</a:t>
            </a:r>
            <a:r>
              <a:rPr lang="en-US" baseline="-25000" dirty="0" smtClean="0"/>
              <a:t>2</a:t>
            </a:r>
            <a:r>
              <a:rPr lang="en-US" dirty="0" smtClean="0"/>
              <a:t>.</a:t>
            </a:r>
            <a:endParaRPr lang="ar-IQ" dirty="0"/>
          </a:p>
        </p:txBody>
      </p:sp>
    </p:spTree>
    <p:extLst>
      <p:ext uri="{BB962C8B-B14F-4D97-AF65-F5344CB8AC3E}">
        <p14:creationId xmlns:p14="http://schemas.microsoft.com/office/powerpoint/2010/main" val="4287266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a:t>
            </a:r>
            <a:endParaRPr lang="ar-IQ" dirty="0"/>
          </a:p>
        </p:txBody>
      </p:sp>
      <p:sp>
        <p:nvSpPr>
          <p:cNvPr id="4" name="Content Placeholder 3"/>
          <p:cNvSpPr>
            <a:spLocks noGrp="1"/>
          </p:cNvSpPr>
          <p:nvPr>
            <p:ph idx="1"/>
          </p:nvPr>
        </p:nvSpPr>
        <p:spPr/>
        <p:txBody>
          <a:bodyPr/>
          <a:lstStyle/>
          <a:p>
            <a:r>
              <a:rPr lang="en-US" dirty="0" smtClean="0"/>
              <a:t>If the thickness of the alveolar walls doubled, by what factor would the diffusion time for O</a:t>
            </a:r>
            <a:r>
              <a:rPr lang="en-US" baseline="-25000" dirty="0" smtClean="0"/>
              <a:t>2</a:t>
            </a:r>
            <a:r>
              <a:rPr lang="en-US" dirty="0" smtClean="0"/>
              <a:t> to reach the blood change ?</a:t>
            </a:r>
          </a:p>
          <a:p>
            <a:r>
              <a:rPr lang="en-US" dirty="0" smtClean="0"/>
              <a:t>Answer:</a:t>
            </a:r>
          </a:p>
          <a:p>
            <a:pPr marL="0" indent="0" algn="ctr">
              <a:buNone/>
            </a:pPr>
            <a:r>
              <a:rPr lang="en-US" dirty="0">
                <a:latin typeface="Times New Roman" pitchFamily="18" charset="0"/>
                <a:cs typeface="Majalla UI"/>
              </a:rPr>
              <a:t>∆t </a:t>
            </a:r>
            <a:r>
              <a:rPr lang="el-GR" dirty="0">
                <a:latin typeface="Times New Roman" pitchFamily="18" charset="0"/>
                <a:cs typeface="Majalla UI"/>
              </a:rPr>
              <a:t>α</a:t>
            </a:r>
            <a:r>
              <a:rPr lang="en-US" dirty="0">
                <a:latin typeface="Times New Roman" pitchFamily="18" charset="0"/>
                <a:cs typeface="Majalla UI"/>
              </a:rPr>
              <a:t> </a:t>
            </a:r>
            <a:r>
              <a:rPr lang="en-US" dirty="0" smtClean="0">
                <a:latin typeface="Times New Roman" pitchFamily="18" charset="0"/>
                <a:cs typeface="Majalla UI"/>
              </a:rPr>
              <a:t>D</a:t>
            </a:r>
            <a:r>
              <a:rPr lang="en-US" baseline="30000" dirty="0" smtClean="0">
                <a:latin typeface="Times New Roman" pitchFamily="18" charset="0"/>
                <a:cs typeface="Majalla UI"/>
              </a:rPr>
              <a:t>2</a:t>
            </a:r>
          </a:p>
          <a:p>
            <a:pPr marL="0" indent="0" algn="ctr">
              <a:buNone/>
            </a:pPr>
            <a:r>
              <a:rPr lang="en-US" dirty="0" smtClean="0">
                <a:latin typeface="Times New Roman" pitchFamily="18" charset="0"/>
                <a:cs typeface="Majalla UI"/>
              </a:rPr>
              <a:t> therefore, </a:t>
            </a:r>
            <a:r>
              <a:rPr lang="en-US" dirty="0">
                <a:latin typeface="Times New Roman" pitchFamily="18" charset="0"/>
                <a:cs typeface="Majalla UI"/>
              </a:rPr>
              <a:t>∆</a:t>
            </a:r>
            <a:r>
              <a:rPr lang="en-US" dirty="0" smtClean="0">
                <a:latin typeface="Times New Roman" pitchFamily="18" charset="0"/>
                <a:cs typeface="Majalla UI"/>
              </a:rPr>
              <a:t>t = 2</a:t>
            </a:r>
            <a:r>
              <a:rPr lang="en-US" baseline="30000" dirty="0" smtClean="0">
                <a:latin typeface="Times New Roman" pitchFamily="18" charset="0"/>
                <a:cs typeface="Majalla UI"/>
              </a:rPr>
              <a:t>2</a:t>
            </a:r>
            <a:r>
              <a:rPr lang="en-US" dirty="0" smtClean="0">
                <a:latin typeface="Times New Roman" pitchFamily="18" charset="0"/>
                <a:cs typeface="Majalla UI"/>
              </a:rPr>
              <a:t> = 4 times longer</a:t>
            </a:r>
            <a:endParaRPr lang="en-US" baseline="30000" dirty="0">
              <a:latin typeface="Times New Roman" pitchFamily="18" charset="0"/>
              <a:cs typeface="Majalla UI"/>
            </a:endParaRPr>
          </a:p>
          <a:p>
            <a:pPr marL="0" indent="0" algn="ctr">
              <a:buNone/>
            </a:pPr>
            <a:endParaRPr lang="ar-IQ" dirty="0"/>
          </a:p>
        </p:txBody>
      </p:sp>
    </p:spTree>
    <p:extLst>
      <p:ext uri="{BB962C8B-B14F-4D97-AF65-F5344CB8AC3E}">
        <p14:creationId xmlns:p14="http://schemas.microsoft.com/office/powerpoint/2010/main" val="32757080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Exercise</a:t>
            </a:r>
            <a:r>
              <a:rPr lang="en-US" baseline="-25000" dirty="0" smtClean="0"/>
              <a:t>(2)</a:t>
            </a:r>
            <a:endParaRPr lang="ar-IQ" baseline="-25000" dirty="0"/>
          </a:p>
        </p:txBody>
      </p:sp>
      <p:sp>
        <p:nvSpPr>
          <p:cNvPr id="5" name="Content Placeholder 4"/>
          <p:cNvSpPr>
            <a:spLocks noGrp="1"/>
          </p:cNvSpPr>
          <p:nvPr>
            <p:ph sz="half" idx="1"/>
          </p:nvPr>
        </p:nvSpPr>
        <p:spPr/>
        <p:txBody>
          <a:bodyPr/>
          <a:lstStyle/>
          <a:p>
            <a:r>
              <a:rPr lang="en-US" dirty="0"/>
              <a:t>If the thickness of the alveolar walls </a:t>
            </a:r>
            <a:r>
              <a:rPr lang="en-US" dirty="0" smtClean="0"/>
              <a:t>is increased three times, </a:t>
            </a:r>
            <a:r>
              <a:rPr lang="en-US" dirty="0"/>
              <a:t>by what factor would the diffusion time for O</a:t>
            </a:r>
            <a:r>
              <a:rPr lang="en-US" baseline="-25000" dirty="0"/>
              <a:t>2</a:t>
            </a:r>
            <a:r>
              <a:rPr lang="en-US" dirty="0"/>
              <a:t> to reach the blood change ?</a:t>
            </a:r>
          </a:p>
          <a:p>
            <a:endParaRPr lang="ar-IQ"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843881"/>
            <a:ext cx="4038600" cy="4038600"/>
          </a:xfrm>
        </p:spPr>
      </p:pic>
    </p:spTree>
    <p:extLst>
      <p:ext uri="{BB962C8B-B14F-4D97-AF65-F5344CB8AC3E}">
        <p14:creationId xmlns:p14="http://schemas.microsoft.com/office/powerpoint/2010/main" val="1300343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عنوان 3"/>
          <p:cNvSpPr>
            <a:spLocks noGrp="1"/>
          </p:cNvSpPr>
          <p:nvPr>
            <p:ph type="title"/>
          </p:nvPr>
        </p:nvSpPr>
        <p:spPr/>
        <p:txBody>
          <a:bodyPr/>
          <a:lstStyle/>
          <a:p>
            <a:pPr eaLnBrk="1" fontAlgn="auto" hangingPunct="1">
              <a:spcAft>
                <a:spcPts val="0"/>
              </a:spcAft>
              <a:defRPr/>
            </a:pPr>
            <a:r>
              <a:rPr lang="en-US" u="sng" dirty="0" smtClean="0">
                <a:solidFill>
                  <a:srgbClr val="660066"/>
                </a:solidFill>
                <a:latin typeface="Times New Roman" pitchFamily="18" charset="0"/>
                <a:ea typeface="+mj-ea"/>
              </a:rPr>
              <a:t>Partial pressures of O</a:t>
            </a:r>
            <a:r>
              <a:rPr lang="en-US" u="sng" baseline="-25000" dirty="0" smtClean="0">
                <a:solidFill>
                  <a:srgbClr val="660066"/>
                </a:solidFill>
                <a:latin typeface="Times New Roman" pitchFamily="18" charset="0"/>
                <a:ea typeface="+mj-ea"/>
              </a:rPr>
              <a:t>2</a:t>
            </a:r>
            <a:r>
              <a:rPr lang="en-US" u="sng" dirty="0" smtClean="0">
                <a:solidFill>
                  <a:srgbClr val="660066"/>
                </a:solidFill>
                <a:latin typeface="Times New Roman" pitchFamily="18" charset="0"/>
                <a:ea typeface="+mj-ea"/>
              </a:rPr>
              <a:t> and Co</a:t>
            </a:r>
            <a:r>
              <a:rPr lang="en-US" u="sng" baseline="-25000" dirty="0" smtClean="0">
                <a:solidFill>
                  <a:srgbClr val="660066"/>
                </a:solidFill>
                <a:latin typeface="Times New Roman" pitchFamily="18" charset="0"/>
                <a:ea typeface="+mj-ea"/>
              </a:rPr>
              <a:t>2</a:t>
            </a:r>
            <a:endParaRPr lang="ar-SA" dirty="0" smtClean="0">
              <a:solidFill>
                <a:schemeClr val="tx2">
                  <a:satMod val="130000"/>
                </a:schemeClr>
              </a:solidFill>
              <a:ea typeface="+mj-ea"/>
            </a:endParaRPr>
          </a:p>
        </p:txBody>
      </p:sp>
      <p:sp>
        <p:nvSpPr>
          <p:cNvPr id="38915" name="عنصر نائب للمحتوى 4"/>
          <p:cNvSpPr>
            <a:spLocks noGrp="1"/>
          </p:cNvSpPr>
          <p:nvPr>
            <p:ph idx="1"/>
          </p:nvPr>
        </p:nvSpPr>
        <p:spPr/>
        <p:txBody>
          <a:bodyPr/>
          <a:lstStyle/>
          <a:p>
            <a:pPr algn="l" rtl="0" eaLnBrk="1" hangingPunct="1">
              <a:buFontTx/>
              <a:buNone/>
            </a:pPr>
            <a:r>
              <a:rPr lang="en-US" smtClean="0">
                <a:solidFill>
                  <a:srgbClr val="660066"/>
                </a:solidFill>
                <a:latin typeface="Times New Roman" pitchFamily="18" charset="0"/>
                <a:cs typeface="Majalla UI"/>
              </a:rPr>
              <a:t>The behavior of gases in the lungs obeys</a:t>
            </a:r>
            <a:r>
              <a:rPr lang="en-US" smtClean="0">
                <a:latin typeface="Times New Roman" pitchFamily="18" charset="0"/>
                <a:cs typeface="Majalla UI"/>
              </a:rPr>
              <a:t> </a:t>
            </a:r>
            <a:r>
              <a:rPr lang="en-US" b="1" i="1" u="sng" smtClean="0">
                <a:solidFill>
                  <a:srgbClr val="660066"/>
                </a:solidFill>
                <a:latin typeface="Times New Roman" pitchFamily="18" charset="0"/>
                <a:cs typeface="Majalla UI"/>
              </a:rPr>
              <a:t>Dalton law</a:t>
            </a:r>
            <a:r>
              <a:rPr lang="en-US" smtClean="0">
                <a:latin typeface="Times New Roman" pitchFamily="18" charset="0"/>
                <a:cs typeface="Majalla UI"/>
              </a:rPr>
              <a:t> </a:t>
            </a:r>
            <a:r>
              <a:rPr lang="en-US" smtClean="0">
                <a:solidFill>
                  <a:srgbClr val="660066"/>
                </a:solidFill>
                <a:latin typeface="Times New Roman" pitchFamily="18" charset="0"/>
                <a:cs typeface="Majalla UI"/>
              </a:rPr>
              <a:t>of partial pressures:</a:t>
            </a:r>
          </a:p>
          <a:p>
            <a:pPr algn="l" rtl="0" eaLnBrk="1" hangingPunct="1">
              <a:buFontTx/>
              <a:buNone/>
            </a:pPr>
            <a:r>
              <a:rPr lang="en-US" b="1" i="1" smtClean="0">
                <a:solidFill>
                  <a:srgbClr val="800202"/>
                </a:solidFill>
                <a:latin typeface="Times New Roman" pitchFamily="18" charset="0"/>
                <a:cs typeface="Majalla UI"/>
              </a:rPr>
              <a:t>The total pressure of mixed gases is the sum of the pressure each would exert when it is alone occupied the container.</a:t>
            </a:r>
          </a:p>
          <a:p>
            <a:pPr algn="l" rtl="0" eaLnBrk="1" hangingPunct="1">
              <a:buFontTx/>
              <a:buNone/>
            </a:pPr>
            <a:r>
              <a:rPr lang="en-US" smtClean="0">
                <a:solidFill>
                  <a:srgbClr val="800202"/>
                </a:solidFill>
                <a:latin typeface="Times New Roman" pitchFamily="18" charset="0"/>
                <a:cs typeface="Majalla UI"/>
              </a:rPr>
              <a:t>Total pressure = sum of partial pressures</a:t>
            </a:r>
            <a:endParaRPr lang="ar-SA" smtClean="0"/>
          </a:p>
        </p:txBody>
      </p:sp>
    </p:spTree>
    <p:extLst>
      <p:ext uri="{BB962C8B-B14F-4D97-AF65-F5344CB8AC3E}">
        <p14:creationId xmlns:p14="http://schemas.microsoft.com/office/powerpoint/2010/main" val="15769389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solidFill>
                  <a:srgbClr val="660066"/>
                </a:solidFill>
                <a:latin typeface="Times New Roman" pitchFamily="18" charset="0"/>
              </a:rPr>
              <a:t>Partial pressures of O</a:t>
            </a:r>
            <a:r>
              <a:rPr lang="en-US" sz="3600" baseline="-25000" dirty="0">
                <a:solidFill>
                  <a:srgbClr val="660066"/>
                </a:solidFill>
                <a:latin typeface="Times New Roman" pitchFamily="18" charset="0"/>
              </a:rPr>
              <a:t>2</a:t>
            </a:r>
            <a:r>
              <a:rPr lang="en-US" sz="3600" dirty="0">
                <a:solidFill>
                  <a:srgbClr val="660066"/>
                </a:solidFill>
                <a:latin typeface="Times New Roman" pitchFamily="18" charset="0"/>
              </a:rPr>
              <a:t> and </a:t>
            </a:r>
            <a:r>
              <a:rPr lang="en-US" sz="3600" dirty="0" smtClean="0">
                <a:solidFill>
                  <a:srgbClr val="660066"/>
                </a:solidFill>
                <a:latin typeface="Times New Roman" pitchFamily="18" charset="0"/>
              </a:rPr>
              <a:t>Co</a:t>
            </a:r>
            <a:r>
              <a:rPr lang="en-US" sz="3600" baseline="-25000" dirty="0" smtClean="0">
                <a:solidFill>
                  <a:srgbClr val="660066"/>
                </a:solidFill>
                <a:latin typeface="Times New Roman" pitchFamily="18" charset="0"/>
              </a:rPr>
              <a:t>2 </a:t>
            </a:r>
            <a:r>
              <a:rPr lang="en-US" sz="3600" dirty="0" smtClean="0">
                <a:solidFill>
                  <a:srgbClr val="660066"/>
                </a:solidFill>
                <a:latin typeface="Times New Roman" pitchFamily="18" charset="0"/>
              </a:rPr>
              <a:t>(cont.)</a:t>
            </a:r>
            <a:endParaRPr lang="ar-IQ" sz="3600" dirty="0"/>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7"/>
            <a:ext cx="4038600" cy="3028949"/>
          </a:xfrm>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272087" y="2196306"/>
            <a:ext cx="2790825" cy="3333750"/>
          </a:xfrm>
        </p:spPr>
      </p:pic>
      <p:sp>
        <p:nvSpPr>
          <p:cNvPr id="9" name="TextBox 8"/>
          <p:cNvSpPr txBox="1"/>
          <p:nvPr/>
        </p:nvSpPr>
        <p:spPr>
          <a:xfrm>
            <a:off x="838200" y="4724400"/>
            <a:ext cx="457200" cy="369332"/>
          </a:xfrm>
          <a:prstGeom prst="rect">
            <a:avLst/>
          </a:prstGeom>
          <a:noFill/>
        </p:spPr>
        <p:txBody>
          <a:bodyPr wrap="square" rtlCol="1">
            <a:spAutoFit/>
          </a:bodyPr>
          <a:lstStyle/>
          <a:p>
            <a:r>
              <a:rPr lang="en-US" dirty="0" smtClean="0"/>
              <a:t>P</a:t>
            </a:r>
            <a:r>
              <a:rPr lang="en-US" dirty="0"/>
              <a:t>1</a:t>
            </a:r>
            <a:endParaRPr lang="ar-IQ" dirty="0"/>
          </a:p>
        </p:txBody>
      </p:sp>
      <p:sp>
        <p:nvSpPr>
          <p:cNvPr id="10" name="TextBox 9"/>
          <p:cNvSpPr txBox="1"/>
          <p:nvPr/>
        </p:nvSpPr>
        <p:spPr>
          <a:xfrm>
            <a:off x="3810000" y="4756667"/>
            <a:ext cx="457200" cy="338554"/>
          </a:xfrm>
          <a:prstGeom prst="rect">
            <a:avLst/>
          </a:prstGeom>
          <a:noFill/>
        </p:spPr>
        <p:txBody>
          <a:bodyPr wrap="square" rtlCol="1">
            <a:spAutoFit/>
          </a:bodyPr>
          <a:lstStyle/>
          <a:p>
            <a:r>
              <a:rPr lang="en-US" sz="1600" dirty="0" smtClean="0"/>
              <a:t>P</a:t>
            </a:r>
            <a:r>
              <a:rPr lang="en-US" sz="1600" dirty="0"/>
              <a:t>1</a:t>
            </a:r>
            <a:endParaRPr lang="ar-IQ" sz="1600" dirty="0"/>
          </a:p>
        </p:txBody>
      </p:sp>
    </p:spTree>
    <p:extLst>
      <p:ext uri="{BB962C8B-B14F-4D97-AF65-F5344CB8AC3E}">
        <p14:creationId xmlns:p14="http://schemas.microsoft.com/office/powerpoint/2010/main" val="32717115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1" cy="1143000"/>
          </a:xfrm>
        </p:spPr>
        <p:txBody>
          <a:bodyPr/>
          <a:lstStyle/>
          <a:p>
            <a:pPr>
              <a:defRPr/>
            </a:pPr>
            <a:r>
              <a:rPr lang="en-US" dirty="0">
                <a:cs typeface="Majalla UI"/>
              </a:rPr>
              <a:t>Example</a:t>
            </a:r>
            <a:endParaRPr lang="en-US" u="sng" baseline="-25000" dirty="0" smtClean="0">
              <a:solidFill>
                <a:srgbClr val="660066"/>
              </a:solidFill>
              <a:effectLst>
                <a:outerShdw blurRad="38100" dist="38100" dir="2700000" algn="tl">
                  <a:srgbClr val="000000"/>
                </a:outerShdw>
              </a:effectLst>
              <a:latin typeface="Times New Roman" pitchFamily="18" charset="0"/>
              <a:cs typeface="Majalla UI"/>
            </a:endParaRPr>
          </a:p>
        </p:txBody>
      </p:sp>
      <p:sp>
        <p:nvSpPr>
          <p:cNvPr id="39939" name="Rectangle 3"/>
          <p:cNvSpPr>
            <a:spLocks noGrp="1" noChangeArrowheads="1"/>
          </p:cNvSpPr>
          <p:nvPr>
            <p:ph idx="1"/>
          </p:nvPr>
        </p:nvSpPr>
        <p:spPr>
          <a:xfrm>
            <a:off x="179388" y="1196975"/>
            <a:ext cx="8785225" cy="5327650"/>
          </a:xfrm>
        </p:spPr>
        <p:txBody>
          <a:bodyPr/>
          <a:lstStyle/>
          <a:p>
            <a:pPr algn="l" rtl="0" eaLnBrk="1" hangingPunct="1"/>
            <a:r>
              <a:rPr lang="en-US" dirty="0" smtClean="0">
                <a:cs typeface="Majalla UI"/>
              </a:rPr>
              <a:t>Consider a closed liter container of dry air at atmospheric pressure (760 mm Hg) that contains 80%  N</a:t>
            </a:r>
            <a:r>
              <a:rPr lang="en-US" baseline="-25000" dirty="0" smtClean="0">
                <a:cs typeface="Majalla UI"/>
              </a:rPr>
              <a:t>2</a:t>
            </a:r>
            <a:r>
              <a:rPr lang="en-US" dirty="0" smtClean="0">
                <a:cs typeface="Majalla UI"/>
              </a:rPr>
              <a:t> and 20% O</a:t>
            </a:r>
            <a:r>
              <a:rPr lang="en-US" baseline="-25000" dirty="0" smtClean="0">
                <a:cs typeface="Majalla UI"/>
              </a:rPr>
              <a:t>2</a:t>
            </a:r>
            <a:r>
              <a:rPr lang="en-US" dirty="0" smtClean="0">
                <a:cs typeface="Majalla UI"/>
              </a:rPr>
              <a:t>. calculate the partial pressure of each of them.</a:t>
            </a:r>
          </a:p>
          <a:p>
            <a:pPr marL="0" indent="0" algn="ctr" rtl="0" eaLnBrk="1" hangingPunct="1">
              <a:buNone/>
            </a:pPr>
            <a:r>
              <a:rPr lang="en-US" dirty="0" smtClean="0">
                <a:cs typeface="Majalla UI"/>
              </a:rPr>
              <a:t>    PO</a:t>
            </a:r>
            <a:r>
              <a:rPr lang="en-US" baseline="-25000" dirty="0" smtClean="0">
                <a:cs typeface="Majalla UI"/>
              </a:rPr>
              <a:t>2 </a:t>
            </a:r>
            <a:r>
              <a:rPr lang="en-US" dirty="0" smtClean="0">
                <a:cs typeface="Majalla UI"/>
              </a:rPr>
              <a:t>= (20/100) x 760 = 150 mmHg</a:t>
            </a:r>
          </a:p>
          <a:p>
            <a:pPr marL="0" indent="0" algn="ctr" rtl="0" eaLnBrk="1" hangingPunct="1">
              <a:buNone/>
            </a:pPr>
            <a:r>
              <a:rPr lang="en-US" dirty="0" smtClean="0">
                <a:cs typeface="Majalla UI"/>
              </a:rPr>
              <a:t>    PN</a:t>
            </a:r>
            <a:r>
              <a:rPr lang="en-US" baseline="-25000" dirty="0" smtClean="0">
                <a:cs typeface="Majalla UI"/>
              </a:rPr>
              <a:t>2 </a:t>
            </a:r>
            <a:r>
              <a:rPr lang="en-US" dirty="0" smtClean="0">
                <a:cs typeface="Majalla UI"/>
              </a:rPr>
              <a:t>= (80/100) x 760 = 610 mmHg</a:t>
            </a:r>
            <a:endParaRPr lang="en-US" sz="3600" dirty="0" smtClean="0">
              <a:cs typeface="Majalla UI"/>
            </a:endParaRPr>
          </a:p>
        </p:txBody>
      </p:sp>
    </p:spTree>
    <p:extLst>
      <p:ext uri="{BB962C8B-B14F-4D97-AF65-F5344CB8AC3E}">
        <p14:creationId xmlns:p14="http://schemas.microsoft.com/office/powerpoint/2010/main" val="12879077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660066"/>
                </a:solidFill>
                <a:latin typeface="Times New Roman" pitchFamily="18" charset="0"/>
              </a:rPr>
              <a:t>Partial pressures of O</a:t>
            </a:r>
            <a:r>
              <a:rPr lang="en-US" sz="3600" baseline="-25000" dirty="0">
                <a:solidFill>
                  <a:srgbClr val="660066"/>
                </a:solidFill>
                <a:latin typeface="Times New Roman" pitchFamily="18" charset="0"/>
              </a:rPr>
              <a:t>2</a:t>
            </a:r>
            <a:r>
              <a:rPr lang="en-US" sz="3600" dirty="0">
                <a:solidFill>
                  <a:srgbClr val="660066"/>
                </a:solidFill>
                <a:latin typeface="Times New Roman" pitchFamily="18" charset="0"/>
              </a:rPr>
              <a:t> and Co</a:t>
            </a:r>
            <a:r>
              <a:rPr lang="en-US" sz="3600" baseline="-25000" dirty="0">
                <a:solidFill>
                  <a:srgbClr val="660066"/>
                </a:solidFill>
                <a:latin typeface="Times New Roman" pitchFamily="18" charset="0"/>
              </a:rPr>
              <a:t>2 </a:t>
            </a:r>
            <a:r>
              <a:rPr lang="en-US" sz="3600" dirty="0">
                <a:solidFill>
                  <a:srgbClr val="660066"/>
                </a:solidFill>
                <a:latin typeface="Times New Roman" pitchFamily="18" charset="0"/>
              </a:rPr>
              <a:t>(cont.)</a:t>
            </a:r>
            <a:endParaRPr lang="ar-IQ" dirty="0"/>
          </a:p>
        </p:txBody>
      </p:sp>
      <p:sp>
        <p:nvSpPr>
          <p:cNvPr id="3" name="Content Placeholder 2"/>
          <p:cNvSpPr>
            <a:spLocks noGrp="1"/>
          </p:cNvSpPr>
          <p:nvPr>
            <p:ph idx="1"/>
          </p:nvPr>
        </p:nvSpPr>
        <p:spPr/>
        <p:txBody>
          <a:bodyPr>
            <a:normAutofit/>
          </a:bodyPr>
          <a:lstStyle/>
          <a:p>
            <a:r>
              <a:rPr lang="en-US" dirty="0">
                <a:latin typeface="Times New Roman" pitchFamily="18" charset="0"/>
                <a:cs typeface="Times New Roman" pitchFamily="18" charset="0"/>
              </a:rPr>
              <a:t>The partial pressure of water vapor in air depends in humidity.</a:t>
            </a:r>
            <a:endParaRPr lang="en-US" sz="3600" dirty="0">
              <a:solidFill>
                <a:srgbClr val="800202"/>
              </a:solidFill>
              <a:latin typeface="Times New Roman" pitchFamily="18" charset="0"/>
              <a:cs typeface="Times New Roman" pitchFamily="18" charset="0"/>
            </a:endParaRPr>
          </a:p>
          <a:p>
            <a:endParaRPr lang="en-US" dirty="0" smtClean="0"/>
          </a:p>
          <a:p>
            <a:endParaRPr lang="en-US" dirty="0"/>
          </a:p>
          <a:p>
            <a:endParaRPr lang="en-US" dirty="0" smtClean="0"/>
          </a:p>
          <a:p>
            <a:pPr marL="0" indent="0">
              <a:buNone/>
            </a:pPr>
            <a:endParaRPr lang="en-US" dirty="0" smtClean="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75" y="2514600"/>
            <a:ext cx="2079625"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9587" y="2824837"/>
            <a:ext cx="811213"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85193" y="2824837"/>
            <a:ext cx="1981200"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3800" y="2839277"/>
            <a:ext cx="3962400" cy="139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8"/>
          <p:cNvSpPr txBox="1">
            <a:spLocks noChangeArrowheads="1"/>
          </p:cNvSpPr>
          <p:nvPr/>
        </p:nvSpPr>
        <p:spPr bwMode="auto">
          <a:xfrm>
            <a:off x="6172200" y="2860945"/>
            <a:ext cx="27368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b="1" dirty="0"/>
              <a:t>-</a:t>
            </a:r>
            <a:r>
              <a:rPr lang="en-US" b="1" dirty="0" smtClean="0"/>
              <a:t> </a:t>
            </a:r>
            <a:r>
              <a:rPr lang="en-US" dirty="0" smtClean="0"/>
              <a:t> </a:t>
            </a:r>
            <a:r>
              <a:rPr lang="en-US" sz="3600" dirty="0">
                <a:solidFill>
                  <a:srgbClr val="660066"/>
                </a:solidFill>
                <a:latin typeface="Times New Roman" pitchFamily="18" charset="0"/>
              </a:rPr>
              <a:t>Partial )  pressure of water vapor</a:t>
            </a:r>
          </a:p>
        </p:txBody>
      </p:sp>
    </p:spTree>
    <p:extLst>
      <p:ext uri="{BB962C8B-B14F-4D97-AF65-F5344CB8AC3E}">
        <p14:creationId xmlns:p14="http://schemas.microsoft.com/office/powerpoint/2010/main" val="29488638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pPr>
              <a:defRPr/>
            </a:pPr>
            <a:r>
              <a:rPr lang="en-US" sz="3600" dirty="0">
                <a:solidFill>
                  <a:srgbClr val="660066"/>
                </a:solidFill>
                <a:latin typeface="Times New Roman" pitchFamily="18" charset="0"/>
              </a:rPr>
              <a:t>Partial pressures of O</a:t>
            </a:r>
            <a:r>
              <a:rPr lang="en-US" sz="3600" baseline="-25000" dirty="0">
                <a:solidFill>
                  <a:srgbClr val="660066"/>
                </a:solidFill>
                <a:latin typeface="Times New Roman" pitchFamily="18" charset="0"/>
              </a:rPr>
              <a:t>2</a:t>
            </a:r>
            <a:r>
              <a:rPr lang="en-US" sz="3600" dirty="0">
                <a:solidFill>
                  <a:srgbClr val="660066"/>
                </a:solidFill>
                <a:latin typeface="Times New Roman" pitchFamily="18" charset="0"/>
              </a:rPr>
              <a:t> and Co</a:t>
            </a:r>
            <a:r>
              <a:rPr lang="en-US" sz="3600" baseline="-25000" dirty="0">
                <a:solidFill>
                  <a:srgbClr val="660066"/>
                </a:solidFill>
                <a:latin typeface="Times New Roman" pitchFamily="18" charset="0"/>
              </a:rPr>
              <a:t>2 </a:t>
            </a:r>
            <a:r>
              <a:rPr lang="en-US" sz="3600" dirty="0">
                <a:solidFill>
                  <a:srgbClr val="660066"/>
                </a:solidFill>
                <a:latin typeface="Times New Roman" pitchFamily="18" charset="0"/>
              </a:rPr>
              <a:t>(cont.)</a:t>
            </a:r>
            <a:endParaRPr lang="en-US" b="1" u="sng" baseline="-25000" dirty="0" smtClean="0">
              <a:solidFill>
                <a:srgbClr val="262626"/>
              </a:solidFill>
              <a:effectLst>
                <a:outerShdw blurRad="38100" dist="38100" dir="2700000" algn="tl">
                  <a:srgbClr val="C0C0C0"/>
                </a:outerShdw>
              </a:effectLst>
              <a:latin typeface="Times New Roman" pitchFamily="18" charset="0"/>
              <a:cs typeface="Majalla UI"/>
            </a:endParaRPr>
          </a:p>
        </p:txBody>
      </p:sp>
      <p:sp>
        <p:nvSpPr>
          <p:cNvPr id="40963" name="Rectangle 3"/>
          <p:cNvSpPr>
            <a:spLocks noGrp="1" noChangeArrowheads="1"/>
          </p:cNvSpPr>
          <p:nvPr>
            <p:ph idx="1"/>
          </p:nvPr>
        </p:nvSpPr>
        <p:spPr/>
        <p:txBody>
          <a:bodyPr>
            <a:normAutofit fontScale="92500"/>
          </a:bodyPr>
          <a:lstStyle/>
          <a:p>
            <a:pPr algn="just">
              <a:lnSpc>
                <a:spcPct val="90000"/>
              </a:lnSpc>
            </a:pPr>
            <a:r>
              <a:rPr lang="en-US" dirty="0" smtClean="0">
                <a:solidFill>
                  <a:srgbClr val="663300"/>
                </a:solidFill>
                <a:latin typeface="Times New Roman" pitchFamily="18" charset="0"/>
                <a:cs typeface="Majalla UI"/>
              </a:rPr>
              <a:t>In the lungs, at 37 </a:t>
            </a:r>
            <a:r>
              <a:rPr lang="en-US" baseline="30000" dirty="0" err="1" smtClean="0">
                <a:solidFill>
                  <a:srgbClr val="663300"/>
                </a:solidFill>
                <a:latin typeface="Times New Roman" pitchFamily="18" charset="0"/>
                <a:cs typeface="Majalla UI"/>
              </a:rPr>
              <a:t>o</a:t>
            </a:r>
            <a:r>
              <a:rPr lang="en-US" dirty="0" err="1" smtClean="0">
                <a:solidFill>
                  <a:srgbClr val="663300"/>
                </a:solidFill>
                <a:latin typeface="Times New Roman" pitchFamily="18" charset="0"/>
                <a:cs typeface="Majalla UI"/>
              </a:rPr>
              <a:t>C</a:t>
            </a:r>
            <a:r>
              <a:rPr lang="en-US" dirty="0" smtClean="0">
                <a:solidFill>
                  <a:srgbClr val="663300"/>
                </a:solidFill>
                <a:latin typeface="Times New Roman" pitchFamily="18" charset="0"/>
                <a:cs typeface="Majalla UI"/>
              </a:rPr>
              <a:t> and 100% relative humidity, the partial pressure of water vapor is 47mmHg. </a:t>
            </a:r>
          </a:p>
          <a:p>
            <a:pPr algn="just">
              <a:lnSpc>
                <a:spcPct val="90000"/>
              </a:lnSpc>
            </a:pPr>
            <a:r>
              <a:rPr lang="en-US" dirty="0" smtClean="0">
                <a:solidFill>
                  <a:srgbClr val="663300"/>
                </a:solidFill>
                <a:latin typeface="Times New Roman" pitchFamily="18" charset="0"/>
                <a:cs typeface="Majalla UI"/>
              </a:rPr>
              <a:t>   at atmospheric pressure (760 mmHg), The alveolar air contain 14% O</a:t>
            </a:r>
            <a:r>
              <a:rPr lang="en-US" baseline="-25000" dirty="0" smtClean="0">
                <a:solidFill>
                  <a:srgbClr val="663300"/>
                </a:solidFill>
                <a:latin typeface="Times New Roman" pitchFamily="18" charset="0"/>
                <a:cs typeface="Majalla UI"/>
              </a:rPr>
              <a:t>2</a:t>
            </a:r>
            <a:r>
              <a:rPr lang="en-US" dirty="0">
                <a:solidFill>
                  <a:srgbClr val="663300"/>
                </a:solidFill>
                <a:latin typeface="Times New Roman" pitchFamily="18" charset="0"/>
                <a:cs typeface="Majalla UI"/>
              </a:rPr>
              <a:t> </a:t>
            </a:r>
            <a:r>
              <a:rPr lang="en-US" dirty="0" smtClean="0">
                <a:solidFill>
                  <a:srgbClr val="663300"/>
                </a:solidFill>
                <a:latin typeface="Times New Roman" pitchFamily="18" charset="0"/>
                <a:cs typeface="Majalla UI"/>
              </a:rPr>
              <a:t>and 5.6% Co</a:t>
            </a:r>
            <a:r>
              <a:rPr lang="en-US" baseline="-25000" dirty="0" smtClean="0">
                <a:solidFill>
                  <a:srgbClr val="663300"/>
                </a:solidFill>
                <a:latin typeface="Times New Roman" pitchFamily="18" charset="0"/>
                <a:cs typeface="Majalla UI"/>
              </a:rPr>
              <a:t>2</a:t>
            </a:r>
            <a:r>
              <a:rPr lang="en-US" dirty="0" smtClean="0">
                <a:solidFill>
                  <a:srgbClr val="663300"/>
                </a:solidFill>
                <a:latin typeface="Times New Roman" pitchFamily="18" charset="0"/>
                <a:cs typeface="Majalla UI"/>
              </a:rPr>
              <a:t>.</a:t>
            </a:r>
            <a:endParaRPr lang="en-US" baseline="-25000" dirty="0" smtClean="0">
              <a:solidFill>
                <a:srgbClr val="663300"/>
              </a:solidFill>
              <a:latin typeface="Times New Roman" pitchFamily="18" charset="0"/>
              <a:cs typeface="Majalla UI"/>
            </a:endParaRPr>
          </a:p>
          <a:p>
            <a:pPr algn="just">
              <a:lnSpc>
                <a:spcPct val="90000"/>
              </a:lnSpc>
              <a:buNone/>
            </a:pPr>
            <a:r>
              <a:rPr lang="en-US" dirty="0" smtClean="0">
                <a:solidFill>
                  <a:srgbClr val="663300"/>
                </a:solidFill>
                <a:latin typeface="Times New Roman" pitchFamily="18" charset="0"/>
                <a:cs typeface="Majalla UI"/>
              </a:rPr>
              <a:t>To determine the partial pressure of O</a:t>
            </a:r>
            <a:r>
              <a:rPr lang="en-US" baseline="-25000" dirty="0" smtClean="0">
                <a:solidFill>
                  <a:srgbClr val="663300"/>
                </a:solidFill>
                <a:latin typeface="Times New Roman" pitchFamily="18" charset="0"/>
                <a:cs typeface="Majalla UI"/>
              </a:rPr>
              <a:t>2 </a:t>
            </a:r>
            <a:r>
              <a:rPr lang="en-US" dirty="0">
                <a:solidFill>
                  <a:srgbClr val="663300"/>
                </a:solidFill>
                <a:latin typeface="Times New Roman" pitchFamily="18" charset="0"/>
                <a:cs typeface="Majalla UI"/>
              </a:rPr>
              <a:t>and Co</a:t>
            </a:r>
            <a:r>
              <a:rPr lang="en-US" baseline="-25000" dirty="0">
                <a:solidFill>
                  <a:srgbClr val="663300"/>
                </a:solidFill>
                <a:latin typeface="Times New Roman" pitchFamily="18" charset="0"/>
                <a:cs typeface="Majalla UI"/>
              </a:rPr>
              <a:t>2 </a:t>
            </a:r>
            <a:r>
              <a:rPr lang="en-US" dirty="0" smtClean="0">
                <a:solidFill>
                  <a:srgbClr val="663300"/>
                </a:solidFill>
                <a:latin typeface="Times New Roman" pitchFamily="18" charset="0"/>
                <a:cs typeface="Majalla UI"/>
              </a:rPr>
              <a:t>:</a:t>
            </a:r>
          </a:p>
          <a:p>
            <a:pPr algn="just" rtl="0" eaLnBrk="1" hangingPunct="1">
              <a:lnSpc>
                <a:spcPct val="90000"/>
              </a:lnSpc>
              <a:buFontTx/>
              <a:buNone/>
            </a:pPr>
            <a:endParaRPr lang="en-US" b="1" dirty="0" smtClean="0">
              <a:solidFill>
                <a:srgbClr val="663300"/>
              </a:solidFill>
              <a:latin typeface="Times New Roman" pitchFamily="18" charset="0"/>
              <a:cs typeface="Majalla UI"/>
            </a:endParaRPr>
          </a:p>
          <a:p>
            <a:pPr algn="ctr" rtl="0" eaLnBrk="1" hangingPunct="1">
              <a:lnSpc>
                <a:spcPct val="90000"/>
              </a:lnSpc>
              <a:buFontTx/>
              <a:buNone/>
            </a:pPr>
            <a:r>
              <a:rPr lang="en-US" b="1" i="1" dirty="0" smtClean="0">
                <a:solidFill>
                  <a:srgbClr val="003300"/>
                </a:solidFill>
                <a:latin typeface="Times New Roman" pitchFamily="18" charset="0"/>
                <a:cs typeface="Majalla UI"/>
              </a:rPr>
              <a:t>p</a:t>
            </a:r>
            <a:r>
              <a:rPr lang="en-US" b="1" dirty="0" smtClean="0">
                <a:solidFill>
                  <a:srgbClr val="003300"/>
                </a:solidFill>
                <a:latin typeface="Times New Roman" pitchFamily="18" charset="0"/>
                <a:cs typeface="Majalla UI"/>
              </a:rPr>
              <a:t>O</a:t>
            </a:r>
            <a:r>
              <a:rPr lang="en-US" b="1" baseline="-25000" dirty="0" smtClean="0">
                <a:solidFill>
                  <a:srgbClr val="003300"/>
                </a:solidFill>
                <a:latin typeface="Times New Roman" pitchFamily="18" charset="0"/>
                <a:cs typeface="Majalla UI"/>
              </a:rPr>
              <a:t>2</a:t>
            </a:r>
            <a:r>
              <a:rPr lang="en-US" b="1" dirty="0" smtClean="0">
                <a:solidFill>
                  <a:srgbClr val="003300"/>
                </a:solidFill>
                <a:latin typeface="Times New Roman" pitchFamily="18" charset="0"/>
                <a:cs typeface="Majalla UI"/>
              </a:rPr>
              <a:t>= 14% (760mmHg - 47mmHg)=100mmHg</a:t>
            </a:r>
          </a:p>
          <a:p>
            <a:pPr algn="ctr" rtl="0" eaLnBrk="1" hangingPunct="1">
              <a:lnSpc>
                <a:spcPct val="90000"/>
              </a:lnSpc>
              <a:buFontTx/>
              <a:buNone/>
            </a:pPr>
            <a:endParaRPr lang="en-US" b="1" dirty="0" smtClean="0">
              <a:solidFill>
                <a:srgbClr val="003300"/>
              </a:solidFill>
              <a:latin typeface="Times New Roman" pitchFamily="18" charset="0"/>
              <a:cs typeface="Majalla UI"/>
            </a:endParaRPr>
          </a:p>
          <a:p>
            <a:pPr algn="ctr" rtl="0" eaLnBrk="1" hangingPunct="1">
              <a:lnSpc>
                <a:spcPct val="90000"/>
              </a:lnSpc>
              <a:buFontTx/>
              <a:buNone/>
            </a:pPr>
            <a:r>
              <a:rPr lang="en-US" b="1" i="1" dirty="0" smtClean="0">
                <a:solidFill>
                  <a:srgbClr val="003300"/>
                </a:solidFill>
                <a:latin typeface="Times New Roman" pitchFamily="18" charset="0"/>
                <a:cs typeface="Majalla UI"/>
              </a:rPr>
              <a:t>p</a:t>
            </a:r>
            <a:r>
              <a:rPr lang="en-US" b="1" dirty="0" smtClean="0">
                <a:solidFill>
                  <a:srgbClr val="003300"/>
                </a:solidFill>
                <a:latin typeface="Times New Roman" pitchFamily="18" charset="0"/>
                <a:cs typeface="Majalla UI"/>
              </a:rPr>
              <a:t>CO</a:t>
            </a:r>
            <a:r>
              <a:rPr lang="en-US" b="1" baseline="-25000" dirty="0" smtClean="0">
                <a:solidFill>
                  <a:srgbClr val="003300"/>
                </a:solidFill>
                <a:latin typeface="Times New Roman" pitchFamily="18" charset="0"/>
                <a:cs typeface="Majalla UI"/>
              </a:rPr>
              <a:t>2</a:t>
            </a:r>
            <a:r>
              <a:rPr lang="en-US" b="1" dirty="0" smtClean="0">
                <a:solidFill>
                  <a:srgbClr val="003300"/>
                </a:solidFill>
                <a:latin typeface="Times New Roman" pitchFamily="18" charset="0"/>
                <a:cs typeface="Majalla UI"/>
              </a:rPr>
              <a:t>= 5.6%(760mmHg - 47mmHg)=40mmHg</a:t>
            </a:r>
          </a:p>
        </p:txBody>
      </p:sp>
    </p:spTree>
    <p:extLst>
      <p:ext uri="{BB962C8B-B14F-4D97-AF65-F5344CB8AC3E}">
        <p14:creationId xmlns:p14="http://schemas.microsoft.com/office/powerpoint/2010/main" val="860384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179388" y="377825"/>
            <a:ext cx="8785225" cy="6480175"/>
          </a:xfrm>
        </p:spPr>
        <p:txBody>
          <a:bodyPr/>
          <a:lstStyle/>
          <a:p>
            <a:pPr algn="l" rtl="0" eaLnBrk="1" hangingPunct="1">
              <a:buFontTx/>
              <a:buNone/>
            </a:pPr>
            <a:endParaRPr lang="en-US" dirty="0" smtClean="0">
              <a:cs typeface="Majalla UI"/>
            </a:endParaRPr>
          </a:p>
        </p:txBody>
      </p:sp>
      <p:sp>
        <p:nvSpPr>
          <p:cNvPr id="41987" name="Line 7"/>
          <p:cNvSpPr>
            <a:spLocks noChangeShapeType="1"/>
          </p:cNvSpPr>
          <p:nvPr/>
        </p:nvSpPr>
        <p:spPr bwMode="auto">
          <a:xfrm>
            <a:off x="5219700" y="1773238"/>
            <a:ext cx="0" cy="396081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88" name="Line 8"/>
          <p:cNvSpPr>
            <a:spLocks noChangeShapeType="1"/>
          </p:cNvSpPr>
          <p:nvPr/>
        </p:nvSpPr>
        <p:spPr bwMode="auto">
          <a:xfrm>
            <a:off x="4787900" y="1773238"/>
            <a:ext cx="0" cy="396081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89" name="Line 9"/>
          <p:cNvSpPr>
            <a:spLocks noChangeShapeType="1"/>
          </p:cNvSpPr>
          <p:nvPr/>
        </p:nvSpPr>
        <p:spPr bwMode="auto">
          <a:xfrm>
            <a:off x="2339975" y="1844675"/>
            <a:ext cx="5903913" cy="714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90" name="Text Box 10"/>
          <p:cNvSpPr txBox="1">
            <a:spLocks noChangeArrowheads="1"/>
          </p:cNvSpPr>
          <p:nvPr/>
        </p:nvSpPr>
        <p:spPr bwMode="auto">
          <a:xfrm>
            <a:off x="5651500" y="1125538"/>
            <a:ext cx="1657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alveoli</a:t>
            </a:r>
          </a:p>
        </p:txBody>
      </p:sp>
      <p:sp>
        <p:nvSpPr>
          <p:cNvPr id="41991" name="Text Box 11"/>
          <p:cNvSpPr txBox="1">
            <a:spLocks noChangeArrowheads="1"/>
          </p:cNvSpPr>
          <p:nvPr/>
        </p:nvSpPr>
        <p:spPr bwMode="auto">
          <a:xfrm>
            <a:off x="2555875" y="1125538"/>
            <a:ext cx="2160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capillaries</a:t>
            </a:r>
          </a:p>
        </p:txBody>
      </p:sp>
      <p:sp>
        <p:nvSpPr>
          <p:cNvPr id="41992" name="Text Box 12"/>
          <p:cNvSpPr txBox="1">
            <a:spLocks noChangeArrowheads="1"/>
          </p:cNvSpPr>
          <p:nvPr/>
        </p:nvSpPr>
        <p:spPr bwMode="auto">
          <a:xfrm>
            <a:off x="5508625" y="2060575"/>
            <a:ext cx="3419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PO</a:t>
            </a:r>
            <a:r>
              <a:rPr lang="en-US" sz="3600" baseline="-25000">
                <a:latin typeface="Times New Roman" pitchFamily="18" charset="0"/>
              </a:rPr>
              <a:t>2</a:t>
            </a:r>
            <a:r>
              <a:rPr lang="en-US" sz="3600">
                <a:latin typeface="Times New Roman" pitchFamily="18" charset="0"/>
              </a:rPr>
              <a:t>= 100mmHg</a:t>
            </a:r>
          </a:p>
        </p:txBody>
      </p:sp>
      <p:sp>
        <p:nvSpPr>
          <p:cNvPr id="41993" name="Text Box 13"/>
          <p:cNvSpPr txBox="1">
            <a:spLocks noChangeArrowheads="1"/>
          </p:cNvSpPr>
          <p:nvPr/>
        </p:nvSpPr>
        <p:spPr bwMode="auto">
          <a:xfrm>
            <a:off x="5508625" y="3573463"/>
            <a:ext cx="3419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600" dirty="0" smtClean="0">
                <a:latin typeface="Times New Roman" pitchFamily="18" charset="0"/>
              </a:rPr>
              <a:t>PCo</a:t>
            </a:r>
            <a:r>
              <a:rPr lang="en-US" sz="3600" baseline="30000" dirty="0" smtClean="0">
                <a:latin typeface="Times New Roman" pitchFamily="18" charset="0"/>
              </a:rPr>
              <a:t> </a:t>
            </a:r>
            <a:r>
              <a:rPr lang="en-US" sz="3600" baseline="-25000" dirty="0" smtClean="0">
                <a:latin typeface="Times New Roman" pitchFamily="18" charset="0"/>
              </a:rPr>
              <a:t>2 </a:t>
            </a:r>
            <a:r>
              <a:rPr lang="en-US" sz="3600" dirty="0" smtClean="0">
                <a:latin typeface="Times New Roman" pitchFamily="18" charset="0"/>
              </a:rPr>
              <a:t>= </a:t>
            </a:r>
            <a:r>
              <a:rPr lang="en-US" sz="3600" dirty="0">
                <a:latin typeface="Times New Roman" pitchFamily="18" charset="0"/>
              </a:rPr>
              <a:t>40mmHg</a:t>
            </a:r>
          </a:p>
        </p:txBody>
      </p:sp>
      <p:sp>
        <p:nvSpPr>
          <p:cNvPr id="41994" name="Text Box 14"/>
          <p:cNvSpPr txBox="1">
            <a:spLocks noChangeArrowheads="1"/>
          </p:cNvSpPr>
          <p:nvPr/>
        </p:nvSpPr>
        <p:spPr bwMode="auto">
          <a:xfrm>
            <a:off x="1619250" y="2060575"/>
            <a:ext cx="30241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dirty="0" smtClean="0">
                <a:latin typeface="Times New Roman" pitchFamily="18" charset="0"/>
              </a:rPr>
              <a:t>PO</a:t>
            </a:r>
            <a:r>
              <a:rPr lang="en-US" sz="3600" baseline="-25000" dirty="0" smtClean="0">
                <a:latin typeface="Times New Roman" pitchFamily="18" charset="0"/>
              </a:rPr>
              <a:t>2</a:t>
            </a:r>
            <a:r>
              <a:rPr lang="en-US" sz="3600" dirty="0">
                <a:latin typeface="Times New Roman" pitchFamily="18" charset="0"/>
              </a:rPr>
              <a:t>= 40mmHg</a:t>
            </a:r>
          </a:p>
        </p:txBody>
      </p:sp>
      <p:sp>
        <p:nvSpPr>
          <p:cNvPr id="41995" name="Text Box 15"/>
          <p:cNvSpPr txBox="1">
            <a:spLocks noChangeArrowheads="1"/>
          </p:cNvSpPr>
          <p:nvPr/>
        </p:nvSpPr>
        <p:spPr bwMode="auto">
          <a:xfrm>
            <a:off x="838201" y="3644900"/>
            <a:ext cx="3733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dirty="0" smtClean="0">
                <a:latin typeface="Times New Roman" pitchFamily="18" charset="0"/>
              </a:rPr>
              <a:t>PCo</a:t>
            </a:r>
            <a:r>
              <a:rPr lang="en-US" sz="3600" baseline="30000" dirty="0" smtClean="0">
                <a:latin typeface="Times New Roman" pitchFamily="18" charset="0"/>
              </a:rPr>
              <a:t> </a:t>
            </a:r>
            <a:r>
              <a:rPr lang="en-US" sz="3600" baseline="-25000" dirty="0" smtClean="0">
                <a:latin typeface="Times New Roman" pitchFamily="18" charset="0"/>
              </a:rPr>
              <a:t>2</a:t>
            </a:r>
            <a:r>
              <a:rPr lang="en-US" sz="3600" baseline="30000" dirty="0" smtClean="0">
                <a:latin typeface="Times New Roman" pitchFamily="18" charset="0"/>
              </a:rPr>
              <a:t> </a:t>
            </a:r>
            <a:r>
              <a:rPr lang="en-US" sz="3600" dirty="0" smtClean="0">
                <a:latin typeface="Times New Roman" pitchFamily="18" charset="0"/>
              </a:rPr>
              <a:t>= </a:t>
            </a:r>
            <a:r>
              <a:rPr lang="en-US" sz="3600" dirty="0">
                <a:latin typeface="Times New Roman" pitchFamily="18" charset="0"/>
              </a:rPr>
              <a:t>45mmHg</a:t>
            </a:r>
          </a:p>
        </p:txBody>
      </p:sp>
      <p:sp>
        <p:nvSpPr>
          <p:cNvPr id="41996" name="AutoShape 17"/>
          <p:cNvSpPr>
            <a:spLocks noChangeArrowheads="1"/>
          </p:cNvSpPr>
          <p:nvPr/>
        </p:nvSpPr>
        <p:spPr bwMode="auto">
          <a:xfrm>
            <a:off x="5795963" y="2781300"/>
            <a:ext cx="215900" cy="5032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2" name="AutoShape 18"/>
          <p:cNvSpPr>
            <a:spLocks noChangeArrowheads="1"/>
          </p:cNvSpPr>
          <p:nvPr/>
        </p:nvSpPr>
        <p:spPr bwMode="auto">
          <a:xfrm>
            <a:off x="6227763" y="2852738"/>
            <a:ext cx="215900" cy="504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3" name="AutoShape 19"/>
          <p:cNvSpPr>
            <a:spLocks noChangeArrowheads="1"/>
          </p:cNvSpPr>
          <p:nvPr/>
        </p:nvSpPr>
        <p:spPr bwMode="auto">
          <a:xfrm>
            <a:off x="6659563" y="2781300"/>
            <a:ext cx="217487"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4" name="AutoShape 20"/>
          <p:cNvSpPr>
            <a:spLocks noChangeArrowheads="1"/>
          </p:cNvSpPr>
          <p:nvPr/>
        </p:nvSpPr>
        <p:spPr bwMode="auto">
          <a:xfrm>
            <a:off x="7019925" y="2852738"/>
            <a:ext cx="215900"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0" name="Line 21"/>
          <p:cNvSpPr>
            <a:spLocks noChangeShapeType="1"/>
          </p:cNvSpPr>
          <p:nvPr/>
        </p:nvSpPr>
        <p:spPr bwMode="auto">
          <a:xfrm flipH="1">
            <a:off x="4140200" y="2997200"/>
            <a:ext cx="15113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26646" name="AutoShape 22"/>
          <p:cNvSpPr>
            <a:spLocks noChangeArrowheads="1"/>
          </p:cNvSpPr>
          <p:nvPr/>
        </p:nvSpPr>
        <p:spPr bwMode="auto">
          <a:xfrm>
            <a:off x="4067175" y="4581525"/>
            <a:ext cx="360363"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26647" name="AutoShape 23"/>
          <p:cNvSpPr>
            <a:spLocks noChangeArrowheads="1"/>
          </p:cNvSpPr>
          <p:nvPr/>
        </p:nvSpPr>
        <p:spPr bwMode="auto">
          <a:xfrm>
            <a:off x="3492500" y="5013325"/>
            <a:ext cx="358775" cy="4333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26648" name="AutoShape 24"/>
          <p:cNvSpPr>
            <a:spLocks noChangeArrowheads="1"/>
          </p:cNvSpPr>
          <p:nvPr/>
        </p:nvSpPr>
        <p:spPr bwMode="auto">
          <a:xfrm>
            <a:off x="2843213" y="4797425"/>
            <a:ext cx="288925" cy="5032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4" name="AutoShape 25"/>
          <p:cNvSpPr>
            <a:spLocks noChangeArrowheads="1"/>
          </p:cNvSpPr>
          <p:nvPr/>
        </p:nvSpPr>
        <p:spPr bwMode="auto">
          <a:xfrm>
            <a:off x="3203575" y="4365625"/>
            <a:ext cx="288925"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5" name="AutoShape 26"/>
          <p:cNvSpPr>
            <a:spLocks noChangeArrowheads="1"/>
          </p:cNvSpPr>
          <p:nvPr/>
        </p:nvSpPr>
        <p:spPr bwMode="auto">
          <a:xfrm>
            <a:off x="2339975" y="4581525"/>
            <a:ext cx="287338" cy="5762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6" name="Line 27"/>
          <p:cNvSpPr>
            <a:spLocks noChangeShapeType="1"/>
          </p:cNvSpPr>
          <p:nvPr/>
        </p:nvSpPr>
        <p:spPr bwMode="auto">
          <a:xfrm>
            <a:off x="4067175" y="5300663"/>
            <a:ext cx="29527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42007" name="AutoShape 28"/>
          <p:cNvSpPr>
            <a:spLocks noChangeArrowheads="1"/>
          </p:cNvSpPr>
          <p:nvPr/>
        </p:nvSpPr>
        <p:spPr bwMode="auto">
          <a:xfrm>
            <a:off x="3276600" y="2781300"/>
            <a:ext cx="215900" cy="2873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8" name="AutoShape 29"/>
          <p:cNvSpPr>
            <a:spLocks noChangeArrowheads="1"/>
          </p:cNvSpPr>
          <p:nvPr/>
        </p:nvSpPr>
        <p:spPr bwMode="auto">
          <a:xfrm>
            <a:off x="2916238" y="2924175"/>
            <a:ext cx="215900" cy="2889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9" name="AutoShape 30"/>
          <p:cNvSpPr>
            <a:spLocks noChangeArrowheads="1"/>
          </p:cNvSpPr>
          <p:nvPr/>
        </p:nvSpPr>
        <p:spPr bwMode="auto">
          <a:xfrm>
            <a:off x="3419475" y="3213100"/>
            <a:ext cx="144463" cy="2873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10" name="AutoShape 31"/>
          <p:cNvSpPr>
            <a:spLocks noChangeArrowheads="1"/>
          </p:cNvSpPr>
          <p:nvPr/>
        </p:nvSpPr>
        <p:spPr bwMode="auto">
          <a:xfrm>
            <a:off x="2484438" y="2924175"/>
            <a:ext cx="215900" cy="2174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11" name="AutoShape 32"/>
          <p:cNvSpPr>
            <a:spLocks noChangeArrowheads="1"/>
          </p:cNvSpPr>
          <p:nvPr/>
        </p:nvSpPr>
        <p:spPr bwMode="auto">
          <a:xfrm>
            <a:off x="6877050" y="4868863"/>
            <a:ext cx="287338" cy="3603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2" name="AutoShape 33"/>
          <p:cNvSpPr>
            <a:spLocks noChangeArrowheads="1"/>
          </p:cNvSpPr>
          <p:nvPr/>
        </p:nvSpPr>
        <p:spPr bwMode="auto">
          <a:xfrm>
            <a:off x="6804025" y="5445125"/>
            <a:ext cx="360363" cy="504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3" name="AutoShape 34"/>
          <p:cNvSpPr>
            <a:spLocks noChangeArrowheads="1"/>
          </p:cNvSpPr>
          <p:nvPr/>
        </p:nvSpPr>
        <p:spPr bwMode="auto">
          <a:xfrm>
            <a:off x="7524750" y="4941888"/>
            <a:ext cx="360363" cy="50323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4" name="AutoShape 35"/>
          <p:cNvSpPr>
            <a:spLocks noChangeArrowheads="1"/>
          </p:cNvSpPr>
          <p:nvPr/>
        </p:nvSpPr>
        <p:spPr bwMode="auto">
          <a:xfrm>
            <a:off x="8027988" y="5445125"/>
            <a:ext cx="431800" cy="5762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5" name="AutoShape 36"/>
          <p:cNvSpPr>
            <a:spLocks noChangeArrowheads="1"/>
          </p:cNvSpPr>
          <p:nvPr/>
        </p:nvSpPr>
        <p:spPr bwMode="auto">
          <a:xfrm>
            <a:off x="8027988" y="4581525"/>
            <a:ext cx="360362"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Tree>
    <p:extLst>
      <p:ext uri="{BB962C8B-B14F-4D97-AF65-F5344CB8AC3E}">
        <p14:creationId xmlns:p14="http://schemas.microsoft.com/office/powerpoint/2010/main" val="35936979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grpId="0" nodeType="clickEffect">
                                  <p:stCondLst>
                                    <p:cond delay="0"/>
                                  </p:stCondLst>
                                  <p:childTnLst>
                                    <p:animMotion origin="layout" path="M 0.0 0.0  L -0.25 0.0  E" pathEditMode="relative" ptsTypes="">
                                      <p:cBhvr>
                                        <p:cTn id="6" dur="1000" fill="hold"/>
                                        <p:tgtEl>
                                          <p:spTgt spid="26642"/>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35" presetClass="path" presetSubtype="0" accel="50000" decel="50000" fill="hold" grpId="0" nodeType="clickEffect">
                                  <p:stCondLst>
                                    <p:cond delay="0"/>
                                  </p:stCondLst>
                                  <p:childTnLst>
                                    <p:animMotion origin="layout" path="M 0.0 0.0  L -0.25 0.0  E" pathEditMode="relative" ptsTypes="">
                                      <p:cBhvr>
                                        <p:cTn id="10" dur="1000" fill="hold"/>
                                        <p:tgtEl>
                                          <p:spTgt spid="26643"/>
                                        </p:tgtEl>
                                        <p:attrNameLst>
                                          <p:attrName>ppt_x</p:attrName>
                                          <p:attrName>ppt_y</p:attrName>
                                        </p:attrNameLst>
                                      </p:cBhvr>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path" presetSubtype="0" accel="50000" decel="50000" fill="hold" grpId="0" nodeType="clickEffect">
                                  <p:stCondLst>
                                    <p:cond delay="0"/>
                                  </p:stCondLst>
                                  <p:childTnLst>
                                    <p:animMotion origin="layout" path="M 0.0 0.0  L -0.25 0.0  E" pathEditMode="relative" ptsTypes="">
                                      <p:cBhvr>
                                        <p:cTn id="14" dur="1000" fill="hold"/>
                                        <p:tgtEl>
                                          <p:spTgt spid="26644"/>
                                        </p:tgtEl>
                                        <p:attrNameLst>
                                          <p:attrName>ppt_x</p:attrName>
                                          <p:attrName>ppt_y</p:attrName>
                                        </p:attrNameLst>
                                      </p:cBhvr>
                                    </p:animMotion>
                                  </p:childTnLst>
                                </p:cTn>
                              </p:par>
                            </p:childTnLst>
                          </p:cTn>
                        </p:par>
                      </p:childTnLst>
                    </p:cTn>
                  </p:par>
                  <p:par>
                    <p:cTn id="15" fill="hold" nodeType="clickPar">
                      <p:stCondLst>
                        <p:cond delay="indefinite"/>
                      </p:stCondLst>
                      <p:childTnLst>
                        <p:par>
                          <p:cTn id="16" fill="hold" nodeType="withGroup">
                            <p:stCondLst>
                              <p:cond delay="0"/>
                            </p:stCondLst>
                            <p:childTnLst>
                              <p:par>
                                <p:cTn id="17" presetID="63" presetClass="path" presetSubtype="0" accel="50000" decel="50000" fill="hold" grpId="0" nodeType="clickEffect">
                                  <p:stCondLst>
                                    <p:cond delay="0"/>
                                  </p:stCondLst>
                                  <p:childTnLst>
                                    <p:animMotion origin="layout" path="M 0.0 0.0  L 0.25 0.0  E" pathEditMode="relative" ptsTypes="">
                                      <p:cBhvr>
                                        <p:cTn id="18" dur="3000" fill="hold"/>
                                        <p:tgtEl>
                                          <p:spTgt spid="26646"/>
                                        </p:tgtEl>
                                        <p:attrNameLst>
                                          <p:attrName>ppt_x</p:attrName>
                                          <p:attrName>ppt_y</p:attrName>
                                        </p:attrNameLst>
                                      </p:cBhvr>
                                    </p:animMotion>
                                  </p:childTnLst>
                                </p:cTn>
                              </p:par>
                            </p:childTnLst>
                          </p:cTn>
                        </p:par>
                      </p:childTnLst>
                    </p:cTn>
                  </p:par>
                  <p:par>
                    <p:cTn id="19" fill="hold" nodeType="clickPar">
                      <p:stCondLst>
                        <p:cond delay="indefinite"/>
                      </p:stCondLst>
                      <p:childTnLst>
                        <p:par>
                          <p:cTn id="20" fill="hold" nodeType="withGroup">
                            <p:stCondLst>
                              <p:cond delay="0"/>
                            </p:stCondLst>
                            <p:childTnLst>
                              <p:par>
                                <p:cTn id="21" presetID="63" presetClass="path" presetSubtype="0" accel="50000" decel="50000" fill="hold" grpId="0" nodeType="clickEffect">
                                  <p:stCondLst>
                                    <p:cond delay="0"/>
                                  </p:stCondLst>
                                  <p:childTnLst>
                                    <p:animMotion origin="layout" path="M 0.0 0.0  L 0.25 0.0  E" pathEditMode="relative" ptsTypes="">
                                      <p:cBhvr>
                                        <p:cTn id="22" dur="3000" fill="hold"/>
                                        <p:tgtEl>
                                          <p:spTgt spid="26647"/>
                                        </p:tgtEl>
                                        <p:attrNameLst>
                                          <p:attrName>ppt_x</p:attrName>
                                          <p:attrName>ppt_y</p:attrName>
                                        </p:attrNameLst>
                                      </p:cBhvr>
                                    </p:animMotion>
                                  </p:childTnLst>
                                </p:cTn>
                              </p:par>
                            </p:childTnLst>
                          </p:cTn>
                        </p:par>
                      </p:childTnLst>
                    </p:cTn>
                  </p:par>
                  <p:par>
                    <p:cTn id="23" fill="hold" nodeType="clickPar">
                      <p:stCondLst>
                        <p:cond delay="indefinite"/>
                      </p:stCondLst>
                      <p:childTnLst>
                        <p:par>
                          <p:cTn id="24" fill="hold" nodeType="withGroup">
                            <p:stCondLst>
                              <p:cond delay="0"/>
                            </p:stCondLst>
                            <p:childTnLst>
                              <p:par>
                                <p:cTn id="25" presetID="63" presetClass="path" presetSubtype="0" accel="50000" decel="50000" fill="hold" grpId="0" nodeType="clickEffect">
                                  <p:stCondLst>
                                    <p:cond delay="0"/>
                                  </p:stCondLst>
                                  <p:childTnLst>
                                    <p:animMotion origin="layout" path="M 0.0 0.0  L 0.25 0.0  E" pathEditMode="relative" ptsTypes="">
                                      <p:cBhvr>
                                        <p:cTn id="26" dur="3000" fill="hold"/>
                                        <p:tgtEl>
                                          <p:spTgt spid="266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2" grpId="0" animBg="1"/>
      <p:bldP spid="26643" grpId="0" animBg="1"/>
      <p:bldP spid="26644" grpId="0" animBg="1"/>
      <p:bldP spid="26646" grpId="0" animBg="1"/>
      <p:bldP spid="26647" grpId="0" animBg="1"/>
      <p:bldP spid="266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Exercise</a:t>
            </a:r>
            <a:r>
              <a:rPr lang="en-US" baseline="-25000" dirty="0" smtClean="0"/>
              <a:t>(2)</a:t>
            </a:r>
            <a:endParaRPr lang="ar-IQ" baseline="-25000" dirty="0"/>
          </a:p>
        </p:txBody>
      </p:sp>
      <p:sp>
        <p:nvSpPr>
          <p:cNvPr id="3" name="Content Placeholder 2"/>
          <p:cNvSpPr>
            <a:spLocks noGrp="1"/>
          </p:cNvSpPr>
          <p:nvPr>
            <p:ph sz="half" idx="2"/>
          </p:nvPr>
        </p:nvSpPr>
        <p:spPr/>
        <p:txBody>
          <a:bodyPr/>
          <a:lstStyle/>
          <a:p>
            <a:r>
              <a:rPr lang="en-US" dirty="0">
                <a:solidFill>
                  <a:srgbClr val="0070C0"/>
                </a:solidFill>
                <a:latin typeface="Times New Roman" pitchFamily="18" charset="0"/>
                <a:cs typeface="Times New Roman" pitchFamily="18" charset="0"/>
              </a:rPr>
              <a:t>In </a:t>
            </a:r>
            <a:r>
              <a:rPr lang="en-US" dirty="0" err="1">
                <a:solidFill>
                  <a:srgbClr val="0070C0"/>
                </a:solidFill>
                <a:latin typeface="Times New Roman" pitchFamily="18" charset="0"/>
                <a:cs typeface="Times New Roman" pitchFamily="18" charset="0"/>
              </a:rPr>
              <a:t>Morochocha</a:t>
            </a:r>
            <a:r>
              <a:rPr lang="en-US" dirty="0">
                <a:solidFill>
                  <a:srgbClr val="0070C0"/>
                </a:solidFill>
                <a:latin typeface="Times New Roman" pitchFamily="18" charset="0"/>
                <a:cs typeface="Times New Roman" pitchFamily="18" charset="0"/>
              </a:rPr>
              <a:t>, Peru, the atmospheric pressure is </a:t>
            </a:r>
            <a:r>
              <a:rPr lang="en-US" dirty="0" smtClean="0">
                <a:solidFill>
                  <a:srgbClr val="0070C0"/>
                </a:solidFill>
                <a:latin typeface="Times New Roman" pitchFamily="18" charset="0"/>
                <a:cs typeface="Times New Roman" pitchFamily="18" charset="0"/>
              </a:rPr>
              <a:t>(</a:t>
            </a:r>
            <a:r>
              <a:rPr lang="en-US" dirty="0">
                <a:solidFill>
                  <a:srgbClr val="0070C0"/>
                </a:solidFill>
                <a:latin typeface="Times New Roman" pitchFamily="18" charset="0"/>
                <a:cs typeface="Times New Roman" pitchFamily="18" charset="0"/>
              </a:rPr>
              <a:t>447 </a:t>
            </a:r>
            <a:r>
              <a:rPr lang="en-US" dirty="0" smtClean="0">
                <a:solidFill>
                  <a:srgbClr val="0070C0"/>
                </a:solidFill>
                <a:latin typeface="Times New Roman" pitchFamily="18" charset="0"/>
                <a:cs typeface="Times New Roman" pitchFamily="18" charset="0"/>
              </a:rPr>
              <a:t>mm Hg</a:t>
            </a:r>
            <a:r>
              <a:rPr lang="en-US" dirty="0">
                <a:solidFill>
                  <a:srgbClr val="0070C0"/>
                </a:solidFill>
                <a:latin typeface="Times New Roman" pitchFamily="18" charset="0"/>
                <a:cs typeface="Times New Roman" pitchFamily="18" charset="0"/>
              </a:rPr>
              <a:t>). Estimate the pO2 and pN2 that the people in this village inhale</a:t>
            </a:r>
            <a:r>
              <a:rPr lang="en-US" dirty="0" smtClean="0">
                <a:solidFill>
                  <a:srgbClr val="0070C0"/>
                </a:solidFill>
                <a:latin typeface="Times New Roman" pitchFamily="18" charset="0"/>
                <a:cs typeface="Times New Roman" pitchFamily="18" charset="0"/>
              </a:rPr>
              <a:t>. ( assume that </a:t>
            </a:r>
            <a:r>
              <a:rPr lang="en-US" dirty="0">
                <a:solidFill>
                  <a:srgbClr val="0070C0"/>
                </a:solidFill>
                <a:latin typeface="Times New Roman" pitchFamily="18" charset="0"/>
                <a:cs typeface="Times New Roman" pitchFamily="18" charset="0"/>
              </a:rPr>
              <a:t>the partial pressure of water vapor </a:t>
            </a:r>
            <a:r>
              <a:rPr lang="en-US" dirty="0" smtClean="0">
                <a:solidFill>
                  <a:srgbClr val="0070C0"/>
                </a:solidFill>
                <a:latin typeface="Times New Roman" pitchFamily="18" charset="0"/>
                <a:cs typeface="Times New Roman" pitchFamily="18" charset="0"/>
              </a:rPr>
              <a:t>is zero ).</a:t>
            </a:r>
            <a:endParaRPr lang="ar-IQ" dirty="0">
              <a:solidFill>
                <a:srgbClr val="0070C0"/>
              </a:solidFill>
              <a:latin typeface="Times New Roman" pitchFamily="18" charset="0"/>
              <a:cs typeface="Times New Roman" pitchFamily="18" charset="0"/>
            </a:endParaRPr>
          </a:p>
        </p:txBody>
      </p:sp>
      <p:sp>
        <p:nvSpPr>
          <p:cNvPr id="6" name="Text Placeholder 5"/>
          <p:cNvSpPr>
            <a:spLocks noGrp="1"/>
          </p:cNvSpPr>
          <p:nvPr>
            <p:ph type="body" sz="quarter" idx="3"/>
          </p:nvPr>
        </p:nvSpPr>
        <p:spPr/>
        <p:txBody>
          <a:bodyPr/>
          <a:lstStyle/>
          <a:p>
            <a:pPr algn="ctr"/>
            <a:r>
              <a:rPr lang="en-US" dirty="0" err="1">
                <a:latin typeface="Times New Roman" pitchFamily="18" charset="0"/>
                <a:cs typeface="Times New Roman" pitchFamily="18" charset="0"/>
              </a:rPr>
              <a:t>Morochocha</a:t>
            </a:r>
            <a:r>
              <a:rPr lang="en-US" dirty="0">
                <a:latin typeface="Times New Roman" pitchFamily="18" charset="0"/>
                <a:cs typeface="Times New Roman" pitchFamily="18" charset="0"/>
              </a:rPr>
              <a:t>, Peru</a:t>
            </a:r>
            <a:endParaRPr lang="ar-IQ" dirty="0"/>
          </a:p>
        </p:txBody>
      </p:sp>
      <p:pic>
        <p:nvPicPr>
          <p:cNvPr id="8" name="Content Placeholder 7"/>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4645025" y="2844467"/>
            <a:ext cx="4041775" cy="2612104"/>
          </a:xfrm>
        </p:spPr>
      </p:pic>
    </p:spTree>
    <p:extLst>
      <p:ext uri="{BB962C8B-B14F-4D97-AF65-F5344CB8AC3E}">
        <p14:creationId xmlns:p14="http://schemas.microsoft.com/office/powerpoint/2010/main" val="3411202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b="1" dirty="0">
                <a:solidFill>
                  <a:srgbClr val="660066"/>
                </a:solidFill>
                <a:latin typeface="Times New Roman" pitchFamily="18" charset="0"/>
              </a:rPr>
              <a:t>The Solubility of O</a:t>
            </a:r>
            <a:r>
              <a:rPr lang="en-US" b="1" baseline="-25000" dirty="0">
                <a:solidFill>
                  <a:srgbClr val="660066"/>
                </a:solidFill>
                <a:latin typeface="Times New Roman" pitchFamily="18" charset="0"/>
              </a:rPr>
              <a:t>2</a:t>
            </a:r>
            <a:r>
              <a:rPr lang="en-US" b="1" dirty="0">
                <a:solidFill>
                  <a:srgbClr val="660066"/>
                </a:solidFill>
                <a:latin typeface="Times New Roman" pitchFamily="18" charset="0"/>
              </a:rPr>
              <a:t> &amp; Co</a:t>
            </a:r>
            <a:r>
              <a:rPr lang="en-US" b="1" baseline="-25000" dirty="0">
                <a:solidFill>
                  <a:srgbClr val="660066"/>
                </a:solidFill>
                <a:latin typeface="Times New Roman" pitchFamily="18" charset="0"/>
              </a:rPr>
              <a:t>2</a:t>
            </a:r>
            <a:endParaRPr lang="ar-IQ" dirty="0"/>
          </a:p>
        </p:txBody>
      </p:sp>
      <p:sp>
        <p:nvSpPr>
          <p:cNvPr id="10" name="Content Placeholder 9"/>
          <p:cNvSpPr>
            <a:spLocks noGrp="1"/>
          </p:cNvSpPr>
          <p:nvPr>
            <p:ph sz="half" idx="1"/>
          </p:nvPr>
        </p:nvSpPr>
        <p:spPr/>
        <p:txBody>
          <a:bodyPr/>
          <a:lstStyle/>
          <a:p>
            <a:r>
              <a:rPr lang="en-US" b="1" i="1" dirty="0">
                <a:solidFill>
                  <a:srgbClr val="800000"/>
                </a:solidFill>
                <a:latin typeface="Times New Roman" pitchFamily="18" charset="0"/>
                <a:cs typeface="Majalla UI"/>
              </a:rPr>
              <a:t>The</a:t>
            </a:r>
            <a:r>
              <a:rPr lang="ar-SA" b="1" i="1" dirty="0">
                <a:solidFill>
                  <a:srgbClr val="800000"/>
                </a:solidFill>
                <a:latin typeface="Times New Roman" pitchFamily="18" charset="0"/>
              </a:rPr>
              <a:t> </a:t>
            </a:r>
            <a:r>
              <a:rPr lang="en-US" b="1" i="1" dirty="0">
                <a:solidFill>
                  <a:srgbClr val="800000"/>
                </a:solidFill>
                <a:latin typeface="Times New Roman" pitchFamily="18" charset="0"/>
                <a:cs typeface="Majalla UI"/>
              </a:rPr>
              <a:t> amount of gas dissolve in liquid is directly proportional to the partial pressure of the gas</a:t>
            </a:r>
            <a:r>
              <a:rPr lang="en-US" b="1" i="1" dirty="0">
                <a:latin typeface="Times New Roman" pitchFamily="18" charset="0"/>
                <a:cs typeface="Majalla UI"/>
              </a:rPr>
              <a:t> </a:t>
            </a:r>
            <a:r>
              <a:rPr lang="en-US" b="1" i="1" dirty="0">
                <a:solidFill>
                  <a:srgbClr val="660066"/>
                </a:solidFill>
                <a:latin typeface="Times New Roman" pitchFamily="18" charset="0"/>
                <a:cs typeface="Majalla UI"/>
              </a:rPr>
              <a:t>(</a:t>
            </a:r>
            <a:r>
              <a:rPr lang="en-US" b="1" i="1" u="sng" dirty="0">
                <a:solidFill>
                  <a:srgbClr val="660066"/>
                </a:solidFill>
                <a:latin typeface="Times New Roman" pitchFamily="18" charset="0"/>
                <a:cs typeface="Majalla UI"/>
              </a:rPr>
              <a:t>Henry Law</a:t>
            </a:r>
            <a:r>
              <a:rPr lang="en-US" b="1" i="1" dirty="0">
                <a:solidFill>
                  <a:srgbClr val="660066"/>
                </a:solidFill>
                <a:latin typeface="Times New Roman" pitchFamily="18" charset="0"/>
                <a:cs typeface="Majalla UI"/>
              </a:rPr>
              <a:t>)</a:t>
            </a:r>
          </a:p>
          <a:p>
            <a:pPr marL="0" indent="0">
              <a:buNone/>
            </a:pPr>
            <a:endParaRPr lang="ar-IQ" dirty="0"/>
          </a:p>
        </p:txBody>
      </p:sp>
      <p:pic>
        <p:nvPicPr>
          <p:cNvPr id="12" name="Content Placeholder 1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600200"/>
            <a:ext cx="4426857" cy="4572000"/>
          </a:xfrm>
        </p:spPr>
      </p:pic>
    </p:spTree>
    <p:extLst>
      <p:ext uri="{BB962C8B-B14F-4D97-AF65-F5344CB8AC3E}">
        <p14:creationId xmlns:p14="http://schemas.microsoft.com/office/powerpoint/2010/main" val="2546119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(cont.)</a:t>
            </a:r>
            <a:endParaRPr lang="ar-IQ" dirty="0"/>
          </a:p>
        </p:txBody>
      </p:sp>
      <p:sp>
        <p:nvSpPr>
          <p:cNvPr id="3" name="Content Placeholder 2"/>
          <p:cNvSpPr>
            <a:spLocks noGrp="1"/>
          </p:cNvSpPr>
          <p:nvPr>
            <p:ph idx="1"/>
          </p:nvPr>
        </p:nvSpPr>
        <p:spPr/>
        <p:txBody>
          <a:bodyPr/>
          <a:lstStyle/>
          <a:p>
            <a:r>
              <a:rPr lang="en-US" dirty="0" smtClean="0"/>
              <a:t>The air we inspire is about 80% N</a:t>
            </a:r>
            <a:r>
              <a:rPr lang="en-US" baseline="-25000" dirty="0" smtClean="0"/>
              <a:t>2</a:t>
            </a:r>
            <a:r>
              <a:rPr lang="en-US" dirty="0" smtClean="0"/>
              <a:t> and 20% O</a:t>
            </a:r>
            <a:r>
              <a:rPr lang="en-US" baseline="-25000" dirty="0" smtClean="0"/>
              <a:t>2</a:t>
            </a:r>
            <a:r>
              <a:rPr lang="en-US" dirty="0" smtClean="0"/>
              <a:t>. Expired air is </a:t>
            </a:r>
            <a:r>
              <a:rPr lang="en-US" dirty="0"/>
              <a:t>about 80% </a:t>
            </a:r>
            <a:r>
              <a:rPr lang="en-US" dirty="0" smtClean="0"/>
              <a:t>N</a:t>
            </a:r>
            <a:r>
              <a:rPr lang="en-US" baseline="-25000" dirty="0" smtClean="0"/>
              <a:t>2</a:t>
            </a:r>
            <a:r>
              <a:rPr lang="en-US" dirty="0" smtClean="0"/>
              <a:t>, 16% O</a:t>
            </a:r>
            <a:r>
              <a:rPr lang="en-US" baseline="-25000" dirty="0" smtClean="0"/>
              <a:t>2 </a:t>
            </a:r>
            <a:r>
              <a:rPr lang="en-US" dirty="0" smtClean="0"/>
              <a:t>and 4% CO</a:t>
            </a:r>
            <a:r>
              <a:rPr lang="en-US" baseline="-25000" dirty="0" smtClean="0"/>
              <a:t>2</a:t>
            </a:r>
            <a:r>
              <a:rPr lang="en-US" dirty="0" smtClean="0"/>
              <a:t>. </a:t>
            </a:r>
          </a:p>
          <a:p>
            <a:r>
              <a:rPr lang="en-US" dirty="0" smtClean="0"/>
              <a:t>Note that percentage of O</a:t>
            </a:r>
            <a:r>
              <a:rPr lang="en-US" baseline="-25000" dirty="0" smtClean="0"/>
              <a:t>2</a:t>
            </a:r>
            <a:r>
              <a:rPr lang="en-US" dirty="0" smtClean="0"/>
              <a:t> in expired air is relatively high (16%). This is the reason that mouth to mouth resuscitation (</a:t>
            </a:r>
            <a:r>
              <a:rPr lang="ar-IQ" dirty="0" smtClean="0"/>
              <a:t>إنعاش</a:t>
            </a:r>
            <a:r>
              <a:rPr lang="en-US" dirty="0" smtClean="0"/>
              <a:t> )is practical and that blowing on a campfire helps get it started.  </a:t>
            </a:r>
            <a:endParaRPr lang="ar-IQ" dirty="0"/>
          </a:p>
        </p:txBody>
      </p:sp>
    </p:spTree>
    <p:extLst>
      <p:ext uri="{BB962C8B-B14F-4D97-AF65-F5344CB8AC3E}">
        <p14:creationId xmlns:p14="http://schemas.microsoft.com/office/powerpoint/2010/main" val="39683159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عنوان 1"/>
          <p:cNvSpPr>
            <a:spLocks noGrp="1"/>
          </p:cNvSpPr>
          <p:nvPr>
            <p:ph type="title"/>
          </p:nvPr>
        </p:nvSpPr>
        <p:spPr/>
        <p:txBody>
          <a:bodyPr>
            <a:normAutofit/>
          </a:bodyPr>
          <a:lstStyle/>
          <a:p>
            <a:pPr eaLnBrk="1" fontAlgn="auto" hangingPunct="1">
              <a:spcAft>
                <a:spcPts val="0"/>
              </a:spcAft>
              <a:defRPr/>
            </a:pPr>
            <a:r>
              <a:rPr lang="en-US" sz="3600" b="1" dirty="0" smtClean="0">
                <a:solidFill>
                  <a:srgbClr val="660066"/>
                </a:solidFill>
                <a:latin typeface="Times New Roman" pitchFamily="18" charset="0"/>
                <a:ea typeface="+mj-ea"/>
              </a:rPr>
              <a:t>The Solubility of O</a:t>
            </a:r>
            <a:r>
              <a:rPr lang="en-US" sz="3600" b="1" baseline="-25000" dirty="0" smtClean="0">
                <a:solidFill>
                  <a:srgbClr val="660066"/>
                </a:solidFill>
                <a:latin typeface="Times New Roman" pitchFamily="18" charset="0"/>
                <a:ea typeface="+mj-ea"/>
              </a:rPr>
              <a:t>2</a:t>
            </a:r>
            <a:r>
              <a:rPr lang="en-US" sz="3600" b="1" dirty="0" smtClean="0">
                <a:solidFill>
                  <a:srgbClr val="660066"/>
                </a:solidFill>
                <a:latin typeface="Times New Roman" pitchFamily="18" charset="0"/>
                <a:ea typeface="+mj-ea"/>
              </a:rPr>
              <a:t> &amp; Co</a:t>
            </a:r>
            <a:r>
              <a:rPr lang="en-US" sz="3600" b="1" baseline="-25000" dirty="0" smtClean="0">
                <a:solidFill>
                  <a:srgbClr val="660066"/>
                </a:solidFill>
                <a:latin typeface="Times New Roman" pitchFamily="18" charset="0"/>
                <a:ea typeface="+mj-ea"/>
              </a:rPr>
              <a:t>2 </a:t>
            </a:r>
            <a:r>
              <a:rPr lang="en-US" sz="3600" b="1" dirty="0" smtClean="0">
                <a:solidFill>
                  <a:srgbClr val="660066"/>
                </a:solidFill>
                <a:latin typeface="Times New Roman" pitchFamily="18" charset="0"/>
                <a:ea typeface="+mj-ea"/>
              </a:rPr>
              <a:t>(cont.)</a:t>
            </a:r>
            <a:endParaRPr lang="ar-SA" sz="3600" dirty="0" smtClean="0">
              <a:solidFill>
                <a:schemeClr val="tx2">
                  <a:satMod val="130000"/>
                </a:schemeClr>
              </a:solidFill>
              <a:ea typeface="+mj-ea"/>
            </a:endParaRPr>
          </a:p>
        </p:txBody>
      </p:sp>
      <p:sp>
        <p:nvSpPr>
          <p:cNvPr id="43011" name="عنصر نائب للمحتوى 2"/>
          <p:cNvSpPr>
            <a:spLocks noGrp="1"/>
          </p:cNvSpPr>
          <p:nvPr>
            <p:ph idx="1"/>
          </p:nvPr>
        </p:nvSpPr>
        <p:spPr/>
        <p:txBody>
          <a:bodyPr>
            <a:normAutofit/>
          </a:bodyPr>
          <a:lstStyle/>
          <a:p>
            <a:pPr algn="l" rtl="0" eaLnBrk="1" hangingPunct="1"/>
            <a:r>
              <a:rPr lang="en-US" sz="2800" b="1" i="1" dirty="0" smtClean="0">
                <a:solidFill>
                  <a:srgbClr val="800000"/>
                </a:solidFill>
                <a:latin typeface="Times New Roman" pitchFamily="18" charset="0"/>
                <a:cs typeface="Majalla UI"/>
              </a:rPr>
              <a:t>The</a:t>
            </a:r>
            <a:r>
              <a:rPr lang="ar-SA" sz="2800" b="1" i="1" dirty="0" smtClean="0">
                <a:solidFill>
                  <a:srgbClr val="800000"/>
                </a:solidFill>
                <a:latin typeface="Times New Roman" pitchFamily="18" charset="0"/>
              </a:rPr>
              <a:t> </a:t>
            </a:r>
            <a:r>
              <a:rPr lang="en-US" sz="2800" b="1" i="1" dirty="0" smtClean="0">
                <a:solidFill>
                  <a:srgbClr val="800000"/>
                </a:solidFill>
                <a:latin typeface="Times New Roman" pitchFamily="18" charset="0"/>
                <a:cs typeface="Majalla UI"/>
              </a:rPr>
              <a:t> amount of gas dissolved in blood varies greatly from one gas to another</a:t>
            </a:r>
            <a:r>
              <a:rPr lang="en-US" sz="2800" b="1" i="1" dirty="0" smtClean="0">
                <a:latin typeface="Times New Roman" pitchFamily="18" charset="0"/>
                <a:cs typeface="Majalla UI"/>
              </a:rPr>
              <a:t> </a:t>
            </a:r>
          </a:p>
          <a:p>
            <a:pPr algn="l" rtl="0" eaLnBrk="1" hangingPunct="1"/>
            <a:r>
              <a:rPr lang="en-US" sz="2800" dirty="0" smtClean="0">
                <a:cs typeface="Majalla UI"/>
              </a:rPr>
              <a:t>O</a:t>
            </a:r>
            <a:r>
              <a:rPr lang="en-US" sz="2800" baseline="-25000" dirty="0" smtClean="0">
                <a:cs typeface="Majalla UI"/>
              </a:rPr>
              <a:t>2</a:t>
            </a:r>
            <a:r>
              <a:rPr lang="en-US" sz="2800" dirty="0" smtClean="0">
                <a:cs typeface="Majalla UI"/>
              </a:rPr>
              <a:t> is not very soluble in blood or water [1 liter of blood plasma at a PO</a:t>
            </a:r>
            <a:r>
              <a:rPr lang="en-US" sz="2800" baseline="-25000" dirty="0" smtClean="0">
                <a:cs typeface="Majalla UI"/>
              </a:rPr>
              <a:t>2</a:t>
            </a:r>
            <a:r>
              <a:rPr lang="en-US" sz="2800" dirty="0" smtClean="0">
                <a:cs typeface="Majalla UI"/>
              </a:rPr>
              <a:t> = 100 mmHg will hold ~ 2.5 cm</a:t>
            </a:r>
            <a:r>
              <a:rPr lang="en-US" sz="2800" baseline="30000" dirty="0" smtClean="0">
                <a:cs typeface="Majalla UI"/>
              </a:rPr>
              <a:t>3</a:t>
            </a:r>
            <a:r>
              <a:rPr lang="en-US" sz="2800" dirty="0" smtClean="0">
                <a:cs typeface="Majalla UI"/>
              </a:rPr>
              <a:t> of O</a:t>
            </a:r>
            <a:r>
              <a:rPr lang="en-US" sz="2800" baseline="-25000" dirty="0" smtClean="0">
                <a:cs typeface="Majalla UI"/>
              </a:rPr>
              <a:t>2  </a:t>
            </a:r>
            <a:r>
              <a:rPr lang="en-US" sz="2800" dirty="0" smtClean="0">
                <a:cs typeface="Majalla UI"/>
              </a:rPr>
              <a:t>at normal temperature and pressure (NTP)].</a:t>
            </a:r>
          </a:p>
          <a:p>
            <a:pPr algn="l" rtl="0" eaLnBrk="1" hangingPunct="1"/>
            <a:r>
              <a:rPr lang="en-US" sz="2800" dirty="0" smtClean="0">
                <a:cs typeface="Majalla UI"/>
              </a:rPr>
              <a:t>CO</a:t>
            </a:r>
            <a:r>
              <a:rPr lang="en-US" sz="2800" baseline="-25000" dirty="0" smtClean="0">
                <a:cs typeface="Majalla UI"/>
              </a:rPr>
              <a:t>2 </a:t>
            </a:r>
            <a:r>
              <a:rPr lang="en-US" sz="2800" dirty="0" smtClean="0">
                <a:cs typeface="Majalla UI"/>
              </a:rPr>
              <a:t> is good soluble in blood or water [1 liter of blood plasma at PCO</a:t>
            </a:r>
            <a:r>
              <a:rPr lang="en-US" sz="2800" baseline="-25000" dirty="0" smtClean="0">
                <a:cs typeface="Majalla UI"/>
              </a:rPr>
              <a:t>2</a:t>
            </a:r>
            <a:r>
              <a:rPr lang="en-US" sz="2800" dirty="0" smtClean="0">
                <a:cs typeface="Majalla UI"/>
              </a:rPr>
              <a:t> = 40 mmHg will hold ~ 25 cm</a:t>
            </a:r>
            <a:r>
              <a:rPr lang="en-US" sz="2800" baseline="30000" dirty="0" smtClean="0">
                <a:cs typeface="Majalla UI"/>
              </a:rPr>
              <a:t>3</a:t>
            </a:r>
            <a:r>
              <a:rPr lang="en-US" sz="2800" dirty="0" smtClean="0">
                <a:cs typeface="Majalla UI"/>
              </a:rPr>
              <a:t> of CO</a:t>
            </a:r>
            <a:r>
              <a:rPr lang="en-US" sz="2800" baseline="-25000" dirty="0" smtClean="0">
                <a:cs typeface="Majalla UI"/>
              </a:rPr>
              <a:t>2</a:t>
            </a:r>
            <a:r>
              <a:rPr lang="en-US" sz="2800" dirty="0" smtClean="0">
                <a:cs typeface="Majalla UI"/>
              </a:rPr>
              <a:t>  in solution].</a:t>
            </a:r>
          </a:p>
          <a:p>
            <a:pPr algn="l" rtl="0" eaLnBrk="1" hangingPunct="1"/>
            <a:endParaRPr lang="en-US" b="1" i="1" dirty="0" smtClean="0">
              <a:solidFill>
                <a:srgbClr val="660066"/>
              </a:solidFill>
              <a:latin typeface="Times New Roman" pitchFamily="18" charset="0"/>
              <a:cs typeface="Majalla UI"/>
            </a:endParaRPr>
          </a:p>
          <a:p>
            <a:pPr algn="l" rtl="0" eaLnBrk="1" hangingPunct="1"/>
            <a:endParaRPr lang="ar-SA" dirty="0" smtClean="0"/>
          </a:p>
        </p:txBody>
      </p:sp>
    </p:spTree>
    <p:extLst>
      <p:ext uri="{BB962C8B-B14F-4D97-AF65-F5344CB8AC3E}">
        <p14:creationId xmlns:p14="http://schemas.microsoft.com/office/powerpoint/2010/main" val="39857573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79388" y="0"/>
            <a:ext cx="8229600" cy="1143000"/>
          </a:xfrm>
        </p:spPr>
        <p:txBody>
          <a:bodyPr/>
          <a:lstStyle/>
          <a:p>
            <a:pPr>
              <a:defRPr/>
            </a:pPr>
            <a:r>
              <a:rPr lang="en-US" sz="3600" b="1" dirty="0">
                <a:solidFill>
                  <a:srgbClr val="660066"/>
                </a:solidFill>
                <a:latin typeface="Times New Roman" pitchFamily="18" charset="0"/>
              </a:rPr>
              <a:t>The Solubility of O</a:t>
            </a:r>
            <a:r>
              <a:rPr lang="en-US" sz="3600" b="1" baseline="-25000" dirty="0">
                <a:solidFill>
                  <a:srgbClr val="660066"/>
                </a:solidFill>
                <a:latin typeface="Times New Roman" pitchFamily="18" charset="0"/>
              </a:rPr>
              <a:t>2</a:t>
            </a:r>
            <a:r>
              <a:rPr lang="en-US" sz="3600" b="1" dirty="0">
                <a:solidFill>
                  <a:srgbClr val="660066"/>
                </a:solidFill>
                <a:latin typeface="Times New Roman" pitchFamily="18" charset="0"/>
              </a:rPr>
              <a:t> &amp; Co</a:t>
            </a:r>
            <a:r>
              <a:rPr lang="en-US" sz="3600" b="1" baseline="-25000" dirty="0">
                <a:solidFill>
                  <a:srgbClr val="660066"/>
                </a:solidFill>
                <a:latin typeface="Times New Roman" pitchFamily="18" charset="0"/>
              </a:rPr>
              <a:t>2 </a:t>
            </a:r>
            <a:r>
              <a:rPr lang="en-US" sz="3600" b="1" dirty="0">
                <a:solidFill>
                  <a:srgbClr val="660066"/>
                </a:solidFill>
                <a:latin typeface="Times New Roman" pitchFamily="18" charset="0"/>
              </a:rPr>
              <a:t>(cont.)</a:t>
            </a:r>
            <a:endParaRPr lang="en-US" b="1" baseline="-25000" dirty="0" smtClean="0">
              <a:solidFill>
                <a:srgbClr val="660066"/>
              </a:solidFill>
              <a:latin typeface="Times New Roman" pitchFamily="18" charset="0"/>
              <a:ea typeface="+mj-ea"/>
            </a:endParaRPr>
          </a:p>
        </p:txBody>
      </p:sp>
      <p:sp>
        <p:nvSpPr>
          <p:cNvPr id="44035" name="Rectangle 3"/>
          <p:cNvSpPr>
            <a:spLocks noGrp="1" noChangeArrowheads="1"/>
          </p:cNvSpPr>
          <p:nvPr>
            <p:ph idx="1"/>
          </p:nvPr>
        </p:nvSpPr>
        <p:spPr>
          <a:xfrm>
            <a:off x="250825" y="1052513"/>
            <a:ext cx="8447088" cy="5591175"/>
          </a:xfrm>
        </p:spPr>
        <p:txBody>
          <a:bodyPr/>
          <a:lstStyle/>
          <a:p>
            <a:pPr marL="0" indent="0" algn="just" rtl="0" eaLnBrk="1" hangingPunct="1">
              <a:buNone/>
            </a:pPr>
            <a:endParaRPr lang="en-US" sz="2800" dirty="0" smtClean="0">
              <a:cs typeface="Majalla UI"/>
            </a:endParaRPr>
          </a:p>
          <a:p>
            <a:pPr algn="just" rtl="0" eaLnBrk="1" hangingPunct="1">
              <a:buFontTx/>
              <a:buNone/>
            </a:pPr>
            <a:endParaRPr lang="en-US" sz="3600" b="1" i="1" dirty="0" smtClean="0">
              <a:solidFill>
                <a:srgbClr val="660066"/>
              </a:solidFill>
              <a:latin typeface="Times New Roman" pitchFamily="18" charset="0"/>
              <a:cs typeface="Majalla UI"/>
            </a:endParaRPr>
          </a:p>
        </p:txBody>
      </p:sp>
      <p:sp>
        <p:nvSpPr>
          <p:cNvPr id="44036" name="Line 5"/>
          <p:cNvSpPr>
            <a:spLocks noChangeShapeType="1"/>
          </p:cNvSpPr>
          <p:nvPr/>
        </p:nvSpPr>
        <p:spPr bwMode="auto">
          <a:xfrm flipH="1">
            <a:off x="4585648" y="1579373"/>
            <a:ext cx="0" cy="2808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4037" name="Line 6"/>
          <p:cNvSpPr>
            <a:spLocks noChangeShapeType="1"/>
          </p:cNvSpPr>
          <p:nvPr/>
        </p:nvSpPr>
        <p:spPr bwMode="auto">
          <a:xfrm>
            <a:off x="1908175" y="1905000"/>
            <a:ext cx="56165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4038" name="Text Box 7"/>
          <p:cNvSpPr txBox="1">
            <a:spLocks noChangeArrowheads="1"/>
          </p:cNvSpPr>
          <p:nvPr/>
        </p:nvSpPr>
        <p:spPr bwMode="auto">
          <a:xfrm>
            <a:off x="2590800" y="1266315"/>
            <a:ext cx="11525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200" b="1" dirty="0">
                <a:solidFill>
                  <a:srgbClr val="660066"/>
                </a:solidFill>
                <a:latin typeface="Times New Roman" pitchFamily="18" charset="0"/>
              </a:rPr>
              <a:t>Co</a:t>
            </a:r>
            <a:r>
              <a:rPr lang="en-US" sz="3200" b="1" baseline="-25000" dirty="0">
                <a:solidFill>
                  <a:srgbClr val="660066"/>
                </a:solidFill>
                <a:latin typeface="Times New Roman" pitchFamily="18" charset="0"/>
              </a:rPr>
              <a:t>2</a:t>
            </a:r>
          </a:p>
        </p:txBody>
      </p:sp>
      <p:sp>
        <p:nvSpPr>
          <p:cNvPr id="44039" name="Text Box 8"/>
          <p:cNvSpPr txBox="1">
            <a:spLocks noChangeArrowheads="1"/>
          </p:cNvSpPr>
          <p:nvPr/>
        </p:nvSpPr>
        <p:spPr bwMode="auto">
          <a:xfrm>
            <a:off x="5219700" y="3490913"/>
            <a:ext cx="792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en-US"/>
          </a:p>
        </p:txBody>
      </p:sp>
      <p:sp>
        <p:nvSpPr>
          <p:cNvPr id="44040" name="Text Box 9"/>
          <p:cNvSpPr txBox="1">
            <a:spLocks noChangeArrowheads="1"/>
          </p:cNvSpPr>
          <p:nvPr/>
        </p:nvSpPr>
        <p:spPr bwMode="auto">
          <a:xfrm>
            <a:off x="5410200" y="1266315"/>
            <a:ext cx="1511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200" b="1" dirty="0">
                <a:solidFill>
                  <a:srgbClr val="660066"/>
                </a:solidFill>
                <a:latin typeface="Times New Roman" pitchFamily="18" charset="0"/>
              </a:rPr>
              <a:t>O</a:t>
            </a:r>
            <a:r>
              <a:rPr lang="en-US" sz="3200" b="1" baseline="-25000" dirty="0">
                <a:solidFill>
                  <a:srgbClr val="660066"/>
                </a:solidFill>
                <a:latin typeface="Times New Roman" pitchFamily="18" charset="0"/>
              </a:rPr>
              <a:t>2</a:t>
            </a:r>
          </a:p>
        </p:txBody>
      </p:sp>
      <p:sp>
        <p:nvSpPr>
          <p:cNvPr id="44041" name="Text Box 10"/>
          <p:cNvSpPr txBox="1">
            <a:spLocks noChangeArrowheads="1"/>
          </p:cNvSpPr>
          <p:nvPr/>
        </p:nvSpPr>
        <p:spPr bwMode="auto">
          <a:xfrm>
            <a:off x="74968" y="2104231"/>
            <a:ext cx="46085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buFontTx/>
              <a:buChar char="-"/>
            </a:pPr>
            <a:r>
              <a:rPr lang="en-US" sz="3200" b="1" dirty="0">
                <a:solidFill>
                  <a:srgbClr val="660066"/>
                </a:solidFill>
                <a:latin typeface="Times New Roman" pitchFamily="18" charset="0"/>
              </a:rPr>
              <a:t>It has large solubility in blood (10 times more soluble).</a:t>
            </a:r>
          </a:p>
        </p:txBody>
      </p:sp>
      <p:sp>
        <p:nvSpPr>
          <p:cNvPr id="44042" name="Text Box 11"/>
          <p:cNvSpPr txBox="1">
            <a:spLocks noChangeArrowheads="1"/>
          </p:cNvSpPr>
          <p:nvPr/>
        </p:nvSpPr>
        <p:spPr bwMode="auto">
          <a:xfrm>
            <a:off x="4716463" y="2116741"/>
            <a:ext cx="40322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buFontTx/>
              <a:buChar char="-"/>
            </a:pPr>
            <a:r>
              <a:rPr lang="en-US" sz="3200" b="1" dirty="0">
                <a:solidFill>
                  <a:srgbClr val="660066"/>
                </a:solidFill>
                <a:latin typeface="Times New Roman" pitchFamily="18" charset="0"/>
              </a:rPr>
              <a:t>It is not very soluble in blood or water.</a:t>
            </a:r>
          </a:p>
        </p:txBody>
      </p:sp>
    </p:spTree>
    <p:extLst>
      <p:ext uri="{BB962C8B-B14F-4D97-AF65-F5344CB8AC3E}">
        <p14:creationId xmlns:p14="http://schemas.microsoft.com/office/powerpoint/2010/main" val="2926076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79388" y="0"/>
            <a:ext cx="8229600" cy="1143000"/>
          </a:xfrm>
        </p:spPr>
        <p:txBody>
          <a:bodyPr/>
          <a:lstStyle/>
          <a:p>
            <a:pPr eaLnBrk="1" fontAlgn="auto" hangingPunct="1">
              <a:spcAft>
                <a:spcPts val="0"/>
              </a:spcAft>
              <a:defRPr/>
            </a:pPr>
            <a:r>
              <a:rPr lang="en-US" b="1" dirty="0" smtClean="0">
                <a:solidFill>
                  <a:srgbClr val="660066"/>
                </a:solidFill>
                <a:latin typeface="Times New Roman" pitchFamily="18" charset="0"/>
                <a:cs typeface="Times New Roman" pitchFamily="18" charset="0"/>
              </a:rPr>
              <a:t>The Solubility of O</a:t>
            </a:r>
            <a:r>
              <a:rPr lang="en-US" b="1" baseline="-25000" dirty="0" smtClean="0">
                <a:solidFill>
                  <a:srgbClr val="660066"/>
                </a:solidFill>
                <a:latin typeface="Times New Roman" pitchFamily="18" charset="0"/>
                <a:cs typeface="Times New Roman" pitchFamily="18" charset="0"/>
              </a:rPr>
              <a:t>2</a:t>
            </a:r>
            <a:r>
              <a:rPr lang="en-US" b="1" dirty="0" smtClean="0">
                <a:solidFill>
                  <a:srgbClr val="660066"/>
                </a:solidFill>
                <a:latin typeface="Times New Roman" pitchFamily="18" charset="0"/>
                <a:cs typeface="Times New Roman" pitchFamily="18" charset="0"/>
              </a:rPr>
              <a:t> &amp; Co</a:t>
            </a:r>
            <a:r>
              <a:rPr lang="en-US" b="1" baseline="-25000" dirty="0" smtClean="0">
                <a:solidFill>
                  <a:srgbClr val="660066"/>
                </a:solidFill>
                <a:latin typeface="Times New Roman" pitchFamily="18" charset="0"/>
                <a:cs typeface="Times New Roman" pitchFamily="18" charset="0"/>
              </a:rPr>
              <a:t>2</a:t>
            </a:r>
          </a:p>
        </p:txBody>
      </p:sp>
      <p:sp>
        <p:nvSpPr>
          <p:cNvPr id="44035" name="Rectangle 3"/>
          <p:cNvSpPr>
            <a:spLocks noGrp="1" noChangeArrowheads="1"/>
          </p:cNvSpPr>
          <p:nvPr>
            <p:ph idx="1"/>
          </p:nvPr>
        </p:nvSpPr>
        <p:spPr>
          <a:xfrm>
            <a:off x="250825" y="1052513"/>
            <a:ext cx="8447088" cy="5591175"/>
          </a:xfrm>
        </p:spPr>
        <p:txBody>
          <a:bodyPr/>
          <a:lstStyle/>
          <a:p>
            <a:pPr algn="just" rtl="0" eaLnBrk="1" hangingPunct="1"/>
            <a:r>
              <a:rPr lang="en-US" sz="2800" dirty="0" smtClean="0">
                <a:latin typeface="Times New Roman" pitchFamily="18" charset="0"/>
                <a:cs typeface="Times New Roman" pitchFamily="18" charset="0"/>
              </a:rPr>
              <a:t>The different solubility of  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and CO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in tissue affect the transport of these gases (Diffusion across the alveolar wall). HOW?</a:t>
            </a:r>
          </a:p>
          <a:p>
            <a:pPr algn="just" rtl="0" eaLnBrk="1" hangingPunct="1"/>
            <a:r>
              <a:rPr lang="en-US" sz="2800" dirty="0" smtClean="0">
                <a:latin typeface="Times New Roman" pitchFamily="18" charset="0"/>
                <a:cs typeface="Times New Roman" pitchFamily="18" charset="0"/>
              </a:rPr>
              <a:t>A molecule of 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diffuses faster than a molecule of CO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because of its smaller mass. However, because of the greater number of CO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molecules in solution, the transport of CO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is more efficient than the transport of 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a:t>
            </a:r>
          </a:p>
          <a:p>
            <a:pPr algn="just" rtl="0" eaLnBrk="1" hangingPunct="1"/>
            <a:r>
              <a:rPr lang="en-US" sz="2800" dirty="0" smtClean="0">
                <a:latin typeface="Times New Roman" pitchFamily="18" charset="0"/>
                <a:cs typeface="Times New Roman" pitchFamily="18" charset="0"/>
              </a:rPr>
              <a:t>If a disease causes the alveolar wall to thicken, the transport of 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is hindered(</a:t>
            </a:r>
            <a:r>
              <a:rPr lang="ar-IQ" sz="2800" dirty="0" smtClean="0">
                <a:latin typeface="Times New Roman" pitchFamily="18" charset="0"/>
                <a:cs typeface="Times New Roman" pitchFamily="18" charset="0"/>
              </a:rPr>
              <a:t>يعرقل</a:t>
            </a:r>
            <a:r>
              <a:rPr lang="en-US" sz="2800" dirty="0" smtClean="0">
                <a:latin typeface="Times New Roman" pitchFamily="18" charset="0"/>
                <a:cs typeface="Times New Roman" pitchFamily="18" charset="0"/>
              </a:rPr>
              <a:t>) more than the transport of CO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a:t>
            </a:r>
          </a:p>
          <a:p>
            <a:pPr algn="just" rtl="0" eaLnBrk="1" hangingPunct="1"/>
            <a:endParaRPr lang="en-US" sz="2800" dirty="0" smtClean="0">
              <a:cs typeface="Majalla UI"/>
            </a:endParaRPr>
          </a:p>
          <a:p>
            <a:pPr algn="just" rtl="0" eaLnBrk="1" hangingPunct="1">
              <a:buFontTx/>
              <a:buNone/>
            </a:pPr>
            <a:endParaRPr lang="en-US" sz="3600" b="1" i="1" dirty="0" smtClean="0">
              <a:solidFill>
                <a:srgbClr val="660066"/>
              </a:solidFill>
              <a:latin typeface="Times New Roman" pitchFamily="18" charset="0"/>
              <a:cs typeface="Majalla UI"/>
            </a:endParaRPr>
          </a:p>
        </p:txBody>
      </p:sp>
      <p:sp>
        <p:nvSpPr>
          <p:cNvPr id="44039" name="Text Box 8"/>
          <p:cNvSpPr txBox="1">
            <a:spLocks noChangeArrowheads="1"/>
          </p:cNvSpPr>
          <p:nvPr/>
        </p:nvSpPr>
        <p:spPr bwMode="auto">
          <a:xfrm>
            <a:off x="5219700" y="3490913"/>
            <a:ext cx="792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en-US"/>
          </a:p>
        </p:txBody>
      </p:sp>
    </p:spTree>
    <p:extLst>
      <p:ext uri="{BB962C8B-B14F-4D97-AF65-F5344CB8AC3E}">
        <p14:creationId xmlns:p14="http://schemas.microsoft.com/office/powerpoint/2010/main" val="26178674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عنوان 1"/>
          <p:cNvSpPr>
            <a:spLocks noGrp="1"/>
          </p:cNvSpPr>
          <p:nvPr>
            <p:ph type="title"/>
          </p:nvPr>
        </p:nvSpPr>
        <p:spPr/>
        <p:txBody>
          <a:bodyPr/>
          <a:lstStyle/>
          <a:p>
            <a:pPr rtl="0" eaLnBrk="1" fontAlgn="auto" hangingPunct="1">
              <a:spcAft>
                <a:spcPts val="0"/>
              </a:spcAft>
              <a:defRPr/>
            </a:pPr>
            <a:endParaRPr lang="ar-SA" sz="4000" dirty="0" smtClean="0">
              <a:solidFill>
                <a:srgbClr val="FF0000"/>
              </a:solidFill>
              <a:ea typeface="+mj-ea"/>
            </a:endParaRPr>
          </a:p>
        </p:txBody>
      </p:sp>
      <p:sp>
        <p:nvSpPr>
          <p:cNvPr id="45059" name="عنصر نائب للمحتوى 2"/>
          <p:cNvSpPr>
            <a:spLocks noGrp="1"/>
          </p:cNvSpPr>
          <p:nvPr>
            <p:ph idx="1"/>
          </p:nvPr>
        </p:nvSpPr>
        <p:spPr>
          <a:xfrm>
            <a:off x="457200" y="1428750"/>
            <a:ext cx="8229600" cy="4929188"/>
          </a:xfrm>
        </p:spPr>
        <p:txBody>
          <a:bodyPr/>
          <a:lstStyle/>
          <a:p>
            <a:pPr algn="just" rtl="0" eaLnBrk="1" hangingPunct="1"/>
            <a:r>
              <a:rPr lang="en-US" sz="2800" dirty="0" smtClean="0">
                <a:latin typeface="Times New Roman" pitchFamily="18" charset="0"/>
                <a:cs typeface="Times New Roman" pitchFamily="18" charset="0"/>
              </a:rPr>
              <a:t>The mixture of gases in the alveoli is not the same as the mixture of gases in ordinary air.</a:t>
            </a:r>
          </a:p>
          <a:p>
            <a:pPr algn="just" rtl="0" eaLnBrk="1" hangingPunct="1"/>
            <a:r>
              <a:rPr lang="en-US" sz="2800" dirty="0" smtClean="0">
                <a:latin typeface="Times New Roman" pitchFamily="18" charset="0"/>
                <a:cs typeface="Times New Roman" pitchFamily="18" charset="0"/>
              </a:rPr>
              <a:t>During normal breathing the lungs retain 30% of their volume at the end of each expiration. This is called the </a:t>
            </a:r>
            <a:r>
              <a:rPr lang="en-US" sz="2800" i="1" dirty="0" smtClean="0">
                <a:latin typeface="Times New Roman" pitchFamily="18" charset="0"/>
                <a:cs typeface="Times New Roman" pitchFamily="18" charset="0"/>
              </a:rPr>
              <a:t>functional residual capacity</a:t>
            </a:r>
            <a:r>
              <a:rPr lang="en-US" sz="2800" dirty="0" smtClean="0">
                <a:latin typeface="Times New Roman" pitchFamily="18" charset="0"/>
                <a:cs typeface="Times New Roman" pitchFamily="18" charset="0"/>
              </a:rPr>
              <a:t> (FRC).</a:t>
            </a:r>
          </a:p>
          <a:p>
            <a:pPr algn="just" rtl="0" eaLnBrk="1" hangingPunct="1"/>
            <a:r>
              <a:rPr lang="en-US" sz="2800" dirty="0" smtClean="0">
                <a:latin typeface="Times New Roman" pitchFamily="18" charset="0"/>
                <a:cs typeface="Times New Roman" pitchFamily="18" charset="0"/>
              </a:rPr>
              <a:t>At each breath about 500 cm</a:t>
            </a:r>
            <a:r>
              <a:rPr lang="en-US" sz="2800" baseline="30000" dirty="0"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of fresh air (PO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of 150 mmHg) mixes with about 2000 cm</a:t>
            </a:r>
            <a:r>
              <a:rPr lang="en-US" sz="2800" baseline="30000" dirty="0"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of still air in the lungs to result in alveolar air with a PO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of about 100 mmHg. (The PCO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in the alveoli is about 40 mmHg).</a:t>
            </a:r>
            <a:endParaRPr lang="ar-SA"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7502671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4" descr="lu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5600" y="2133600"/>
            <a:ext cx="266382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 Box 5"/>
          <p:cNvSpPr txBox="1">
            <a:spLocks noChangeArrowheads="1"/>
          </p:cNvSpPr>
          <p:nvPr/>
        </p:nvSpPr>
        <p:spPr bwMode="auto">
          <a:xfrm>
            <a:off x="5003800" y="5516563"/>
            <a:ext cx="33845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spcBef>
                <a:spcPct val="50000"/>
              </a:spcBef>
            </a:pPr>
            <a:r>
              <a:rPr lang="en-US" sz="3200" b="1">
                <a:latin typeface="Times New Roman" pitchFamily="18" charset="0"/>
              </a:rPr>
              <a:t>2000 cm</a:t>
            </a:r>
            <a:r>
              <a:rPr lang="en-US" sz="3200" b="1" baseline="30000">
                <a:latin typeface="Times New Roman" pitchFamily="18" charset="0"/>
              </a:rPr>
              <a:t>3</a:t>
            </a:r>
            <a:r>
              <a:rPr lang="en-US" sz="3200" b="1">
                <a:latin typeface="Times New Roman" pitchFamily="18" charset="0"/>
              </a:rPr>
              <a:t> stale air in the lungs</a:t>
            </a:r>
          </a:p>
        </p:txBody>
      </p:sp>
      <p:sp>
        <p:nvSpPr>
          <p:cNvPr id="46085" name="Line 6"/>
          <p:cNvSpPr>
            <a:spLocks noChangeShapeType="1"/>
          </p:cNvSpPr>
          <p:nvPr/>
        </p:nvSpPr>
        <p:spPr bwMode="auto">
          <a:xfrm flipV="1">
            <a:off x="6516688" y="4076700"/>
            <a:ext cx="0" cy="151288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46086" name="Line 7"/>
          <p:cNvSpPr>
            <a:spLocks noChangeShapeType="1"/>
          </p:cNvSpPr>
          <p:nvPr/>
        </p:nvSpPr>
        <p:spPr bwMode="auto">
          <a:xfrm flipH="1">
            <a:off x="7667625" y="1484313"/>
            <a:ext cx="73025" cy="122396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6087" name="Line 8"/>
          <p:cNvSpPr>
            <a:spLocks noChangeShapeType="1"/>
          </p:cNvSpPr>
          <p:nvPr/>
        </p:nvSpPr>
        <p:spPr bwMode="auto">
          <a:xfrm flipH="1">
            <a:off x="7092950" y="2708275"/>
            <a:ext cx="574675" cy="5762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46088" name="Text Box 9"/>
          <p:cNvSpPr txBox="1">
            <a:spLocks noChangeArrowheads="1"/>
          </p:cNvSpPr>
          <p:nvPr/>
        </p:nvSpPr>
        <p:spPr bwMode="auto">
          <a:xfrm>
            <a:off x="6084888" y="620713"/>
            <a:ext cx="26638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spcBef>
                <a:spcPct val="50000"/>
              </a:spcBef>
            </a:pPr>
            <a:r>
              <a:rPr lang="en-US" sz="3200" b="1">
                <a:latin typeface="Times New Roman" pitchFamily="18" charset="0"/>
              </a:rPr>
              <a:t>500 cm</a:t>
            </a:r>
            <a:r>
              <a:rPr lang="en-US" sz="3200" b="1" baseline="30000">
                <a:latin typeface="Times New Roman" pitchFamily="18" charset="0"/>
              </a:rPr>
              <a:t>3</a:t>
            </a:r>
            <a:r>
              <a:rPr lang="en-US" sz="3200" b="1">
                <a:latin typeface="Times New Roman" pitchFamily="18" charset="0"/>
              </a:rPr>
              <a:t> fresh air</a:t>
            </a:r>
          </a:p>
        </p:txBody>
      </p:sp>
      <p:sp>
        <p:nvSpPr>
          <p:cNvPr id="46089" name="Text Box 10"/>
          <p:cNvSpPr txBox="1">
            <a:spLocks noChangeArrowheads="1"/>
          </p:cNvSpPr>
          <p:nvPr/>
        </p:nvSpPr>
        <p:spPr bwMode="auto">
          <a:xfrm>
            <a:off x="1143000" y="692150"/>
            <a:ext cx="436562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0" eaLnBrk="1" hangingPunct="1">
              <a:spcBef>
                <a:spcPct val="50000"/>
              </a:spcBef>
            </a:pPr>
            <a:r>
              <a:rPr lang="en-US" sz="2800" b="1" dirty="0">
                <a:latin typeface="Times New Roman" pitchFamily="18" charset="0"/>
              </a:rPr>
              <a:t>This mixture of air in the lungs will result in alveolar air with:</a:t>
            </a:r>
            <a:endParaRPr lang="ar-SA" sz="2800" b="1" dirty="0">
              <a:latin typeface="Times New Roman" pitchFamily="18" charset="0"/>
            </a:endParaRPr>
          </a:p>
          <a:p>
            <a:pPr algn="just" rtl="0" eaLnBrk="1" hangingPunct="1">
              <a:spcBef>
                <a:spcPct val="50000"/>
              </a:spcBef>
            </a:pPr>
            <a:r>
              <a:rPr lang="en-US" sz="2800" b="1" dirty="0">
                <a:solidFill>
                  <a:srgbClr val="CC0000"/>
                </a:solidFill>
                <a:latin typeface="Times New Roman" pitchFamily="18" charset="0"/>
              </a:rPr>
              <a:t>Po</a:t>
            </a:r>
            <a:r>
              <a:rPr lang="en-US" sz="2800" b="1" baseline="-25000" dirty="0">
                <a:solidFill>
                  <a:srgbClr val="CC0000"/>
                </a:solidFill>
                <a:latin typeface="Times New Roman" pitchFamily="18" charset="0"/>
              </a:rPr>
              <a:t>2</a:t>
            </a:r>
            <a:r>
              <a:rPr lang="en-US" sz="2800" b="1" dirty="0">
                <a:solidFill>
                  <a:srgbClr val="CC0000"/>
                </a:solidFill>
                <a:latin typeface="Times New Roman" pitchFamily="18" charset="0"/>
              </a:rPr>
              <a:t>= 100 mmHg</a:t>
            </a:r>
          </a:p>
          <a:p>
            <a:pPr algn="just" rtl="0" eaLnBrk="1" hangingPunct="1">
              <a:spcBef>
                <a:spcPct val="50000"/>
              </a:spcBef>
            </a:pPr>
            <a:r>
              <a:rPr lang="en-US" sz="2800" b="1" dirty="0">
                <a:solidFill>
                  <a:srgbClr val="660066"/>
                </a:solidFill>
                <a:latin typeface="Times New Roman" pitchFamily="18" charset="0"/>
              </a:rPr>
              <a:t>Pco</a:t>
            </a:r>
            <a:r>
              <a:rPr lang="en-US" sz="2800" b="1" baseline="-25000" dirty="0">
                <a:solidFill>
                  <a:srgbClr val="660066"/>
                </a:solidFill>
                <a:latin typeface="Times New Roman" pitchFamily="18" charset="0"/>
              </a:rPr>
              <a:t>2</a:t>
            </a:r>
            <a:r>
              <a:rPr lang="en-US" sz="2800" b="1" dirty="0">
                <a:solidFill>
                  <a:srgbClr val="660066"/>
                </a:solidFill>
                <a:latin typeface="Times New Roman" pitchFamily="18" charset="0"/>
              </a:rPr>
              <a:t>= 40 mmHg</a:t>
            </a:r>
          </a:p>
        </p:txBody>
      </p:sp>
    </p:spTree>
    <p:extLst>
      <p:ext uri="{BB962C8B-B14F-4D97-AF65-F5344CB8AC3E}">
        <p14:creationId xmlns:p14="http://schemas.microsoft.com/office/powerpoint/2010/main" val="19202851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Users\Ali jalwkahn\Desktop\ali\fdfdfd 001.jpg"/>
          <p:cNvPicPr>
            <a:picLocks noGrp="1" noChangeAspect="1" noChangeArrowheads="1"/>
          </p:cNvPicPr>
          <p:nvPr>
            <p:ph idx="1"/>
          </p:nvPr>
        </p:nvPicPr>
        <p:blipFill>
          <a:blip r:embed="rId2" cstate="print"/>
          <a:srcRect/>
          <a:stretch>
            <a:fillRect/>
          </a:stretch>
        </p:blipFill>
        <p:spPr bwMode="auto">
          <a:xfrm>
            <a:off x="0" y="-228600"/>
            <a:ext cx="9144000" cy="73914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عنوان 1"/>
          <p:cNvSpPr>
            <a:spLocks noGrp="1"/>
          </p:cNvSpPr>
          <p:nvPr>
            <p:ph type="title"/>
          </p:nvPr>
        </p:nvSpPr>
        <p:spPr/>
        <p:txBody>
          <a:bodyPr/>
          <a:lstStyle/>
          <a:p>
            <a:pPr eaLnBrk="1" hangingPunct="1">
              <a:defRPr/>
            </a:pPr>
            <a:r>
              <a:rPr lang="en-US" sz="2900" b="1" dirty="0" smtClean="0">
                <a:effectLst>
                  <a:outerShdw blurRad="38100" dist="38100" dir="2700000" algn="tl">
                    <a:srgbClr val="C0C0C0"/>
                  </a:outerShdw>
                </a:effectLst>
                <a:latin typeface="Times New Roman" pitchFamily="18" charset="0"/>
                <a:cs typeface="Times New Roman" pitchFamily="18" charset="0"/>
              </a:rPr>
              <a:t>What happen during normal breathing?</a:t>
            </a:r>
            <a:r>
              <a:rPr lang="en-US" sz="3900" dirty="0" smtClean="0">
                <a:effectLst>
                  <a:outerShdw blurRad="38100" dist="38100" dir="2700000" algn="tl">
                    <a:srgbClr val="C0C0C0"/>
                  </a:outerShdw>
                </a:effectLst>
                <a:latin typeface="Times New Roman" pitchFamily="18" charset="0"/>
                <a:cs typeface="Times New Roman" pitchFamily="18" charset="0"/>
              </a:rPr>
              <a:t/>
            </a:r>
            <a:br>
              <a:rPr lang="en-US" sz="3900" dirty="0" smtClean="0">
                <a:effectLst>
                  <a:outerShdw blurRad="38100" dist="38100" dir="2700000" algn="tl">
                    <a:srgbClr val="C0C0C0"/>
                  </a:outerShdw>
                </a:effectLst>
                <a:latin typeface="Times New Roman" pitchFamily="18" charset="0"/>
                <a:cs typeface="Times New Roman" pitchFamily="18" charset="0"/>
              </a:rPr>
            </a:br>
            <a:endParaRPr lang="ar-SA" sz="3900" dirty="0" smtClean="0">
              <a:effectLst>
                <a:outerShdw blurRad="38100" dist="38100" dir="2700000" algn="tl">
                  <a:srgbClr val="C0C0C0"/>
                </a:outerShdw>
              </a:effectLst>
              <a:latin typeface="Times New Roman" pitchFamily="18" charset="0"/>
              <a:cs typeface="Times New Roman" pitchFamily="18" charset="0"/>
            </a:endParaRPr>
          </a:p>
        </p:txBody>
      </p:sp>
      <p:sp>
        <p:nvSpPr>
          <p:cNvPr id="48131" name="عنصر نائب للمحتوى 2"/>
          <p:cNvSpPr>
            <a:spLocks noGrp="1"/>
          </p:cNvSpPr>
          <p:nvPr>
            <p:ph idx="1"/>
          </p:nvPr>
        </p:nvSpPr>
        <p:spPr/>
        <p:txBody>
          <a:bodyPr/>
          <a:lstStyle/>
          <a:p>
            <a:pPr algn="l" rtl="0" eaLnBrk="1" hangingPunct="1"/>
            <a:r>
              <a:rPr lang="en-US" sz="2800" dirty="0" smtClean="0">
                <a:latin typeface="Times New Roman" pitchFamily="18" charset="0"/>
                <a:cs typeface="Times New Roman" pitchFamily="18" charset="0"/>
              </a:rPr>
              <a:t>Fresh 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diffuse through still air (from the previous breaths) to reach the surface of the alveoli.</a:t>
            </a:r>
          </a:p>
          <a:p>
            <a:pPr algn="l" rtl="0" eaLnBrk="1" hangingPunct="1"/>
            <a:r>
              <a:rPr lang="en-US" sz="2800" dirty="0" smtClean="0">
                <a:latin typeface="Times New Roman" pitchFamily="18" charset="0"/>
                <a:cs typeface="Times New Roman" pitchFamily="18" charset="0"/>
              </a:rPr>
              <a:t>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 is dissolved in the alveolar wall (according to Henry law).</a:t>
            </a:r>
          </a:p>
          <a:p>
            <a:pPr algn="l" rtl="0" eaLnBrk="1" hangingPunct="1"/>
            <a:r>
              <a:rPr lang="en-US" sz="2800" dirty="0" smtClean="0">
                <a:latin typeface="Times New Roman" pitchFamily="18" charset="0"/>
                <a:cs typeface="Times New Roman" pitchFamily="18" charset="0"/>
              </a:rPr>
              <a:t>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diffuses through into the capillary blood until the PO</a:t>
            </a:r>
            <a:r>
              <a:rPr lang="en-US" sz="2800" baseline="-25000"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in the blood = PO</a:t>
            </a:r>
            <a:r>
              <a:rPr lang="en-US" sz="2800" baseline="-25000" dirty="0" smtClean="0">
                <a:latin typeface="Times New Roman" pitchFamily="18" charset="0"/>
                <a:cs typeface="Times New Roman" pitchFamily="18" charset="0"/>
              </a:rPr>
              <a:t>2 </a:t>
            </a:r>
            <a:r>
              <a:rPr lang="en-US" sz="2800" dirty="0" smtClean="0">
                <a:latin typeface="Times New Roman" pitchFamily="18" charset="0"/>
                <a:cs typeface="Times New Roman" pitchFamily="18" charset="0"/>
              </a:rPr>
              <a:t>in the alveoli = 100 mmHg.</a:t>
            </a:r>
          </a:p>
        </p:txBody>
      </p:sp>
    </p:spTree>
    <p:extLst>
      <p:ext uri="{BB962C8B-B14F-4D97-AF65-F5344CB8AC3E}">
        <p14:creationId xmlns:p14="http://schemas.microsoft.com/office/powerpoint/2010/main" val="11516417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عنوان 1"/>
          <p:cNvSpPr>
            <a:spLocks noGrp="1"/>
          </p:cNvSpPr>
          <p:nvPr>
            <p:ph type="title"/>
          </p:nvPr>
        </p:nvSpPr>
        <p:spPr/>
        <p:txBody>
          <a:bodyPr/>
          <a:lstStyle/>
          <a:p>
            <a:pPr eaLnBrk="1" fontAlgn="auto" hangingPunct="1">
              <a:spcAft>
                <a:spcPts val="0"/>
              </a:spcAft>
              <a:defRPr/>
            </a:pPr>
            <a:endParaRPr lang="ar-SA" smtClean="0">
              <a:solidFill>
                <a:schemeClr val="tx2">
                  <a:satMod val="130000"/>
                </a:schemeClr>
              </a:solidFill>
              <a:ea typeface="+mj-ea"/>
            </a:endParaRPr>
          </a:p>
        </p:txBody>
      </p:sp>
      <p:sp>
        <p:nvSpPr>
          <p:cNvPr id="49155" name="عنصر نائب للمحتوى 2"/>
          <p:cNvSpPr>
            <a:spLocks noGrp="1"/>
          </p:cNvSpPr>
          <p:nvPr>
            <p:ph idx="1"/>
          </p:nvPr>
        </p:nvSpPr>
        <p:spPr/>
        <p:txBody>
          <a:bodyPr/>
          <a:lstStyle/>
          <a:p>
            <a:pPr algn="l" rtl="0" eaLnBrk="1" hangingPunct="1"/>
            <a:r>
              <a:rPr lang="en-US" dirty="0" smtClean="0">
                <a:latin typeface="Times New Roman" pitchFamily="18" charset="0"/>
                <a:cs typeface="Times New Roman" pitchFamily="18" charset="0"/>
              </a:rPr>
              <a:t>This process takes less than 0.5 sec.</a:t>
            </a:r>
          </a:p>
          <a:p>
            <a:pPr algn="l" rtl="0" eaLnBrk="1" hangingPunct="1"/>
            <a:r>
              <a:rPr lang="en-US" dirty="0" smtClean="0">
                <a:latin typeface="Times New Roman" pitchFamily="18" charset="0"/>
                <a:cs typeface="Times New Roman" pitchFamily="18" charset="0"/>
              </a:rPr>
              <a:t>Meanwhile the Co</a:t>
            </a:r>
            <a:r>
              <a:rPr lang="en-US" baseline="-25000"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in the blood diffuses even more rapidly into the gas in the alveoli until the PCo</a:t>
            </a:r>
            <a:r>
              <a:rPr lang="en-US" baseline="-25000"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in the blood = PCo</a:t>
            </a:r>
            <a:r>
              <a:rPr lang="en-US" baseline="-25000" dirty="0" smtClean="0">
                <a:latin typeface="Times New Roman" pitchFamily="18" charset="0"/>
                <a:cs typeface="Times New Roman" pitchFamily="18" charset="0"/>
              </a:rPr>
              <a:t>2 </a:t>
            </a:r>
            <a:r>
              <a:rPr lang="en-US" dirty="0" smtClean="0">
                <a:latin typeface="Times New Roman" pitchFamily="18" charset="0"/>
                <a:cs typeface="Times New Roman" pitchFamily="18" charset="0"/>
              </a:rPr>
              <a:t>in the alveolar gas.</a:t>
            </a:r>
          </a:p>
          <a:p>
            <a:pPr eaLnBrk="1" hangingPunct="1"/>
            <a:endParaRPr lang="ar-SA" dirty="0" smtClean="0"/>
          </a:p>
        </p:txBody>
      </p:sp>
    </p:spTree>
    <p:extLst>
      <p:ext uri="{BB962C8B-B14F-4D97-AF65-F5344CB8AC3E}">
        <p14:creationId xmlns:p14="http://schemas.microsoft.com/office/powerpoint/2010/main" val="21340719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179388" y="377825"/>
            <a:ext cx="8785225" cy="6480175"/>
          </a:xfrm>
        </p:spPr>
        <p:txBody>
          <a:bodyPr/>
          <a:lstStyle/>
          <a:p>
            <a:pPr algn="l" rtl="0" eaLnBrk="1" hangingPunct="1">
              <a:buFontTx/>
              <a:buNone/>
            </a:pPr>
            <a:endParaRPr lang="en-US" dirty="0" smtClean="0">
              <a:cs typeface="Majalla UI"/>
            </a:endParaRPr>
          </a:p>
        </p:txBody>
      </p:sp>
      <p:sp>
        <p:nvSpPr>
          <p:cNvPr id="41987" name="Line 7"/>
          <p:cNvSpPr>
            <a:spLocks noChangeShapeType="1"/>
          </p:cNvSpPr>
          <p:nvPr/>
        </p:nvSpPr>
        <p:spPr bwMode="auto">
          <a:xfrm>
            <a:off x="5219700" y="1773238"/>
            <a:ext cx="0" cy="396081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88" name="Line 8"/>
          <p:cNvSpPr>
            <a:spLocks noChangeShapeType="1"/>
          </p:cNvSpPr>
          <p:nvPr/>
        </p:nvSpPr>
        <p:spPr bwMode="auto">
          <a:xfrm>
            <a:off x="4787900" y="1773238"/>
            <a:ext cx="0" cy="396081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89" name="Line 9"/>
          <p:cNvSpPr>
            <a:spLocks noChangeShapeType="1"/>
          </p:cNvSpPr>
          <p:nvPr/>
        </p:nvSpPr>
        <p:spPr bwMode="auto">
          <a:xfrm>
            <a:off x="2339975" y="1844675"/>
            <a:ext cx="5903913" cy="714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ar-IQ"/>
          </a:p>
        </p:txBody>
      </p:sp>
      <p:sp>
        <p:nvSpPr>
          <p:cNvPr id="41990" name="Text Box 10"/>
          <p:cNvSpPr txBox="1">
            <a:spLocks noChangeArrowheads="1"/>
          </p:cNvSpPr>
          <p:nvPr/>
        </p:nvSpPr>
        <p:spPr bwMode="auto">
          <a:xfrm>
            <a:off x="5651500" y="1125538"/>
            <a:ext cx="1657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alveoli</a:t>
            </a:r>
          </a:p>
        </p:txBody>
      </p:sp>
      <p:sp>
        <p:nvSpPr>
          <p:cNvPr id="41991" name="Text Box 11"/>
          <p:cNvSpPr txBox="1">
            <a:spLocks noChangeArrowheads="1"/>
          </p:cNvSpPr>
          <p:nvPr/>
        </p:nvSpPr>
        <p:spPr bwMode="auto">
          <a:xfrm>
            <a:off x="2555875" y="1125538"/>
            <a:ext cx="2160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capillaries</a:t>
            </a:r>
          </a:p>
        </p:txBody>
      </p:sp>
      <p:sp>
        <p:nvSpPr>
          <p:cNvPr id="41992" name="Text Box 12"/>
          <p:cNvSpPr txBox="1">
            <a:spLocks noChangeArrowheads="1"/>
          </p:cNvSpPr>
          <p:nvPr/>
        </p:nvSpPr>
        <p:spPr bwMode="auto">
          <a:xfrm>
            <a:off x="5508625" y="2060575"/>
            <a:ext cx="3419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PO</a:t>
            </a:r>
            <a:r>
              <a:rPr lang="en-US" sz="3600" baseline="-25000">
                <a:latin typeface="Times New Roman" pitchFamily="18" charset="0"/>
              </a:rPr>
              <a:t>2</a:t>
            </a:r>
            <a:r>
              <a:rPr lang="en-US" sz="3600">
                <a:latin typeface="Times New Roman" pitchFamily="18" charset="0"/>
              </a:rPr>
              <a:t>= 100mmHg</a:t>
            </a:r>
          </a:p>
        </p:txBody>
      </p:sp>
      <p:sp>
        <p:nvSpPr>
          <p:cNvPr id="41993" name="Text Box 13"/>
          <p:cNvSpPr txBox="1">
            <a:spLocks noChangeArrowheads="1"/>
          </p:cNvSpPr>
          <p:nvPr/>
        </p:nvSpPr>
        <p:spPr bwMode="auto">
          <a:xfrm>
            <a:off x="5508625" y="3573463"/>
            <a:ext cx="3419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Pco2= 40mmHg</a:t>
            </a:r>
          </a:p>
        </p:txBody>
      </p:sp>
      <p:sp>
        <p:nvSpPr>
          <p:cNvPr id="41994" name="Text Box 14"/>
          <p:cNvSpPr txBox="1">
            <a:spLocks noChangeArrowheads="1"/>
          </p:cNvSpPr>
          <p:nvPr/>
        </p:nvSpPr>
        <p:spPr bwMode="auto">
          <a:xfrm>
            <a:off x="1619250" y="2060575"/>
            <a:ext cx="30241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dirty="0">
                <a:latin typeface="Times New Roman" pitchFamily="18" charset="0"/>
              </a:rPr>
              <a:t>Po</a:t>
            </a:r>
            <a:r>
              <a:rPr lang="en-US" sz="3600" baseline="-25000" dirty="0">
                <a:latin typeface="Times New Roman" pitchFamily="18" charset="0"/>
              </a:rPr>
              <a:t>2</a:t>
            </a:r>
            <a:r>
              <a:rPr lang="en-US" sz="3600" dirty="0">
                <a:latin typeface="Times New Roman" pitchFamily="18" charset="0"/>
              </a:rPr>
              <a:t>= 40mmHg</a:t>
            </a:r>
          </a:p>
        </p:txBody>
      </p:sp>
      <p:sp>
        <p:nvSpPr>
          <p:cNvPr id="41995" name="Text Box 15"/>
          <p:cNvSpPr txBox="1">
            <a:spLocks noChangeArrowheads="1"/>
          </p:cNvSpPr>
          <p:nvPr/>
        </p:nvSpPr>
        <p:spPr bwMode="auto">
          <a:xfrm>
            <a:off x="1331913" y="3644900"/>
            <a:ext cx="3240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latin typeface="Times New Roman" pitchFamily="18" charset="0"/>
              </a:rPr>
              <a:t>Pco2= 45mmHg</a:t>
            </a:r>
          </a:p>
        </p:txBody>
      </p:sp>
      <p:sp>
        <p:nvSpPr>
          <p:cNvPr id="41996" name="AutoShape 17"/>
          <p:cNvSpPr>
            <a:spLocks noChangeArrowheads="1"/>
          </p:cNvSpPr>
          <p:nvPr/>
        </p:nvSpPr>
        <p:spPr bwMode="auto">
          <a:xfrm>
            <a:off x="5795963" y="2781300"/>
            <a:ext cx="215900" cy="5032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2" name="AutoShape 18"/>
          <p:cNvSpPr>
            <a:spLocks noChangeArrowheads="1"/>
          </p:cNvSpPr>
          <p:nvPr/>
        </p:nvSpPr>
        <p:spPr bwMode="auto">
          <a:xfrm>
            <a:off x="6227763" y="2852738"/>
            <a:ext cx="215900" cy="504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3" name="AutoShape 19"/>
          <p:cNvSpPr>
            <a:spLocks noChangeArrowheads="1"/>
          </p:cNvSpPr>
          <p:nvPr/>
        </p:nvSpPr>
        <p:spPr bwMode="auto">
          <a:xfrm>
            <a:off x="6659563" y="2781300"/>
            <a:ext cx="217487"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26644" name="AutoShape 20"/>
          <p:cNvSpPr>
            <a:spLocks noChangeArrowheads="1"/>
          </p:cNvSpPr>
          <p:nvPr/>
        </p:nvSpPr>
        <p:spPr bwMode="auto">
          <a:xfrm>
            <a:off x="7019925" y="2852738"/>
            <a:ext cx="215900"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0" name="Line 21"/>
          <p:cNvSpPr>
            <a:spLocks noChangeShapeType="1"/>
          </p:cNvSpPr>
          <p:nvPr/>
        </p:nvSpPr>
        <p:spPr bwMode="auto">
          <a:xfrm flipH="1">
            <a:off x="4140200" y="2997200"/>
            <a:ext cx="15113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26646" name="AutoShape 22"/>
          <p:cNvSpPr>
            <a:spLocks noChangeArrowheads="1"/>
          </p:cNvSpPr>
          <p:nvPr/>
        </p:nvSpPr>
        <p:spPr bwMode="auto">
          <a:xfrm>
            <a:off x="4067175" y="4581525"/>
            <a:ext cx="360363"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26647" name="AutoShape 23"/>
          <p:cNvSpPr>
            <a:spLocks noChangeArrowheads="1"/>
          </p:cNvSpPr>
          <p:nvPr/>
        </p:nvSpPr>
        <p:spPr bwMode="auto">
          <a:xfrm>
            <a:off x="3492500" y="5013325"/>
            <a:ext cx="358775" cy="4333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26648" name="AutoShape 24"/>
          <p:cNvSpPr>
            <a:spLocks noChangeArrowheads="1"/>
          </p:cNvSpPr>
          <p:nvPr/>
        </p:nvSpPr>
        <p:spPr bwMode="auto">
          <a:xfrm>
            <a:off x="2843213" y="4797425"/>
            <a:ext cx="288925" cy="5032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4" name="AutoShape 25"/>
          <p:cNvSpPr>
            <a:spLocks noChangeArrowheads="1"/>
          </p:cNvSpPr>
          <p:nvPr/>
        </p:nvSpPr>
        <p:spPr bwMode="auto">
          <a:xfrm>
            <a:off x="3203575" y="4365625"/>
            <a:ext cx="288925"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5" name="AutoShape 26"/>
          <p:cNvSpPr>
            <a:spLocks noChangeArrowheads="1"/>
          </p:cNvSpPr>
          <p:nvPr/>
        </p:nvSpPr>
        <p:spPr bwMode="auto">
          <a:xfrm>
            <a:off x="2339975" y="4581525"/>
            <a:ext cx="287338" cy="5762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06" name="Line 27"/>
          <p:cNvSpPr>
            <a:spLocks noChangeShapeType="1"/>
          </p:cNvSpPr>
          <p:nvPr/>
        </p:nvSpPr>
        <p:spPr bwMode="auto">
          <a:xfrm>
            <a:off x="4067175" y="5300663"/>
            <a:ext cx="29527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IQ"/>
          </a:p>
        </p:txBody>
      </p:sp>
      <p:sp>
        <p:nvSpPr>
          <p:cNvPr id="42007" name="AutoShape 28"/>
          <p:cNvSpPr>
            <a:spLocks noChangeArrowheads="1"/>
          </p:cNvSpPr>
          <p:nvPr/>
        </p:nvSpPr>
        <p:spPr bwMode="auto">
          <a:xfrm>
            <a:off x="3276600" y="2781300"/>
            <a:ext cx="215900" cy="2873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8" name="AutoShape 29"/>
          <p:cNvSpPr>
            <a:spLocks noChangeArrowheads="1"/>
          </p:cNvSpPr>
          <p:nvPr/>
        </p:nvSpPr>
        <p:spPr bwMode="auto">
          <a:xfrm>
            <a:off x="2916238" y="2924175"/>
            <a:ext cx="215900" cy="2889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09" name="AutoShape 30"/>
          <p:cNvSpPr>
            <a:spLocks noChangeArrowheads="1"/>
          </p:cNvSpPr>
          <p:nvPr/>
        </p:nvSpPr>
        <p:spPr bwMode="auto">
          <a:xfrm>
            <a:off x="3419475" y="3213100"/>
            <a:ext cx="144463" cy="2873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10" name="AutoShape 31"/>
          <p:cNvSpPr>
            <a:spLocks noChangeArrowheads="1"/>
          </p:cNvSpPr>
          <p:nvPr/>
        </p:nvSpPr>
        <p:spPr bwMode="auto">
          <a:xfrm>
            <a:off x="2484438" y="2924175"/>
            <a:ext cx="215900" cy="2174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headEnd/>
            <a:tailEnd/>
          </a:ln>
        </p:spPr>
        <p:txBody>
          <a:bodyPr wrap="none" anchor="ctr"/>
          <a:lstStyle/>
          <a:p>
            <a:endParaRPr lang="ar-IQ"/>
          </a:p>
        </p:txBody>
      </p:sp>
      <p:sp>
        <p:nvSpPr>
          <p:cNvPr id="42011" name="AutoShape 32"/>
          <p:cNvSpPr>
            <a:spLocks noChangeArrowheads="1"/>
          </p:cNvSpPr>
          <p:nvPr/>
        </p:nvSpPr>
        <p:spPr bwMode="auto">
          <a:xfrm>
            <a:off x="6877050" y="4868863"/>
            <a:ext cx="287338" cy="3603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2" name="AutoShape 33"/>
          <p:cNvSpPr>
            <a:spLocks noChangeArrowheads="1"/>
          </p:cNvSpPr>
          <p:nvPr/>
        </p:nvSpPr>
        <p:spPr bwMode="auto">
          <a:xfrm>
            <a:off x="6804025" y="5445125"/>
            <a:ext cx="360363" cy="504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3" name="AutoShape 34"/>
          <p:cNvSpPr>
            <a:spLocks noChangeArrowheads="1"/>
          </p:cNvSpPr>
          <p:nvPr/>
        </p:nvSpPr>
        <p:spPr bwMode="auto">
          <a:xfrm>
            <a:off x="7524750" y="4941888"/>
            <a:ext cx="360363" cy="50323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4" name="AutoShape 35"/>
          <p:cNvSpPr>
            <a:spLocks noChangeArrowheads="1"/>
          </p:cNvSpPr>
          <p:nvPr/>
        </p:nvSpPr>
        <p:spPr bwMode="auto">
          <a:xfrm>
            <a:off x="8027988" y="5445125"/>
            <a:ext cx="431800" cy="5762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
        <p:nvSpPr>
          <p:cNvPr id="42015" name="AutoShape 36"/>
          <p:cNvSpPr>
            <a:spLocks noChangeArrowheads="1"/>
          </p:cNvSpPr>
          <p:nvPr/>
        </p:nvSpPr>
        <p:spPr bwMode="auto">
          <a:xfrm>
            <a:off x="8027988" y="4581525"/>
            <a:ext cx="360362" cy="431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ar-IQ"/>
          </a:p>
        </p:txBody>
      </p:sp>
    </p:spTree>
    <p:extLst>
      <p:ext uri="{BB962C8B-B14F-4D97-AF65-F5344CB8AC3E}">
        <p14:creationId xmlns:p14="http://schemas.microsoft.com/office/powerpoint/2010/main" val="32725792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grpId="0" nodeType="clickEffect">
                                  <p:stCondLst>
                                    <p:cond delay="0"/>
                                  </p:stCondLst>
                                  <p:childTnLst>
                                    <p:animMotion origin="layout" path="M 0.0 0.0  L -0.25 0.0  E" pathEditMode="relative" ptsTypes="">
                                      <p:cBhvr>
                                        <p:cTn id="6" dur="1000" fill="hold"/>
                                        <p:tgtEl>
                                          <p:spTgt spid="26642"/>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35" presetClass="path" presetSubtype="0" accel="50000" decel="50000" fill="hold" grpId="0" nodeType="clickEffect">
                                  <p:stCondLst>
                                    <p:cond delay="0"/>
                                  </p:stCondLst>
                                  <p:childTnLst>
                                    <p:animMotion origin="layout" path="M 0.0 0.0  L -0.25 0.0  E" pathEditMode="relative" ptsTypes="">
                                      <p:cBhvr>
                                        <p:cTn id="10" dur="1000" fill="hold"/>
                                        <p:tgtEl>
                                          <p:spTgt spid="26643"/>
                                        </p:tgtEl>
                                        <p:attrNameLst>
                                          <p:attrName>ppt_x</p:attrName>
                                          <p:attrName>ppt_y</p:attrName>
                                        </p:attrNameLst>
                                      </p:cBhvr>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path" presetSubtype="0" accel="50000" decel="50000" fill="hold" grpId="0" nodeType="clickEffect">
                                  <p:stCondLst>
                                    <p:cond delay="0"/>
                                  </p:stCondLst>
                                  <p:childTnLst>
                                    <p:animMotion origin="layout" path="M 0.0 0.0  L -0.25 0.0  E" pathEditMode="relative" ptsTypes="">
                                      <p:cBhvr>
                                        <p:cTn id="14" dur="1000" fill="hold"/>
                                        <p:tgtEl>
                                          <p:spTgt spid="26644"/>
                                        </p:tgtEl>
                                        <p:attrNameLst>
                                          <p:attrName>ppt_x</p:attrName>
                                          <p:attrName>ppt_y</p:attrName>
                                        </p:attrNameLst>
                                      </p:cBhvr>
                                    </p:animMotion>
                                  </p:childTnLst>
                                </p:cTn>
                              </p:par>
                            </p:childTnLst>
                          </p:cTn>
                        </p:par>
                      </p:childTnLst>
                    </p:cTn>
                  </p:par>
                  <p:par>
                    <p:cTn id="15" fill="hold" nodeType="clickPar">
                      <p:stCondLst>
                        <p:cond delay="indefinite"/>
                      </p:stCondLst>
                      <p:childTnLst>
                        <p:par>
                          <p:cTn id="16" fill="hold" nodeType="withGroup">
                            <p:stCondLst>
                              <p:cond delay="0"/>
                            </p:stCondLst>
                            <p:childTnLst>
                              <p:par>
                                <p:cTn id="17" presetID="63" presetClass="path" presetSubtype="0" accel="50000" decel="50000" fill="hold" grpId="0" nodeType="clickEffect">
                                  <p:stCondLst>
                                    <p:cond delay="0"/>
                                  </p:stCondLst>
                                  <p:childTnLst>
                                    <p:animMotion origin="layout" path="M 0.0 0.0  L 0.25 0.0  E" pathEditMode="relative" ptsTypes="">
                                      <p:cBhvr>
                                        <p:cTn id="18" dur="3000" fill="hold"/>
                                        <p:tgtEl>
                                          <p:spTgt spid="26646"/>
                                        </p:tgtEl>
                                        <p:attrNameLst>
                                          <p:attrName>ppt_x</p:attrName>
                                          <p:attrName>ppt_y</p:attrName>
                                        </p:attrNameLst>
                                      </p:cBhvr>
                                    </p:animMotion>
                                  </p:childTnLst>
                                </p:cTn>
                              </p:par>
                            </p:childTnLst>
                          </p:cTn>
                        </p:par>
                      </p:childTnLst>
                    </p:cTn>
                  </p:par>
                  <p:par>
                    <p:cTn id="19" fill="hold" nodeType="clickPar">
                      <p:stCondLst>
                        <p:cond delay="indefinite"/>
                      </p:stCondLst>
                      <p:childTnLst>
                        <p:par>
                          <p:cTn id="20" fill="hold" nodeType="withGroup">
                            <p:stCondLst>
                              <p:cond delay="0"/>
                            </p:stCondLst>
                            <p:childTnLst>
                              <p:par>
                                <p:cTn id="21" presetID="63" presetClass="path" presetSubtype="0" accel="50000" decel="50000" fill="hold" grpId="0" nodeType="clickEffect">
                                  <p:stCondLst>
                                    <p:cond delay="0"/>
                                  </p:stCondLst>
                                  <p:childTnLst>
                                    <p:animMotion origin="layout" path="M 0.0 0.0  L 0.25 0.0  E" pathEditMode="relative" ptsTypes="">
                                      <p:cBhvr>
                                        <p:cTn id="22" dur="3000" fill="hold"/>
                                        <p:tgtEl>
                                          <p:spTgt spid="26647"/>
                                        </p:tgtEl>
                                        <p:attrNameLst>
                                          <p:attrName>ppt_x</p:attrName>
                                          <p:attrName>ppt_y</p:attrName>
                                        </p:attrNameLst>
                                      </p:cBhvr>
                                    </p:animMotion>
                                  </p:childTnLst>
                                </p:cTn>
                              </p:par>
                            </p:childTnLst>
                          </p:cTn>
                        </p:par>
                      </p:childTnLst>
                    </p:cTn>
                  </p:par>
                  <p:par>
                    <p:cTn id="23" fill="hold" nodeType="clickPar">
                      <p:stCondLst>
                        <p:cond delay="indefinite"/>
                      </p:stCondLst>
                      <p:childTnLst>
                        <p:par>
                          <p:cTn id="24" fill="hold" nodeType="withGroup">
                            <p:stCondLst>
                              <p:cond delay="0"/>
                            </p:stCondLst>
                            <p:childTnLst>
                              <p:par>
                                <p:cTn id="25" presetID="63" presetClass="path" presetSubtype="0" accel="50000" decel="50000" fill="hold" grpId="0" nodeType="clickEffect">
                                  <p:stCondLst>
                                    <p:cond delay="0"/>
                                  </p:stCondLst>
                                  <p:childTnLst>
                                    <p:animMotion origin="layout" path="M 0.0 0.0  L 0.25 0.0  E" pathEditMode="relative" ptsTypes="">
                                      <p:cBhvr>
                                        <p:cTn id="26" dur="3000" fill="hold"/>
                                        <p:tgtEl>
                                          <p:spTgt spid="266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2" grpId="0" animBg="1"/>
      <p:bldP spid="26643" grpId="0" animBg="1"/>
      <p:bldP spid="26644" grpId="0" animBg="1"/>
      <p:bldP spid="26646" grpId="0" animBg="1"/>
      <p:bldP spid="26647" grpId="0" animBg="1"/>
      <p:bldP spid="2664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عنوان 1"/>
          <p:cNvSpPr>
            <a:spLocks noGrp="1"/>
          </p:cNvSpPr>
          <p:nvPr>
            <p:ph type="title"/>
          </p:nvPr>
        </p:nvSpPr>
        <p:spPr/>
        <p:txBody>
          <a:bodyPr/>
          <a:lstStyle/>
          <a:p>
            <a:pPr rtl="0" eaLnBrk="1" fontAlgn="auto" hangingPunct="1">
              <a:spcAft>
                <a:spcPts val="0"/>
              </a:spcAft>
              <a:defRPr/>
            </a:pPr>
            <a:r>
              <a:rPr lang="en-US" sz="3600" b="1" smtClean="0">
                <a:solidFill>
                  <a:srgbClr val="FF0000"/>
                </a:solidFill>
                <a:ea typeface="+mj-ea"/>
              </a:rPr>
              <a:t>Oxygen transport:</a:t>
            </a:r>
            <a:endParaRPr lang="ar-SA" sz="3600" smtClean="0">
              <a:solidFill>
                <a:srgbClr val="FF0000"/>
              </a:solidFill>
              <a:ea typeface="+mj-ea"/>
            </a:endParaRPr>
          </a:p>
        </p:txBody>
      </p:sp>
      <p:sp>
        <p:nvSpPr>
          <p:cNvPr id="50179" name="عنصر نائب للمحتوى 2"/>
          <p:cNvSpPr>
            <a:spLocks noGrp="1"/>
          </p:cNvSpPr>
          <p:nvPr>
            <p:ph idx="1"/>
          </p:nvPr>
        </p:nvSpPr>
        <p:spPr>
          <a:xfrm>
            <a:off x="928688" y="1600200"/>
            <a:ext cx="7758112" cy="4757738"/>
          </a:xfrm>
        </p:spPr>
        <p:txBody>
          <a:bodyPr>
            <a:normAutofit lnSpcReduction="10000"/>
          </a:bodyPr>
          <a:lstStyle/>
          <a:p>
            <a:pPr algn="l" rtl="0" eaLnBrk="1" hangingPunct="1"/>
            <a:r>
              <a:rPr lang="en-US" b="1" i="1" u="sng" smtClean="0">
                <a:cs typeface="Majalla UI"/>
              </a:rPr>
              <a:t>Forms of oxygen in blood:</a:t>
            </a:r>
            <a:endParaRPr lang="en-US" smtClean="0">
              <a:cs typeface="Majalla UI"/>
            </a:endParaRPr>
          </a:p>
          <a:p>
            <a:pPr algn="just" rtl="0" eaLnBrk="1" hangingPunct="1"/>
            <a:r>
              <a:rPr lang="en-US" smtClean="0">
                <a:cs typeface="Majalla UI"/>
              </a:rPr>
              <a:t>Oxygen exists in blood in two forms:</a:t>
            </a:r>
          </a:p>
          <a:p>
            <a:pPr algn="just" rtl="0" eaLnBrk="1" hangingPunct="1">
              <a:buFontTx/>
              <a:buNone/>
            </a:pPr>
            <a:r>
              <a:rPr lang="en-US" smtClean="0">
                <a:cs typeface="Majalla UI"/>
              </a:rPr>
              <a:t>1.  Dissolved  O</a:t>
            </a:r>
            <a:r>
              <a:rPr lang="en-US" baseline="-25000" smtClean="0">
                <a:cs typeface="Majalla UI"/>
              </a:rPr>
              <a:t>2 </a:t>
            </a:r>
            <a:r>
              <a:rPr lang="en-US" smtClean="0">
                <a:cs typeface="Majalla UI"/>
              </a:rPr>
              <a:t> according to Henrys law. The blood can carry only ~2.5  cm</a:t>
            </a:r>
            <a:r>
              <a:rPr lang="en-US" baseline="30000" smtClean="0">
                <a:cs typeface="Majalla UI"/>
              </a:rPr>
              <a:t>3 </a:t>
            </a:r>
            <a:r>
              <a:rPr lang="en-US" smtClean="0">
                <a:cs typeface="Majalla UI"/>
              </a:rPr>
              <a:t>of O</a:t>
            </a:r>
            <a:r>
              <a:rPr lang="en-US" baseline="-25000" smtClean="0">
                <a:cs typeface="Majalla UI"/>
              </a:rPr>
              <a:t>2 </a:t>
            </a:r>
            <a:r>
              <a:rPr lang="en-US" smtClean="0">
                <a:cs typeface="Majalla UI"/>
              </a:rPr>
              <a:t>in solution for each 1 liter solution].</a:t>
            </a:r>
          </a:p>
          <a:p>
            <a:pPr algn="just" rtl="0" eaLnBrk="1" hangingPunct="1">
              <a:buFontTx/>
              <a:buNone/>
            </a:pPr>
            <a:r>
              <a:rPr lang="en-US" smtClean="0">
                <a:cs typeface="Majalla UI"/>
              </a:rPr>
              <a:t>2. Most of O</a:t>
            </a:r>
            <a:r>
              <a:rPr lang="en-US" baseline="-25000" smtClean="0">
                <a:cs typeface="Majalla UI"/>
              </a:rPr>
              <a:t>2  </a:t>
            </a:r>
            <a:r>
              <a:rPr lang="en-US" smtClean="0">
                <a:cs typeface="Majalla UI"/>
              </a:rPr>
              <a:t>for the cells is carried in chemical combination with Hb in (RBCs). [1 liter of blood can carry ~ 200 cm</a:t>
            </a:r>
            <a:r>
              <a:rPr lang="en-US" baseline="30000" smtClean="0">
                <a:cs typeface="Majalla UI"/>
              </a:rPr>
              <a:t>3</a:t>
            </a:r>
            <a:r>
              <a:rPr lang="en-US" smtClean="0">
                <a:cs typeface="Majalla UI"/>
              </a:rPr>
              <a:t> of O</a:t>
            </a:r>
            <a:r>
              <a:rPr lang="en-US" baseline="-25000" smtClean="0">
                <a:cs typeface="Majalla UI"/>
              </a:rPr>
              <a:t>2 </a:t>
            </a:r>
            <a:r>
              <a:rPr lang="en-US" smtClean="0">
                <a:cs typeface="Majalla UI"/>
              </a:rPr>
              <a:t>in solution].</a:t>
            </a:r>
          </a:p>
          <a:p>
            <a:pPr algn="l" rtl="0" eaLnBrk="1" hangingPunct="1"/>
            <a:endParaRPr lang="ar-SA" smtClean="0"/>
          </a:p>
        </p:txBody>
      </p:sp>
    </p:spTree>
    <p:extLst>
      <p:ext uri="{BB962C8B-B14F-4D97-AF65-F5344CB8AC3E}">
        <p14:creationId xmlns:p14="http://schemas.microsoft.com/office/powerpoint/2010/main" val="38275167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Mouth </a:t>
            </a:r>
            <a:r>
              <a:rPr lang="en-US" dirty="0"/>
              <a:t>to mouth resuscitation</a:t>
            </a:r>
            <a:endParaRPr lang="ar-IQ"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6000" r="6000"/>
          <a:stretch>
            <a:fillRect/>
          </a:stretch>
        </p:blipFill>
        <p:spPr/>
      </p:pic>
      <p:sp>
        <p:nvSpPr>
          <p:cNvPr id="6" name="Text Placeholder 5"/>
          <p:cNvSpPr>
            <a:spLocks noGrp="1"/>
          </p:cNvSpPr>
          <p:nvPr>
            <p:ph type="body" sz="half" idx="2"/>
          </p:nvPr>
        </p:nvSpPr>
        <p:spPr/>
        <p:txBody>
          <a:bodyPr>
            <a:normAutofit/>
          </a:bodyPr>
          <a:lstStyle/>
          <a:p>
            <a:pPr algn="ctr"/>
            <a:r>
              <a:rPr lang="en-US" sz="2000" dirty="0" smtClean="0">
                <a:latin typeface="Times New Roman" pitchFamily="18" charset="0"/>
                <a:cs typeface="Times New Roman" pitchFamily="18" charset="0"/>
              </a:rPr>
              <a:t>the percentage of O</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 in expired air is 16% which is only 4% lower than that of inspired air (20%)</a:t>
            </a:r>
            <a:endParaRPr lang="ar-IQ" sz="2000" dirty="0">
              <a:latin typeface="Times New Roman" pitchFamily="18" charset="0"/>
              <a:cs typeface="Times New Roman" pitchFamily="18" charset="0"/>
            </a:endParaRPr>
          </a:p>
        </p:txBody>
      </p:sp>
    </p:spTree>
    <p:extLst>
      <p:ext uri="{BB962C8B-B14F-4D97-AF65-F5344CB8AC3E}">
        <p14:creationId xmlns:p14="http://schemas.microsoft.com/office/powerpoint/2010/main" val="27672253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Physics of the alveoli</a:t>
            </a:r>
            <a:endParaRPr lang="ar-IQ" dirty="0"/>
          </a:p>
        </p:txBody>
      </p:sp>
      <p:sp>
        <p:nvSpPr>
          <p:cNvPr id="8" name="Content Placeholder 7"/>
          <p:cNvSpPr>
            <a:spLocks noGrp="1"/>
          </p:cNvSpPr>
          <p:nvPr>
            <p:ph sz="half" idx="1"/>
          </p:nvPr>
        </p:nvSpPr>
        <p:spPr>
          <a:xfrm>
            <a:off x="457200" y="1295400"/>
            <a:ext cx="4038600" cy="4525963"/>
          </a:xfrm>
        </p:spPr>
        <p:txBody>
          <a:bodyPr>
            <a:noAutofit/>
          </a:bodyPr>
          <a:lstStyle/>
          <a:p>
            <a:r>
              <a:rPr lang="en-US" dirty="0" smtClean="0">
                <a:latin typeface="Times New Roman" pitchFamily="18" charset="0"/>
                <a:cs typeface="Times New Roman" pitchFamily="18" charset="0"/>
              </a:rPr>
              <a:t>The alveoli are physically like millions of interconnected bubbles. They have a unique fluid lining called the </a:t>
            </a:r>
            <a:r>
              <a:rPr lang="en-US" dirty="0" smtClean="0">
                <a:solidFill>
                  <a:srgbClr val="FF0000"/>
                </a:solidFill>
                <a:latin typeface="Times New Roman" pitchFamily="18" charset="0"/>
                <a:cs typeface="Times New Roman" pitchFamily="18" charset="0"/>
              </a:rPr>
              <a:t>surfactant</a:t>
            </a:r>
            <a:r>
              <a:rPr lang="en-US" dirty="0" smtClean="0">
                <a:latin typeface="Times New Roman" pitchFamily="18" charset="0"/>
                <a:cs typeface="Times New Roman" pitchFamily="18" charset="0"/>
              </a:rPr>
              <a:t> which is necessary for lung function . To understand the physics of alveoli we have to </a:t>
            </a:r>
            <a:r>
              <a:rPr lang="en-US" dirty="0">
                <a:latin typeface="Times New Roman" pitchFamily="18" charset="0"/>
                <a:cs typeface="Times New Roman" pitchFamily="18" charset="0"/>
              </a:rPr>
              <a:t>understand the physics </a:t>
            </a:r>
            <a:r>
              <a:rPr lang="en-US" dirty="0" smtClean="0">
                <a:latin typeface="Times New Roman" pitchFamily="18" charset="0"/>
                <a:cs typeface="Times New Roman" pitchFamily="18" charset="0"/>
              </a:rPr>
              <a:t>of bubbles.</a:t>
            </a:r>
          </a:p>
        </p:txBody>
      </p:sp>
      <p:pic>
        <p:nvPicPr>
          <p:cNvPr id="10" name="Content Placeholder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27854911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ar-IQ"/>
          </a:p>
        </p:txBody>
      </p:sp>
      <p:sp>
        <p:nvSpPr>
          <p:cNvPr id="8" name="Content Placeholder 7"/>
          <p:cNvSpPr>
            <a:spLocks noGrp="1"/>
          </p:cNvSpPr>
          <p:nvPr>
            <p:ph idx="1"/>
          </p:nvPr>
        </p:nvSpPr>
        <p:spPr/>
        <p:txBody>
          <a:bodyPr>
            <a:normAutofit/>
          </a:bodyPr>
          <a:lstStyle/>
          <a:p>
            <a:r>
              <a:rPr lang="en-US" sz="2800" i="1" dirty="0">
                <a:solidFill>
                  <a:srgbClr val="FF0000"/>
                </a:solidFill>
                <a:latin typeface="Times New Roman" pitchFamily="18" charset="0"/>
                <a:cs typeface="Times New Roman" pitchFamily="18" charset="0"/>
              </a:rPr>
              <a:t>Surface tension</a:t>
            </a:r>
            <a:r>
              <a:rPr lang="en-US" sz="2800" dirty="0">
                <a:solidFill>
                  <a:srgbClr val="FF0000"/>
                </a:solidFill>
                <a:latin typeface="Times New Roman" pitchFamily="18" charset="0"/>
                <a:cs typeface="Times New Roman" pitchFamily="18" charset="0"/>
              </a:rPr>
              <a:t> </a:t>
            </a:r>
            <a:r>
              <a:rPr lang="en-US" sz="2800" dirty="0">
                <a:latin typeface="Times New Roman" pitchFamily="18" charset="0"/>
                <a:cs typeface="Times New Roman" pitchFamily="18" charset="0"/>
              </a:rPr>
              <a:t>can be described as a molecular </a:t>
            </a:r>
            <a:r>
              <a:rPr lang="en-US" sz="2800" dirty="0" smtClean="0">
                <a:latin typeface="Times New Roman" pitchFamily="18" charset="0"/>
                <a:cs typeface="Times New Roman" pitchFamily="18" charset="0"/>
              </a:rPr>
              <a:t>cohesive (</a:t>
            </a:r>
            <a:r>
              <a:rPr lang="ar-IQ" sz="2800" dirty="0" smtClean="0">
                <a:latin typeface="Times New Roman" pitchFamily="18" charset="0"/>
                <a:cs typeface="Times New Roman" pitchFamily="18" charset="0"/>
              </a:rPr>
              <a:t>تماسك</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force existing in the surface film of all liquids which tends to contract the surface to the smallest possible area.  It is commonly expressed in units of dynes per </a:t>
            </a:r>
            <a:r>
              <a:rPr lang="en-US" sz="2800" dirty="0" smtClean="0">
                <a:latin typeface="Times New Roman" pitchFamily="18" charset="0"/>
                <a:cs typeface="Times New Roman" pitchFamily="18" charset="0"/>
              </a:rPr>
              <a:t>centimeter.</a:t>
            </a:r>
          </a:p>
          <a:p>
            <a:r>
              <a:rPr lang="en-US" sz="2800" dirty="0">
                <a:latin typeface="Times New Roman" pitchFamily="18" charset="0"/>
                <a:cs typeface="Times New Roman" pitchFamily="18" charset="0"/>
              </a:rPr>
              <a:t>A soap bubble on the end of a tube is an example of an air-liquid system in which the surface tension tends to shrink the surface area.</a:t>
            </a:r>
            <a:endParaRPr lang="ar-IQ" sz="2800" dirty="0">
              <a:latin typeface="Times New Roman" pitchFamily="18" charset="0"/>
              <a:cs typeface="Times New Roman" pitchFamily="18" charset="0"/>
            </a:endParaRPr>
          </a:p>
        </p:txBody>
      </p:sp>
    </p:spTree>
    <p:extLst>
      <p:ext uri="{BB962C8B-B14F-4D97-AF65-F5344CB8AC3E}">
        <p14:creationId xmlns:p14="http://schemas.microsoft.com/office/powerpoint/2010/main" val="31668373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ar-IQ"/>
          </a:p>
        </p:txBody>
      </p:sp>
      <p:sp>
        <p:nvSpPr>
          <p:cNvPr id="3" name="Content Placeholder 2"/>
          <p:cNvSpPr>
            <a:spLocks noGrp="1"/>
          </p:cNvSpPr>
          <p:nvPr>
            <p:ph sz="half" idx="1"/>
          </p:nvPr>
        </p:nvSpPr>
        <p:spPr/>
        <p:txBody>
          <a:bodyPr/>
          <a:lstStyle/>
          <a:p>
            <a:r>
              <a:rPr lang="en-US" b="1" dirty="0">
                <a:latin typeface="Times New Roman" pitchFamily="18" charset="0"/>
                <a:cs typeface="Times New Roman" pitchFamily="18" charset="0"/>
              </a:rPr>
              <a:t>The pressure inside the bubble is inversely proportional to the radius R and directly proportional to the surface tension</a:t>
            </a:r>
            <a:r>
              <a:rPr lang="el-GR" b="1" dirty="0">
                <a:latin typeface="Times New Roman" pitchFamily="18" charset="0"/>
                <a:cs typeface="Times New Roman" pitchFamily="18" charset="0"/>
              </a:rPr>
              <a:t> </a:t>
            </a:r>
            <a:r>
              <a:rPr lang="en-US" b="1" dirty="0" smtClean="0">
                <a:latin typeface="Times New Roman" pitchFamily="18" charset="0"/>
                <a:cs typeface="Times New Roman" pitchFamily="18" charset="0"/>
              </a:rPr>
              <a:t>T</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For </a:t>
            </a:r>
            <a:r>
              <a:rPr lang="en-US" dirty="0" smtClean="0">
                <a:solidFill>
                  <a:srgbClr val="FF0000"/>
                </a:solidFill>
                <a:latin typeface="Times New Roman" pitchFamily="18" charset="0"/>
                <a:cs typeface="Times New Roman" pitchFamily="18" charset="0"/>
              </a:rPr>
              <a:t>sphere</a:t>
            </a:r>
            <a:r>
              <a:rPr lang="en-US" dirty="0" smtClean="0">
                <a:latin typeface="Times New Roman" pitchFamily="18" charset="0"/>
                <a:cs typeface="Times New Roman" pitchFamily="18" charset="0"/>
              </a:rPr>
              <a:t> the exact relation is    (</a:t>
            </a:r>
            <a:r>
              <a:rPr lang="en-US" i="1" dirty="0">
                <a:latin typeface="Times New Roman" pitchFamily="18" charset="0"/>
                <a:cs typeface="Times New Roman" pitchFamily="18" charset="0"/>
              </a:rPr>
              <a:t>P</a:t>
            </a:r>
            <a:r>
              <a:rPr lang="en-US" dirty="0">
                <a:latin typeface="Times New Roman" pitchFamily="18" charset="0"/>
                <a:cs typeface="Times New Roman" pitchFamily="18" charset="0"/>
              </a:rPr>
              <a:t> = </a:t>
            </a:r>
            <a:r>
              <a:rPr lang="en-US" dirty="0" smtClean="0">
                <a:latin typeface="Times New Roman" pitchFamily="18" charset="0"/>
                <a:cs typeface="Times New Roman" pitchFamily="18" charset="0"/>
              </a:rPr>
              <a:t>2T/</a:t>
            </a:r>
            <a:r>
              <a:rPr lang="en-US" i="1" dirty="0" smtClean="0">
                <a:latin typeface="Times New Roman" pitchFamily="18" charset="0"/>
                <a:cs typeface="Times New Roman" pitchFamily="18" charset="0"/>
              </a:rPr>
              <a:t>R</a:t>
            </a:r>
            <a:r>
              <a:rPr lang="en-US" dirty="0" smtClean="0">
                <a:latin typeface="Times New Roman" pitchFamily="18" charset="0"/>
                <a:cs typeface="Times New Roman" pitchFamily="18" charset="0"/>
              </a:rPr>
              <a:t>), a form of </a:t>
            </a:r>
            <a:r>
              <a:rPr lang="en-US" dirty="0" smtClean="0">
                <a:solidFill>
                  <a:srgbClr val="FF0000"/>
                </a:solidFill>
                <a:latin typeface="Times New Roman" pitchFamily="18" charset="0"/>
                <a:cs typeface="Times New Roman" pitchFamily="18" charset="0"/>
              </a:rPr>
              <a:t>Laplace's law</a:t>
            </a:r>
            <a:r>
              <a:rPr lang="en-US" dirty="0" smtClean="0">
                <a:latin typeface="Times New Roman" pitchFamily="18" charset="0"/>
                <a:cs typeface="Times New Roman" pitchFamily="18" charset="0"/>
              </a:rPr>
              <a:t>.</a:t>
            </a:r>
            <a:endParaRPr lang="ar-IQ" dirty="0"/>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24400" y="1752600"/>
            <a:ext cx="3707029" cy="4466666"/>
          </a:xfrm>
        </p:spPr>
      </p:pic>
    </p:spTree>
    <p:extLst>
      <p:ext uri="{BB962C8B-B14F-4D97-AF65-F5344CB8AC3E}">
        <p14:creationId xmlns:p14="http://schemas.microsoft.com/office/powerpoint/2010/main" val="4271339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b="1" dirty="0" smtClean="0">
                <a:latin typeface="Times New Roman" pitchFamily="18" charset="0"/>
                <a:cs typeface="Times New Roman" pitchFamily="18" charset="0"/>
              </a:rPr>
              <a:t>Laplace's law states </a:t>
            </a:r>
            <a:r>
              <a:rPr lang="en-US" b="1" dirty="0">
                <a:latin typeface="Times New Roman" pitchFamily="18" charset="0"/>
                <a:cs typeface="Times New Roman" pitchFamily="18" charset="0"/>
              </a:rPr>
              <a:t>that with a constant surface tension the </a:t>
            </a:r>
            <a:r>
              <a:rPr lang="en-US" b="1" dirty="0" smtClean="0">
                <a:solidFill>
                  <a:srgbClr val="C00000"/>
                </a:solidFill>
                <a:latin typeface="Times New Roman" pitchFamily="18" charset="0"/>
                <a:cs typeface="Times New Roman" pitchFamily="18" charset="0"/>
              </a:rPr>
              <a:t>trans-mural</a:t>
            </a:r>
            <a:r>
              <a:rPr lang="ar-IQ" b="1" dirty="0" smtClean="0">
                <a:latin typeface="Times New Roman" pitchFamily="18" charset="0"/>
                <a:cs typeface="Times New Roman" pitchFamily="18" charset="0"/>
              </a:rPr>
              <a:t>(جداري)</a:t>
            </a:r>
            <a:r>
              <a:rPr lang="en-US" b="1" dirty="0" smtClean="0">
                <a:latin typeface="Times New Roman" pitchFamily="18" charset="0"/>
                <a:cs typeface="Times New Roman" pitchFamily="18" charset="0"/>
              </a:rPr>
              <a:t> </a:t>
            </a:r>
            <a:r>
              <a:rPr lang="en-US" b="1" dirty="0">
                <a:latin typeface="Times New Roman" pitchFamily="18" charset="0"/>
                <a:cs typeface="Times New Roman" pitchFamily="18" charset="0"/>
              </a:rPr>
              <a:t>pressure increases as the radius decreases</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 </a:t>
            </a:r>
            <a:r>
              <a:rPr lang="en-US" dirty="0">
                <a:latin typeface="Times New Roman" pitchFamily="18" charset="0"/>
                <a:cs typeface="Times New Roman" pitchFamily="18" charset="0"/>
              </a:rPr>
              <a:t>good example of this principle can be demonstrated with two bubbles of different radii in communication with each other </a:t>
            </a:r>
            <a:r>
              <a:rPr lang="en-US" dirty="0" smtClean="0">
                <a:latin typeface="Times New Roman" pitchFamily="18" charset="0"/>
                <a:cs typeface="Times New Roman" pitchFamily="18" charset="0"/>
              </a:rPr>
              <a:t>as in the next figure:</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8320079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9864" r="40752" b="-862"/>
          <a:stretch/>
        </p:blipFill>
        <p:spPr>
          <a:xfrm>
            <a:off x="1905000" y="22746"/>
            <a:ext cx="5548321" cy="5405457"/>
          </a:xfrm>
        </p:spPr>
      </p:pic>
      <p:sp>
        <p:nvSpPr>
          <p:cNvPr id="14" name="Text Placeholder 13"/>
          <p:cNvSpPr>
            <a:spLocks noGrp="1"/>
          </p:cNvSpPr>
          <p:nvPr>
            <p:ph type="body" sz="half" idx="2"/>
          </p:nvPr>
        </p:nvSpPr>
        <p:spPr>
          <a:xfrm>
            <a:off x="1828800" y="5562600"/>
            <a:ext cx="5486400" cy="804862"/>
          </a:xfrm>
        </p:spPr>
        <p:txBody>
          <a:bodyPr>
            <a:noAutofit/>
          </a:bodyPr>
          <a:lstStyle/>
          <a:p>
            <a:pPr algn="ctr"/>
            <a:r>
              <a:rPr lang="en-US" sz="1800" b="1" dirty="0"/>
              <a:t>P of the small bubble is higher than P of the large bubble; hence, airflow is generated from the smaller into the larger bubble. </a:t>
            </a:r>
            <a:endParaRPr lang="ar-IQ" sz="1800" b="1" dirty="0"/>
          </a:p>
          <a:p>
            <a:pPr algn="ctr"/>
            <a:endParaRPr lang="ar-IQ" sz="1800" b="1" dirty="0"/>
          </a:p>
        </p:txBody>
      </p:sp>
    </p:spTree>
    <p:extLst>
      <p:ext uri="{BB962C8B-B14F-4D97-AF65-F5344CB8AC3E}">
        <p14:creationId xmlns:p14="http://schemas.microsoft.com/office/powerpoint/2010/main" val="41922786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ar-IQ"/>
          </a:p>
        </p:txBody>
      </p:sp>
      <p:sp>
        <p:nvSpPr>
          <p:cNvPr id="6" name="Content Placeholder 5"/>
          <p:cNvSpPr>
            <a:spLocks noGrp="1"/>
          </p:cNvSpPr>
          <p:nvPr>
            <p:ph sz="half" idx="1"/>
          </p:nvPr>
        </p:nvSpPr>
        <p:spPr/>
        <p:txBody>
          <a:bodyPr>
            <a:normAutofit fontScale="85000" lnSpcReduction="10000"/>
          </a:bodyPr>
          <a:lstStyle/>
          <a:p>
            <a:r>
              <a:rPr lang="en-US" dirty="0">
                <a:latin typeface="Times New Roman" pitchFamily="18" charset="0"/>
                <a:cs typeface="Times New Roman" pitchFamily="18" charset="0"/>
              </a:rPr>
              <a:t>The hundreds of millions of alveoli within human lungs vary from 75 to 300µ in diameter.  They are in communication with each </a:t>
            </a:r>
            <a:r>
              <a:rPr lang="en-US" dirty="0" smtClean="0">
                <a:latin typeface="Times New Roman" pitchFamily="18" charset="0"/>
                <a:cs typeface="Times New Roman" pitchFamily="18" charset="0"/>
              </a:rPr>
              <a:t>other.</a:t>
            </a:r>
            <a:r>
              <a:rPr lang="en-US" dirty="0">
                <a:latin typeface="Times New Roman" pitchFamily="18" charset="0"/>
                <a:cs typeface="Times New Roman" pitchFamily="18" charset="0"/>
              </a:rPr>
              <a:t>  Assume these </a:t>
            </a:r>
            <a:r>
              <a:rPr lang="en-US" dirty="0" smtClean="0">
                <a:latin typeface="Times New Roman" pitchFamily="18" charset="0"/>
                <a:cs typeface="Times New Roman" pitchFamily="18" charset="0"/>
              </a:rPr>
              <a:t>opened </a:t>
            </a:r>
            <a:r>
              <a:rPr lang="en-US" dirty="0">
                <a:latin typeface="Times New Roman" pitchFamily="18" charset="0"/>
                <a:cs typeface="Times New Roman" pitchFamily="18" charset="0"/>
              </a:rPr>
              <a:t>alveoli have all a constant and the same surface tension; the system would then be unstable, with small alveoli collapsing and further expanding the larger alveoli.</a:t>
            </a:r>
            <a:endParaRPr lang="ar-IQ" dirty="0">
              <a:latin typeface="Times New Roman" pitchFamily="18" charset="0"/>
              <a:cs typeface="Times New Roman" pitchFamily="18" charset="0"/>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22782" y="2209800"/>
            <a:ext cx="4765200" cy="3124200"/>
          </a:xfrm>
        </p:spPr>
      </p:pic>
    </p:spTree>
    <p:extLst>
      <p:ext uri="{BB962C8B-B14F-4D97-AF65-F5344CB8AC3E}">
        <p14:creationId xmlns:p14="http://schemas.microsoft.com/office/powerpoint/2010/main" val="7821674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ar-IQ"/>
          </a:p>
        </p:txBody>
      </p:sp>
      <p:sp>
        <p:nvSpPr>
          <p:cNvPr id="6" name="Content Placeholder 5"/>
          <p:cNvSpPr>
            <a:spLocks noGrp="1"/>
          </p:cNvSpPr>
          <p:nvPr>
            <p:ph idx="1"/>
          </p:nvPr>
        </p:nvSpPr>
        <p:spPr/>
        <p:txBody>
          <a:bodyPr>
            <a:normAutofit/>
          </a:bodyPr>
          <a:lstStyle/>
          <a:p>
            <a:r>
              <a:rPr lang="en-US" dirty="0"/>
              <a:t>  This unstable condition would indeed exist if </a:t>
            </a:r>
            <a:r>
              <a:rPr lang="en-US" dirty="0" smtClean="0"/>
              <a:t>there is no </a:t>
            </a:r>
            <a:r>
              <a:rPr lang="en-US" dirty="0" smtClean="0">
                <a:solidFill>
                  <a:srgbClr val="FF0000"/>
                </a:solidFill>
              </a:rPr>
              <a:t>pulmonary surfactant </a:t>
            </a:r>
            <a:r>
              <a:rPr lang="en-US" dirty="0"/>
              <a:t>lining the alveoli.  This </a:t>
            </a:r>
            <a:r>
              <a:rPr lang="en-US" dirty="0" smtClean="0"/>
              <a:t>substance floats </a:t>
            </a:r>
            <a:r>
              <a:rPr lang="en-US" dirty="0"/>
              <a:t>on the alveolar surface and helps to stabilize alveolar surface forces. </a:t>
            </a:r>
            <a:r>
              <a:rPr lang="en-US" dirty="0" smtClean="0"/>
              <a:t>( see the next figure )</a:t>
            </a:r>
            <a:endParaRPr lang="ar-IQ" dirty="0"/>
          </a:p>
        </p:txBody>
      </p:sp>
    </p:spTree>
    <p:extLst>
      <p:ext uri="{BB962C8B-B14F-4D97-AF65-F5344CB8AC3E}">
        <p14:creationId xmlns:p14="http://schemas.microsoft.com/office/powerpoint/2010/main" val="29428881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800" y="2025459"/>
            <a:ext cx="8496686" cy="4332468"/>
          </a:xfrm>
        </p:spPr>
      </p:pic>
    </p:spTree>
    <p:extLst>
      <p:ext uri="{BB962C8B-B14F-4D97-AF65-F5344CB8AC3E}">
        <p14:creationId xmlns:p14="http://schemas.microsoft.com/office/powerpoint/2010/main" val="3022571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r>
              <a:rPr lang="en-US" dirty="0" smtClean="0">
                <a:latin typeface="Times New Roman" pitchFamily="18" charset="0"/>
                <a:cs typeface="Times New Roman" pitchFamily="18" charset="0"/>
              </a:rPr>
              <a:t>The surface tension of a film of surfactant is not constant. The surfactant permits </a:t>
            </a:r>
            <a:r>
              <a:rPr lang="en-US" dirty="0">
                <a:latin typeface="Times New Roman" pitchFamily="18" charset="0"/>
                <a:cs typeface="Times New Roman" pitchFamily="18" charset="0"/>
              </a:rPr>
              <a:t>the alveolar surface tension to change with inflation and deflation, thus keeping the small alveoli from total collapse (or atelectasis) and the larger ones from hyperinflation. </a:t>
            </a:r>
            <a:endParaRPr lang="ar-IQ" dirty="0"/>
          </a:p>
        </p:txBody>
      </p:sp>
    </p:spTree>
    <p:extLst>
      <p:ext uri="{BB962C8B-B14F-4D97-AF65-F5344CB8AC3E}">
        <p14:creationId xmlns:p14="http://schemas.microsoft.com/office/powerpoint/2010/main" val="27175869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a:latin typeface="Times New Roman" pitchFamily="18" charset="0"/>
                <a:cs typeface="Times New Roman" pitchFamily="18" charset="0"/>
              </a:rPr>
              <a:t>It has been suggested that as the radii of the alveoli change, the concentration or thickness of the surfactant layer varies inversely with the area of the surface</a:t>
            </a:r>
            <a:r>
              <a:rPr lang="en-US" dirty="0"/>
              <a:t>.</a:t>
            </a:r>
            <a:endParaRPr lang="ar-IQ" dirty="0"/>
          </a:p>
          <a:p>
            <a:r>
              <a:rPr lang="en-US" dirty="0" smtClean="0">
                <a:latin typeface="Times New Roman" pitchFamily="18" charset="0"/>
                <a:cs typeface="Times New Roman" pitchFamily="18" charset="0"/>
              </a:rPr>
              <a:t>As the alveoli decrease in size, the surfactant layer is thickened and the concentration of surfactant increases so it will effectively decrease the surface tension of the alveoli.</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13587213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Introduction (cont.)</a:t>
            </a:r>
            <a:endParaRPr lang="ar-IQ" dirty="0"/>
          </a:p>
        </p:txBody>
      </p:sp>
      <p:sp>
        <p:nvSpPr>
          <p:cNvPr id="6" name="Content Placeholder 5"/>
          <p:cNvSpPr>
            <a:spLocks noGrp="1"/>
          </p:cNvSpPr>
          <p:nvPr>
            <p:ph idx="1"/>
          </p:nvPr>
        </p:nvSpPr>
        <p:spPr/>
        <p:txBody>
          <a:bodyPr/>
          <a:lstStyle/>
          <a:p>
            <a:r>
              <a:rPr lang="en-US" dirty="0" smtClean="0"/>
              <a:t>Each time we breathe, about 10</a:t>
            </a:r>
            <a:r>
              <a:rPr lang="en-US" baseline="30000" dirty="0" smtClean="0"/>
              <a:t>22</a:t>
            </a:r>
            <a:r>
              <a:rPr lang="en-US" dirty="0" smtClean="0"/>
              <a:t> molecules of air enter our lungs. Remember that 22.4 liters of air contain about 6 * 10</a:t>
            </a:r>
            <a:r>
              <a:rPr lang="en-US" baseline="30000" dirty="0" smtClean="0"/>
              <a:t>23</a:t>
            </a:r>
            <a:r>
              <a:rPr lang="en-US" dirty="0" smtClean="0"/>
              <a:t> molecules (Avogadro's number).</a:t>
            </a:r>
          </a:p>
          <a:p>
            <a:r>
              <a:rPr lang="en-US" dirty="0" smtClean="0"/>
              <a:t>See the next exercise:</a:t>
            </a:r>
            <a:endParaRPr lang="ar-IQ" dirty="0"/>
          </a:p>
        </p:txBody>
      </p:sp>
    </p:spTree>
    <p:extLst>
      <p:ext uri="{BB962C8B-B14F-4D97-AF65-F5344CB8AC3E}">
        <p14:creationId xmlns:p14="http://schemas.microsoft.com/office/powerpoint/2010/main" val="1376364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And vice versa, as </a:t>
            </a:r>
            <a:r>
              <a:rPr lang="en-US" dirty="0">
                <a:latin typeface="Times New Roman" pitchFamily="18" charset="0"/>
                <a:cs typeface="Times New Roman" pitchFamily="18" charset="0"/>
              </a:rPr>
              <a:t>the alveoli </a:t>
            </a:r>
            <a:r>
              <a:rPr lang="en-US" dirty="0" smtClean="0">
                <a:latin typeface="Times New Roman" pitchFamily="18" charset="0"/>
                <a:cs typeface="Times New Roman" pitchFamily="18" charset="0"/>
              </a:rPr>
              <a:t>increase </a:t>
            </a:r>
            <a:r>
              <a:rPr lang="en-US" dirty="0">
                <a:latin typeface="Times New Roman" pitchFamily="18" charset="0"/>
                <a:cs typeface="Times New Roman" pitchFamily="18" charset="0"/>
              </a:rPr>
              <a:t>in size, the surfactant layer is </a:t>
            </a:r>
            <a:r>
              <a:rPr lang="en-US" dirty="0" smtClean="0">
                <a:latin typeface="Times New Roman" pitchFamily="18" charset="0"/>
                <a:cs typeface="Times New Roman" pitchFamily="18" charset="0"/>
              </a:rPr>
              <a:t>stretched </a:t>
            </a:r>
            <a:r>
              <a:rPr lang="en-US" dirty="0">
                <a:latin typeface="Times New Roman" pitchFamily="18" charset="0"/>
                <a:cs typeface="Times New Roman" pitchFamily="18" charset="0"/>
              </a:rPr>
              <a:t>and the concentration of surfactant </a:t>
            </a:r>
            <a:r>
              <a:rPr lang="en-US" dirty="0" smtClean="0">
                <a:latin typeface="Times New Roman" pitchFamily="18" charset="0"/>
                <a:cs typeface="Times New Roman" pitchFamily="18" charset="0"/>
              </a:rPr>
              <a:t>decreases </a:t>
            </a:r>
            <a:r>
              <a:rPr lang="en-US" dirty="0">
                <a:latin typeface="Times New Roman" pitchFamily="18" charset="0"/>
                <a:cs typeface="Times New Roman" pitchFamily="18" charset="0"/>
              </a:rPr>
              <a:t>so </a:t>
            </a:r>
            <a:r>
              <a:rPr lang="en-US" dirty="0" smtClean="0">
                <a:latin typeface="Times New Roman" pitchFamily="18" charset="0"/>
                <a:cs typeface="Times New Roman" pitchFamily="18" charset="0"/>
              </a:rPr>
              <a:t>it </a:t>
            </a:r>
            <a:r>
              <a:rPr lang="en-US" dirty="0" smtClean="0">
                <a:solidFill>
                  <a:srgbClr val="FF0000"/>
                </a:solidFill>
                <a:latin typeface="Times New Roman" pitchFamily="18" charset="0"/>
                <a:cs typeface="Times New Roman" pitchFamily="18" charset="0"/>
              </a:rPr>
              <a:t>not</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will effectively decrease the surface tension of the </a:t>
            </a:r>
            <a:r>
              <a:rPr lang="en-US" dirty="0" smtClean="0">
                <a:latin typeface="Times New Roman" pitchFamily="18" charset="0"/>
                <a:cs typeface="Times New Roman" pitchFamily="18" charset="0"/>
              </a:rPr>
              <a:t>alveoli.</a:t>
            </a:r>
            <a:endParaRPr lang="ar-IQ" dirty="0"/>
          </a:p>
        </p:txBody>
      </p:sp>
    </p:spTree>
    <p:extLst>
      <p:ext uri="{BB962C8B-B14F-4D97-AF65-F5344CB8AC3E}">
        <p14:creationId xmlns:p14="http://schemas.microsoft.com/office/powerpoint/2010/main" val="26285268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The absence of surfactant in the lungs of some newborn infants, especially </a:t>
            </a:r>
            <a:r>
              <a:rPr lang="en-US" dirty="0" smtClean="0">
                <a:solidFill>
                  <a:srgbClr val="FF0000"/>
                </a:solidFill>
                <a:latin typeface="Times New Roman" pitchFamily="18" charset="0"/>
                <a:cs typeface="Times New Roman" pitchFamily="18" charset="0"/>
              </a:rPr>
              <a:t>prematures </a:t>
            </a:r>
            <a:r>
              <a:rPr lang="ar-IQ" dirty="0" smtClean="0">
                <a:latin typeface="Times New Roman" pitchFamily="18" charset="0"/>
                <a:cs typeface="Times New Roman" pitchFamily="18" charset="0"/>
              </a:rPr>
              <a:t> (خدّج)</a:t>
            </a:r>
            <a:r>
              <a:rPr lang="en-US" dirty="0" smtClean="0">
                <a:latin typeface="Times New Roman" pitchFamily="18" charset="0"/>
                <a:cs typeface="Times New Roman" pitchFamily="18" charset="0"/>
              </a:rPr>
              <a:t>, is the cause of </a:t>
            </a:r>
            <a:r>
              <a:rPr lang="en-US" dirty="0" smtClean="0">
                <a:solidFill>
                  <a:srgbClr val="FF0000"/>
                </a:solidFill>
                <a:latin typeface="Times New Roman" pitchFamily="18" charset="0"/>
                <a:cs typeface="Times New Roman" pitchFamily="18" charset="0"/>
              </a:rPr>
              <a:t>respiratory distress syndrome </a:t>
            </a:r>
            <a:r>
              <a:rPr lang="en-US" dirty="0" smtClean="0">
                <a:latin typeface="Times New Roman" pitchFamily="18" charset="0"/>
                <a:cs typeface="Times New Roman" pitchFamily="18" charset="0"/>
              </a:rPr>
              <a:t>(RDS). The alveoli not covered with surfactant collapse and quite a large pressure is required to reopen them similar to the extra effort needed to start blowing up a rubber balloon. An infant with RDS may not have the energy to breathe with its low compliance lung.   </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6326858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Newborn with RDS   </a:t>
            </a:r>
            <a:endParaRPr lang="ar-IQ" dirty="0"/>
          </a:p>
        </p:txBody>
      </p:sp>
      <p:pic>
        <p:nvPicPr>
          <p:cNvPr id="4" name="Content Placeholder 3"/>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1404" r="11404"/>
          <a:stretch>
            <a:fillRect/>
          </a:stretch>
        </p:blipFill>
        <p:spPr/>
      </p:pic>
    </p:spTree>
    <p:extLst>
      <p:ext uri="{BB962C8B-B14F-4D97-AF65-F5344CB8AC3E}">
        <p14:creationId xmlns:p14="http://schemas.microsoft.com/office/powerpoint/2010/main" val="7927296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breathing mechanism</a:t>
            </a:r>
            <a:endParaRPr lang="ar-IQ" dirty="0"/>
          </a:p>
        </p:txBody>
      </p:sp>
      <p:sp>
        <p:nvSpPr>
          <p:cNvPr id="9" name="Content Placeholder 8"/>
          <p:cNvSpPr>
            <a:spLocks noGrp="1"/>
          </p:cNvSpPr>
          <p:nvPr>
            <p:ph sz="half" idx="1"/>
          </p:nvPr>
        </p:nvSpPr>
        <p:spPr/>
        <p:txBody>
          <a:bodyPr/>
          <a:lstStyle/>
          <a:p>
            <a:r>
              <a:rPr lang="en-US" dirty="0" smtClean="0">
                <a:latin typeface="Times New Roman" pitchFamily="18" charset="0"/>
                <a:cs typeface="Times New Roman" pitchFamily="18" charset="0"/>
              </a:rPr>
              <a:t>The two lungs are located inside the chest cavity. The space between the lung and the chest wall is called pleural cavity (</a:t>
            </a:r>
            <a:r>
              <a:rPr lang="en-US" i="1" dirty="0" err="1" smtClean="0">
                <a:latin typeface="Times New Roman" pitchFamily="18" charset="0"/>
                <a:cs typeface="Times New Roman" pitchFamily="18" charset="0"/>
              </a:rPr>
              <a:t>intrapleural</a:t>
            </a:r>
            <a:r>
              <a:rPr lang="en-US" i="1" dirty="0" smtClean="0">
                <a:latin typeface="Times New Roman" pitchFamily="18" charset="0"/>
                <a:cs typeface="Times New Roman" pitchFamily="18" charset="0"/>
              </a:rPr>
              <a:t> space</a:t>
            </a:r>
            <a:r>
              <a:rPr lang="en-US" dirty="0" smtClean="0">
                <a:latin typeface="Times New Roman" pitchFamily="18" charset="0"/>
                <a:cs typeface="Times New Roman" pitchFamily="18" charset="0"/>
              </a:rPr>
              <a:t>).</a:t>
            </a:r>
            <a:endParaRPr lang="ar-IQ" dirty="0">
              <a:latin typeface="Times New Roman" pitchFamily="18" charset="0"/>
              <a:cs typeface="Times New Roman" pitchFamily="18" charset="0"/>
            </a:endParaRPr>
          </a:p>
        </p:txBody>
      </p:sp>
      <p:pic>
        <p:nvPicPr>
          <p:cNvPr id="11" name="Content Placeholder 10"/>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22682" y="1981200"/>
            <a:ext cx="4975412" cy="2971800"/>
          </a:xfrm>
        </p:spPr>
      </p:pic>
    </p:spTree>
    <p:extLst>
      <p:ext uri="{BB962C8B-B14F-4D97-AF65-F5344CB8AC3E}">
        <p14:creationId xmlns:p14="http://schemas.microsoft.com/office/powerpoint/2010/main" val="34083470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ar-IQ"/>
          </a:p>
        </p:txBody>
      </p:sp>
      <p:sp>
        <p:nvSpPr>
          <p:cNvPr id="6" name="Content Placeholder 5"/>
          <p:cNvSpPr>
            <a:spLocks noGrp="1"/>
          </p:cNvSpPr>
          <p:nvPr>
            <p:ph idx="1"/>
          </p:nvPr>
        </p:nvSpPr>
        <p:spPr/>
        <p:txBody>
          <a:bodyPr/>
          <a:lstStyle/>
          <a:p>
            <a:r>
              <a:rPr lang="en-US" dirty="0">
                <a:latin typeface="Times New Roman" pitchFamily="18" charset="0"/>
                <a:cs typeface="Times New Roman" pitchFamily="18" charset="0"/>
              </a:rPr>
              <a:t>The presence of </a:t>
            </a:r>
            <a:r>
              <a:rPr lang="en-US" dirty="0" err="1">
                <a:solidFill>
                  <a:srgbClr val="FF0000"/>
                </a:solidFill>
                <a:latin typeface="Times New Roman" pitchFamily="18" charset="0"/>
                <a:cs typeface="Times New Roman" pitchFamily="18" charset="0"/>
              </a:rPr>
              <a:t>subatmospheric</a:t>
            </a:r>
            <a:r>
              <a:rPr lang="en-US" dirty="0">
                <a:latin typeface="Times New Roman" pitchFamily="18" charset="0"/>
                <a:cs typeface="Times New Roman" pitchFamily="18" charset="0"/>
              </a:rPr>
              <a:t> pressure within the </a:t>
            </a:r>
            <a:r>
              <a:rPr lang="en-US" dirty="0" smtClean="0">
                <a:latin typeface="Times New Roman" pitchFamily="18" charset="0"/>
                <a:cs typeface="Times New Roman" pitchFamily="18" charset="0"/>
              </a:rPr>
              <a:t>chest accounts </a:t>
            </a:r>
            <a:r>
              <a:rPr lang="en-US" dirty="0">
                <a:latin typeface="Times New Roman" pitchFamily="18" charset="0"/>
                <a:cs typeface="Times New Roman" pitchFamily="18" charset="0"/>
              </a:rPr>
              <a:t>for a person’s ability to draw air into the airway </a:t>
            </a:r>
            <a:r>
              <a:rPr lang="en-US" dirty="0" smtClean="0">
                <a:latin typeface="Times New Roman" pitchFamily="18" charset="0"/>
                <a:cs typeface="Times New Roman" pitchFamily="18" charset="0"/>
              </a:rPr>
              <a:t>during inspiration.</a:t>
            </a:r>
          </a:p>
          <a:p>
            <a:r>
              <a:rPr lang="en-US" i="1" dirty="0" err="1">
                <a:solidFill>
                  <a:srgbClr val="FF0000"/>
                </a:solidFill>
                <a:latin typeface="Times New Roman" pitchFamily="18" charset="0"/>
                <a:cs typeface="Times New Roman" pitchFamily="18" charset="0"/>
              </a:rPr>
              <a:t>Subatmospheric</a:t>
            </a:r>
            <a:r>
              <a:rPr lang="en-US" i="1" dirty="0">
                <a:latin typeface="Times New Roman" pitchFamily="18" charset="0"/>
                <a:cs typeface="Times New Roman" pitchFamily="18" charset="0"/>
              </a:rPr>
              <a:t> pressure in the </a:t>
            </a:r>
            <a:r>
              <a:rPr lang="en-US" i="1" dirty="0" err="1">
                <a:latin typeface="Times New Roman" pitchFamily="18" charset="0"/>
                <a:cs typeface="Times New Roman" pitchFamily="18" charset="0"/>
              </a:rPr>
              <a:t>intrapleural</a:t>
            </a:r>
            <a:r>
              <a:rPr lang="en-US" i="1" dirty="0">
                <a:latin typeface="Times New Roman" pitchFamily="18" charset="0"/>
                <a:cs typeface="Times New Roman" pitchFamily="18" charset="0"/>
              </a:rPr>
              <a:t> space </a:t>
            </a:r>
            <a:r>
              <a:rPr lang="en-US" i="1" dirty="0" smtClean="0">
                <a:latin typeface="Times New Roman" pitchFamily="18" charset="0"/>
                <a:cs typeface="Times New Roman" pitchFamily="18" charset="0"/>
              </a:rPr>
              <a:t>is created </a:t>
            </a:r>
            <a:r>
              <a:rPr lang="en-US" i="1" dirty="0">
                <a:latin typeface="Times New Roman" pitchFamily="18" charset="0"/>
                <a:cs typeface="Times New Roman" pitchFamily="18" charset="0"/>
              </a:rPr>
              <a:t>by the opposing recoil of the lungs and chest wall.</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41814135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When all </a:t>
            </a:r>
            <a:r>
              <a:rPr lang="en-US" dirty="0">
                <a:latin typeface="Times New Roman" pitchFamily="18" charset="0"/>
                <a:cs typeface="Times New Roman" pitchFamily="18" charset="0"/>
              </a:rPr>
              <a:t>the respiratory muscles are relaxed, the lung is at its </a:t>
            </a:r>
            <a:r>
              <a:rPr lang="en-US" dirty="0" smtClean="0">
                <a:latin typeface="Times New Roman" pitchFamily="18" charset="0"/>
                <a:cs typeface="Times New Roman" pitchFamily="18" charset="0"/>
              </a:rPr>
              <a:t>resting lung </a:t>
            </a:r>
            <a:r>
              <a:rPr lang="en-US" dirty="0">
                <a:latin typeface="Times New Roman" pitchFamily="18" charset="0"/>
                <a:cs typeface="Times New Roman" pitchFamily="18" charset="0"/>
              </a:rPr>
              <a:t>volume (FRC), and there is equilibrium between the </a:t>
            </a:r>
            <a:r>
              <a:rPr lang="en-US" dirty="0" smtClean="0">
                <a:latin typeface="Times New Roman" pitchFamily="18" charset="0"/>
                <a:cs typeface="Times New Roman" pitchFamily="18" charset="0"/>
              </a:rPr>
              <a:t>recoil of </a:t>
            </a:r>
            <a:r>
              <a:rPr lang="en-US" dirty="0">
                <a:latin typeface="Times New Roman" pitchFamily="18" charset="0"/>
                <a:cs typeface="Times New Roman" pitchFamily="18" charset="0"/>
              </a:rPr>
              <a:t>the lung and the chest wall. At this point, the lung tends </a:t>
            </a:r>
            <a:r>
              <a:rPr lang="en-US" dirty="0" smtClean="0">
                <a:latin typeface="Times New Roman" pitchFamily="18" charset="0"/>
                <a:cs typeface="Times New Roman" pitchFamily="18" charset="0"/>
              </a:rPr>
              <a:t>to collapse </a:t>
            </a:r>
            <a:r>
              <a:rPr lang="en-US" dirty="0">
                <a:latin typeface="Times New Roman" pitchFamily="18" charset="0"/>
                <a:cs typeface="Times New Roman" pitchFamily="18" charset="0"/>
              </a:rPr>
              <a:t>and the chest wall tends to expand, with the two </a:t>
            </a:r>
            <a:r>
              <a:rPr lang="en-US" dirty="0" smtClean="0">
                <a:latin typeface="Times New Roman" pitchFamily="18" charset="0"/>
                <a:cs typeface="Times New Roman" pitchFamily="18" charset="0"/>
              </a:rPr>
              <a:t>being held </a:t>
            </a:r>
            <a:r>
              <a:rPr lang="en-US" dirty="0">
                <a:latin typeface="Times New Roman" pitchFamily="18" charset="0"/>
                <a:cs typeface="Times New Roman" pitchFamily="18" charset="0"/>
              </a:rPr>
              <a:t>together by a thin layer of pleural </a:t>
            </a:r>
            <a:r>
              <a:rPr lang="en-US" dirty="0" smtClean="0">
                <a:latin typeface="Times New Roman" pitchFamily="18" charset="0"/>
                <a:cs typeface="Times New Roman" pitchFamily="18" charset="0"/>
              </a:rPr>
              <a:t>fluid</a:t>
            </a:r>
            <a:r>
              <a:rPr lang="en-US" dirty="0">
                <a:latin typeface="Times New Roman" pitchFamily="18" charset="0"/>
                <a:cs typeface="Times New Roman" pitchFamily="18" charset="0"/>
              </a:rPr>
              <a:t>. By acting to </a:t>
            </a:r>
            <a:r>
              <a:rPr lang="en-US" dirty="0" smtClean="0">
                <a:latin typeface="Times New Roman" pitchFamily="18" charset="0"/>
                <a:cs typeface="Times New Roman" pitchFamily="18" charset="0"/>
              </a:rPr>
              <a:t>pull the </a:t>
            </a:r>
            <a:r>
              <a:rPr lang="en-US" dirty="0">
                <a:latin typeface="Times New Roman" pitchFamily="18" charset="0"/>
                <a:cs typeface="Times New Roman" pitchFamily="18" charset="0"/>
              </a:rPr>
              <a:t>lung and chest wall apart, the opposing recoil forces </a:t>
            </a:r>
            <a:r>
              <a:rPr lang="en-US" dirty="0" smtClean="0">
                <a:latin typeface="Times New Roman" pitchFamily="18" charset="0"/>
                <a:cs typeface="Times New Roman" pitchFamily="18" charset="0"/>
              </a:rPr>
              <a:t>create </a:t>
            </a:r>
            <a:r>
              <a:rPr lang="en-US" dirty="0" smtClean="0">
                <a:solidFill>
                  <a:srgbClr val="FF0000"/>
                </a:solidFill>
                <a:latin typeface="Times New Roman" pitchFamily="18" charset="0"/>
                <a:cs typeface="Times New Roman" pitchFamily="18" charset="0"/>
              </a:rPr>
              <a:t>negative </a:t>
            </a:r>
            <a:r>
              <a:rPr lang="en-US" dirty="0">
                <a:solidFill>
                  <a:srgbClr val="FF0000"/>
                </a:solidFill>
                <a:latin typeface="Times New Roman" pitchFamily="18" charset="0"/>
                <a:cs typeface="Times New Roman" pitchFamily="18" charset="0"/>
              </a:rPr>
              <a:t>pressure in the </a:t>
            </a:r>
            <a:r>
              <a:rPr lang="en-US" dirty="0" err="1">
                <a:solidFill>
                  <a:srgbClr val="FF0000"/>
                </a:solidFill>
                <a:latin typeface="Times New Roman" pitchFamily="18" charset="0"/>
                <a:cs typeface="Times New Roman" pitchFamily="18" charset="0"/>
              </a:rPr>
              <a:t>intrapleural</a:t>
            </a:r>
            <a:r>
              <a:rPr lang="en-US" dirty="0">
                <a:solidFill>
                  <a:srgbClr val="FF0000"/>
                </a:solidFill>
                <a:latin typeface="Times New Roman" pitchFamily="18" charset="0"/>
                <a:cs typeface="Times New Roman" pitchFamily="18" charset="0"/>
              </a:rPr>
              <a:t> space</a:t>
            </a:r>
            <a:r>
              <a:rPr lang="en-US" dirty="0">
                <a:latin typeface="Times New Roman" pitchFamily="18" charset="0"/>
                <a:cs typeface="Times New Roman" pitchFamily="18" charset="0"/>
              </a:rPr>
              <a:t>.</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309426751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fontScale="92500" lnSpcReduction="10000"/>
          </a:bodyPr>
          <a:lstStyle/>
          <a:p>
            <a:r>
              <a:rPr lang="en-US" dirty="0">
                <a:latin typeface="Times New Roman" pitchFamily="18" charset="0"/>
                <a:cs typeface="Times New Roman" pitchFamily="18" charset="0"/>
              </a:rPr>
              <a:t>The force acting across the wall of the lung to expand it is </a:t>
            </a:r>
            <a:r>
              <a:rPr lang="en-US" dirty="0" smtClean="0">
                <a:latin typeface="Times New Roman" pitchFamily="18" charset="0"/>
                <a:cs typeface="Times New Roman" pitchFamily="18" charset="0"/>
              </a:rPr>
              <a:t>a </a:t>
            </a:r>
            <a:r>
              <a:rPr lang="en-US" dirty="0" err="1" smtClean="0">
                <a:latin typeface="Times New Roman" pitchFamily="18" charset="0"/>
                <a:cs typeface="Times New Roman" pitchFamily="18" charset="0"/>
              </a:rPr>
              <a:t>transmural</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pressure called the </a:t>
            </a:r>
            <a:r>
              <a:rPr lang="en-US" b="1" dirty="0" err="1" smtClean="0">
                <a:latin typeface="Times New Roman" pitchFamily="18" charset="0"/>
                <a:cs typeface="Times New Roman" pitchFamily="18" charset="0"/>
              </a:rPr>
              <a:t>transpulmonary</a:t>
            </a:r>
            <a:r>
              <a:rPr lang="en-US" b="1" dirty="0" smtClean="0">
                <a:latin typeface="Times New Roman" pitchFamily="18" charset="0"/>
                <a:cs typeface="Times New Roman" pitchFamily="18" charset="0"/>
              </a:rPr>
              <a:t> </a:t>
            </a:r>
            <a:r>
              <a:rPr lang="en-US" b="1" dirty="0">
                <a:latin typeface="Times New Roman" pitchFamily="18" charset="0"/>
                <a:cs typeface="Times New Roman" pitchFamily="18" charset="0"/>
              </a:rPr>
              <a:t>pressure </a:t>
            </a:r>
            <a:r>
              <a:rPr lang="en-US" dirty="0">
                <a:latin typeface="Times New Roman" pitchFamily="18" charset="0"/>
                <a:cs typeface="Times New Roman" pitchFamily="18" charset="0"/>
              </a:rPr>
              <a:t>(PTP</a:t>
            </a:r>
            <a:r>
              <a:rPr lang="en-US" dirty="0" smtClean="0">
                <a:latin typeface="Times New Roman" pitchFamily="18" charset="0"/>
                <a:cs typeface="Times New Roman" pitchFamily="18" charset="0"/>
              </a:rPr>
              <a:t>). PTP </a:t>
            </a:r>
            <a:r>
              <a:rPr lang="en-US" dirty="0">
                <a:latin typeface="Times New Roman" pitchFamily="18" charset="0"/>
                <a:cs typeface="Times New Roman" pitchFamily="18" charset="0"/>
              </a:rPr>
              <a:t>is calculated as the difference in pressure between </a:t>
            </a:r>
            <a:r>
              <a:rPr lang="en-US" dirty="0" smtClean="0">
                <a:latin typeface="Times New Roman" pitchFamily="18" charset="0"/>
                <a:cs typeface="Times New Roman" pitchFamily="18" charset="0"/>
              </a:rPr>
              <a:t>the alveoli </a:t>
            </a:r>
            <a:r>
              <a:rPr lang="en-US" dirty="0">
                <a:latin typeface="Times New Roman" pitchFamily="18" charset="0"/>
                <a:cs typeface="Times New Roman" pitchFamily="18" charset="0"/>
              </a:rPr>
              <a:t>(PA) and the </a:t>
            </a:r>
            <a:r>
              <a:rPr lang="en-US" dirty="0" err="1">
                <a:latin typeface="Times New Roman" pitchFamily="18" charset="0"/>
                <a:cs typeface="Times New Roman" pitchFamily="18" charset="0"/>
              </a:rPr>
              <a:t>intrapleural</a:t>
            </a:r>
            <a:r>
              <a:rPr lang="en-US" dirty="0">
                <a:latin typeface="Times New Roman" pitchFamily="18" charset="0"/>
                <a:cs typeface="Times New Roman" pitchFamily="18" charset="0"/>
              </a:rPr>
              <a:t> space (PIP):</a:t>
            </a:r>
          </a:p>
          <a:p>
            <a:pPr algn="ctr"/>
            <a:r>
              <a:rPr lang="en-US" i="1" dirty="0">
                <a:latin typeface="Times New Roman" pitchFamily="18" charset="0"/>
                <a:cs typeface="Times New Roman" pitchFamily="18" charset="0"/>
              </a:rPr>
              <a:t>P </a:t>
            </a:r>
            <a:r>
              <a:rPr lang="en-US" dirty="0">
                <a:latin typeface="Times New Roman" pitchFamily="18" charset="0"/>
                <a:cs typeface="Times New Roman" pitchFamily="18" charset="0"/>
              </a:rPr>
              <a:t>TP = </a:t>
            </a:r>
            <a:r>
              <a:rPr lang="en-US" i="1" dirty="0">
                <a:latin typeface="Times New Roman" pitchFamily="18" charset="0"/>
                <a:cs typeface="Times New Roman" pitchFamily="18" charset="0"/>
              </a:rPr>
              <a:t>P</a:t>
            </a:r>
            <a:r>
              <a:rPr lang="en-US" dirty="0">
                <a:latin typeface="Times New Roman" pitchFamily="18" charset="0"/>
                <a:cs typeface="Times New Roman" pitchFamily="18" charset="0"/>
              </a:rPr>
              <a:t>A − </a:t>
            </a:r>
            <a:r>
              <a:rPr lang="en-US" i="1" dirty="0">
                <a:latin typeface="Times New Roman" pitchFamily="18" charset="0"/>
                <a:cs typeface="Times New Roman" pitchFamily="18" charset="0"/>
              </a:rPr>
              <a:t>P </a:t>
            </a:r>
            <a:r>
              <a:rPr lang="en-US" dirty="0" smtClean="0">
                <a:latin typeface="Times New Roman" pitchFamily="18" charset="0"/>
                <a:cs typeface="Times New Roman" pitchFamily="18" charset="0"/>
              </a:rPr>
              <a:t>IP</a:t>
            </a:r>
            <a:endParaRPr lang="en-US" b="1" dirty="0" smtClean="0">
              <a:latin typeface="Times New Roman" pitchFamily="18" charset="0"/>
              <a:cs typeface="Times New Roman" pitchFamily="18" charset="0"/>
            </a:endParaRPr>
          </a:p>
          <a:p>
            <a:pPr marL="0" indent="0">
              <a:buNone/>
            </a:pPr>
            <a:r>
              <a:rPr lang="en-US" i="1" dirty="0" smtClean="0">
                <a:latin typeface="Times New Roman" pitchFamily="18" charset="0"/>
                <a:cs typeface="Times New Roman" pitchFamily="18" charset="0"/>
              </a:rPr>
              <a:t> P</a:t>
            </a:r>
            <a:r>
              <a:rPr lang="en-US" dirty="0" smtClean="0">
                <a:latin typeface="Times New Roman" pitchFamily="18" charset="0"/>
                <a:cs typeface="Times New Roman" pitchFamily="18" charset="0"/>
              </a:rPr>
              <a:t>TP : </a:t>
            </a:r>
            <a:r>
              <a:rPr lang="en-US" dirty="0" err="1" smtClean="0">
                <a:latin typeface="Times New Roman" pitchFamily="18" charset="0"/>
                <a:cs typeface="Times New Roman" pitchFamily="18" charset="0"/>
              </a:rPr>
              <a:t>Transpulmonary</a:t>
            </a:r>
            <a:r>
              <a:rPr lang="en-US" dirty="0" smtClean="0">
                <a:latin typeface="Times New Roman" pitchFamily="18" charset="0"/>
                <a:cs typeface="Times New Roman" pitchFamily="18" charset="0"/>
              </a:rPr>
              <a:t> pressure</a:t>
            </a:r>
          </a:p>
          <a:p>
            <a:pPr marL="0" indent="0">
              <a:buNone/>
            </a:pPr>
            <a:r>
              <a:rPr lang="en-US" i="1" dirty="0" smtClean="0">
                <a:latin typeface="Times New Roman" pitchFamily="18" charset="0"/>
                <a:cs typeface="Times New Roman" pitchFamily="18" charset="0"/>
              </a:rPr>
              <a:t> P</a:t>
            </a:r>
            <a:r>
              <a:rPr lang="en-US" dirty="0" smtClean="0">
                <a:latin typeface="Times New Roman" pitchFamily="18" charset="0"/>
                <a:cs typeface="Times New Roman" pitchFamily="18" charset="0"/>
              </a:rPr>
              <a:t>A : </a:t>
            </a:r>
            <a:r>
              <a:rPr lang="en-US" dirty="0">
                <a:latin typeface="Times New Roman" pitchFamily="18" charset="0"/>
                <a:cs typeface="Times New Roman" pitchFamily="18" charset="0"/>
              </a:rPr>
              <a:t>Alveolar pressure</a:t>
            </a:r>
          </a:p>
          <a:p>
            <a:pPr marL="0" indent="0">
              <a:buNone/>
            </a:pPr>
            <a:r>
              <a:rPr lang="en-US" i="1" dirty="0" smtClean="0">
                <a:latin typeface="Times New Roman" pitchFamily="18" charset="0"/>
                <a:cs typeface="Times New Roman" pitchFamily="18" charset="0"/>
              </a:rPr>
              <a:t> P</a:t>
            </a:r>
            <a:r>
              <a:rPr lang="en-US" dirty="0" smtClean="0">
                <a:latin typeface="Times New Roman" pitchFamily="18" charset="0"/>
                <a:cs typeface="Times New Roman" pitchFamily="18" charset="0"/>
              </a:rPr>
              <a:t>IP : </a:t>
            </a:r>
            <a:r>
              <a:rPr lang="en-US" dirty="0" err="1">
                <a:latin typeface="Times New Roman" pitchFamily="18" charset="0"/>
                <a:cs typeface="Times New Roman" pitchFamily="18" charset="0"/>
              </a:rPr>
              <a:t>Intrapleural</a:t>
            </a:r>
            <a:r>
              <a:rPr lang="en-US" dirty="0">
                <a:latin typeface="Times New Roman" pitchFamily="18" charset="0"/>
                <a:cs typeface="Times New Roman" pitchFamily="18" charset="0"/>
              </a:rPr>
              <a:t> pressure</a:t>
            </a:r>
            <a:endParaRPr lang="ar-IQ" dirty="0">
              <a:latin typeface="Times New Roman" pitchFamily="18" charset="0"/>
              <a:cs typeface="Times New Roman" pitchFamily="18" charset="0"/>
            </a:endParaRPr>
          </a:p>
        </p:txBody>
      </p:sp>
    </p:spTree>
    <p:extLst>
      <p:ext uri="{BB962C8B-B14F-4D97-AF65-F5344CB8AC3E}">
        <p14:creationId xmlns:p14="http://schemas.microsoft.com/office/powerpoint/2010/main" val="13610974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a:t>When the respiratory muscles are relaxed, the </a:t>
            </a:r>
            <a:r>
              <a:rPr lang="en-US" dirty="0" smtClean="0"/>
              <a:t>alveolar pressure </a:t>
            </a:r>
            <a:r>
              <a:rPr lang="en-US" dirty="0"/>
              <a:t>is the same as the atmospheric pressure (given a </a:t>
            </a:r>
            <a:r>
              <a:rPr lang="en-US" dirty="0" smtClean="0"/>
              <a:t>relative value </a:t>
            </a:r>
            <a:r>
              <a:rPr lang="en-US" dirty="0"/>
              <a:t>of 0 cm H2O) and the </a:t>
            </a:r>
            <a:r>
              <a:rPr lang="en-US" dirty="0" err="1"/>
              <a:t>intrapleural</a:t>
            </a:r>
            <a:r>
              <a:rPr lang="en-US" dirty="0"/>
              <a:t> pressure (PIP) </a:t>
            </a:r>
            <a:r>
              <a:rPr lang="en-US" dirty="0" smtClean="0"/>
              <a:t>is about </a:t>
            </a:r>
            <a:r>
              <a:rPr lang="en-US" dirty="0"/>
              <a:t>−5 cm H2O:</a:t>
            </a:r>
          </a:p>
          <a:p>
            <a:r>
              <a:rPr lang="en-US" b="1" dirty="0"/>
              <a:t>At rest: </a:t>
            </a:r>
            <a:r>
              <a:rPr lang="en-US" i="1" dirty="0"/>
              <a:t>P</a:t>
            </a:r>
            <a:r>
              <a:rPr lang="en-US" dirty="0"/>
              <a:t>TP = 0 – (−5) = +5 cm H2O</a:t>
            </a:r>
            <a:endParaRPr lang="ar-IQ" dirty="0"/>
          </a:p>
        </p:txBody>
      </p:sp>
    </p:spTree>
    <p:extLst>
      <p:ext uri="{BB962C8B-B14F-4D97-AF65-F5344CB8AC3E}">
        <p14:creationId xmlns:p14="http://schemas.microsoft.com/office/powerpoint/2010/main" val="31035074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r>
              <a:rPr lang="en-US" dirty="0"/>
              <a:t>The force between the lung and the chest wall increases </a:t>
            </a:r>
            <a:r>
              <a:rPr lang="en-US" dirty="0" smtClean="0"/>
              <a:t>when the </a:t>
            </a:r>
            <a:r>
              <a:rPr lang="en-US" dirty="0"/>
              <a:t>inspiratory muscles contract, causing PIP to become </a:t>
            </a:r>
            <a:r>
              <a:rPr lang="en-US" dirty="0" smtClean="0"/>
              <a:t>more negative</a:t>
            </a:r>
            <a:r>
              <a:rPr lang="en-US" dirty="0"/>
              <a:t>; for example, PIP is −10 cm H 2O during normal </a:t>
            </a:r>
            <a:r>
              <a:rPr lang="en-US" dirty="0" smtClean="0"/>
              <a:t>quiet inspiration</a:t>
            </a:r>
            <a:r>
              <a:rPr lang="en-US" dirty="0"/>
              <a:t>. The lung expands because PTP is increased:</a:t>
            </a:r>
          </a:p>
          <a:p>
            <a:r>
              <a:rPr lang="pt-BR" b="1" dirty="0"/>
              <a:t>Inspiration: </a:t>
            </a:r>
            <a:r>
              <a:rPr lang="pt-BR" dirty="0"/>
              <a:t>PTP = 0 – (−10) = +10 cm H2O</a:t>
            </a:r>
            <a:endParaRPr lang="ar-IQ" dirty="0"/>
          </a:p>
        </p:txBody>
      </p:sp>
    </p:spTree>
    <p:extLst>
      <p:ext uri="{BB962C8B-B14F-4D97-AF65-F5344CB8AC3E}">
        <p14:creationId xmlns:p14="http://schemas.microsoft.com/office/powerpoint/2010/main" val="422901163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Airway resistance</a:t>
            </a:r>
            <a:endParaRPr lang="ar-IQ" dirty="0"/>
          </a:p>
        </p:txBody>
      </p:sp>
      <p:sp>
        <p:nvSpPr>
          <p:cNvPr id="3" name="Content Placeholder 2"/>
          <p:cNvSpPr>
            <a:spLocks noGrp="1"/>
          </p:cNvSpPr>
          <p:nvPr>
            <p:ph idx="1"/>
          </p:nvPr>
        </p:nvSpPr>
        <p:spPr/>
        <p:txBody>
          <a:bodyPr/>
          <a:lstStyle/>
          <a:p>
            <a:r>
              <a:rPr lang="en-US" dirty="0" smtClean="0"/>
              <a:t>The flow of air in the lungs is analogous to the flow of current in an electrical circuit. Ohm's law for air flow looks like Ohm's law for electrical circuits, with voltage replaced by pressure difference </a:t>
            </a:r>
            <a:r>
              <a:rPr lang="en-US" dirty="0" smtClean="0">
                <a:latin typeface="Cambria Math"/>
                <a:ea typeface="Cambria Math"/>
              </a:rPr>
              <a:t>𝛥P and current replaced the rate of air flow 𝛥V/𝛥t. airway resistance R</a:t>
            </a:r>
            <a:r>
              <a:rPr lang="en-US" baseline="-25000" dirty="0">
                <a:latin typeface="Cambria Math"/>
                <a:ea typeface="Cambria Math"/>
              </a:rPr>
              <a:t> </a:t>
            </a:r>
            <a:r>
              <a:rPr lang="en-US" dirty="0" smtClean="0">
                <a:latin typeface="Cambria Math"/>
                <a:ea typeface="Cambria Math"/>
              </a:rPr>
              <a:t> is the ratio of </a:t>
            </a:r>
            <a:r>
              <a:rPr lang="en-US" dirty="0">
                <a:latin typeface="Cambria Math"/>
                <a:ea typeface="Cambria Math"/>
              </a:rPr>
              <a:t>𝛥</a:t>
            </a:r>
            <a:r>
              <a:rPr lang="en-US" dirty="0" smtClean="0">
                <a:latin typeface="Cambria Math"/>
                <a:ea typeface="Cambria Math"/>
              </a:rPr>
              <a:t>P to </a:t>
            </a:r>
            <a:r>
              <a:rPr lang="en-US" dirty="0">
                <a:latin typeface="Cambria Math"/>
                <a:ea typeface="Cambria Math"/>
              </a:rPr>
              <a:t>𝛥V/𝛥</a:t>
            </a:r>
            <a:r>
              <a:rPr lang="en-US" dirty="0" smtClean="0">
                <a:latin typeface="Cambria Math"/>
                <a:ea typeface="Cambria Math"/>
              </a:rPr>
              <a:t>t.</a:t>
            </a:r>
            <a:endParaRPr lang="en-US" dirty="0" smtClean="0"/>
          </a:p>
          <a:p>
            <a:endParaRPr lang="ar-IQ" dirty="0"/>
          </a:p>
        </p:txBody>
      </p:sp>
    </p:spTree>
    <p:extLst>
      <p:ext uri="{BB962C8B-B14F-4D97-AF65-F5344CB8AC3E}">
        <p14:creationId xmlns:p14="http://schemas.microsoft.com/office/powerpoint/2010/main" val="3175095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r>
              <a:rPr lang="en-US" baseline="-25000" dirty="0" smtClean="0"/>
              <a:t>(1) </a:t>
            </a:r>
            <a:endParaRPr lang="ar-IQ" baseline="-25000" dirty="0"/>
          </a:p>
        </p:txBody>
      </p:sp>
      <p:sp>
        <p:nvSpPr>
          <p:cNvPr id="3" name="Content Placeholder 2"/>
          <p:cNvSpPr>
            <a:spLocks noGrp="1"/>
          </p:cNvSpPr>
          <p:nvPr>
            <p:ph idx="1"/>
          </p:nvPr>
        </p:nvSpPr>
        <p:spPr/>
        <p:txBody>
          <a:bodyPr/>
          <a:lstStyle/>
          <a:p>
            <a:r>
              <a:rPr lang="en-US" dirty="0" smtClean="0"/>
              <a:t>Calculate the number of O</a:t>
            </a:r>
            <a:r>
              <a:rPr lang="en-US" baseline="-25000" dirty="0" smtClean="0"/>
              <a:t>2</a:t>
            </a:r>
            <a:r>
              <a:rPr lang="en-US" dirty="0" smtClean="0"/>
              <a:t> molecules absorbed from a typical breath of 500 cm</a:t>
            </a:r>
            <a:r>
              <a:rPr lang="en-US" baseline="30000" dirty="0" smtClean="0"/>
              <a:t>3</a:t>
            </a:r>
            <a:r>
              <a:rPr lang="en-US" dirty="0" smtClean="0"/>
              <a:t>. Assume the O</a:t>
            </a:r>
            <a:r>
              <a:rPr lang="en-US" baseline="-25000" dirty="0" smtClean="0"/>
              <a:t>2 </a:t>
            </a:r>
            <a:r>
              <a:rPr lang="en-US" dirty="0" smtClean="0"/>
              <a:t>in the air is reduced from 20% to 16% as measured at mouth. </a:t>
            </a:r>
          </a:p>
          <a:p>
            <a:r>
              <a:rPr lang="en-US" dirty="0" smtClean="0"/>
              <a:t>Answer:</a:t>
            </a:r>
          </a:p>
          <a:p>
            <a:pPr marL="0" indent="0" algn="ctr">
              <a:buNone/>
            </a:pPr>
            <a:r>
              <a:rPr lang="en-US" dirty="0" smtClean="0"/>
              <a:t>22.4 liters contains 6* 10</a:t>
            </a:r>
            <a:r>
              <a:rPr lang="en-US" baseline="30000" dirty="0" smtClean="0"/>
              <a:t>23</a:t>
            </a:r>
            <a:r>
              <a:rPr lang="en-US" dirty="0" smtClean="0"/>
              <a:t> molecules</a:t>
            </a:r>
          </a:p>
          <a:p>
            <a:pPr marL="0" indent="0" algn="ctr">
              <a:buNone/>
            </a:pPr>
            <a:r>
              <a:rPr lang="en-US" dirty="0" smtClean="0"/>
              <a:t>4% 0f 500 cm</a:t>
            </a:r>
            <a:r>
              <a:rPr lang="en-US" baseline="30000" dirty="0" smtClean="0"/>
              <a:t>3</a:t>
            </a:r>
            <a:r>
              <a:rPr lang="en-US" dirty="0" smtClean="0"/>
              <a:t> = 20 cm</a:t>
            </a:r>
            <a:r>
              <a:rPr lang="en-US" baseline="30000" dirty="0" smtClean="0"/>
              <a:t>3</a:t>
            </a:r>
            <a:r>
              <a:rPr lang="en-US" dirty="0" smtClean="0"/>
              <a:t> = 0.02 liter</a:t>
            </a:r>
          </a:p>
          <a:p>
            <a:pPr marL="0" indent="0" algn="ctr">
              <a:buNone/>
            </a:pPr>
            <a:r>
              <a:rPr lang="en-US" dirty="0" smtClean="0"/>
              <a:t>(0.02/22.4) </a:t>
            </a:r>
            <a:r>
              <a:rPr lang="en-US" dirty="0"/>
              <a:t>6* 10</a:t>
            </a:r>
            <a:r>
              <a:rPr lang="en-US" baseline="30000" dirty="0"/>
              <a:t>23</a:t>
            </a:r>
            <a:r>
              <a:rPr lang="en-US" dirty="0"/>
              <a:t> </a:t>
            </a:r>
            <a:r>
              <a:rPr lang="en-US" dirty="0" smtClean="0"/>
              <a:t>≈ 5 * 10</a:t>
            </a:r>
            <a:r>
              <a:rPr lang="en-US" baseline="30000" dirty="0" smtClean="0"/>
              <a:t>20</a:t>
            </a:r>
            <a:r>
              <a:rPr lang="en-US" dirty="0" smtClean="0"/>
              <a:t> O</a:t>
            </a:r>
            <a:r>
              <a:rPr lang="en-US" baseline="-25000" dirty="0" smtClean="0"/>
              <a:t>2</a:t>
            </a:r>
            <a:r>
              <a:rPr lang="en-US" dirty="0" smtClean="0"/>
              <a:t> molecules</a:t>
            </a:r>
            <a:endParaRPr lang="ar-IQ" dirty="0"/>
          </a:p>
        </p:txBody>
      </p:sp>
    </p:spTree>
    <p:extLst>
      <p:ext uri="{BB962C8B-B14F-4D97-AF65-F5344CB8AC3E}">
        <p14:creationId xmlns:p14="http://schemas.microsoft.com/office/powerpoint/2010/main" val="17059575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en-US" dirty="0" smtClean="0"/>
              <a:t>Airway resistance is given in units of pressure per unit flow rate, commonly </a:t>
            </a:r>
            <a:r>
              <a:rPr lang="en-US" sz="2800" dirty="0" smtClean="0">
                <a:solidFill>
                  <a:srgbClr val="C00000"/>
                </a:solidFill>
              </a:rPr>
              <a:t>cm H</a:t>
            </a:r>
            <a:r>
              <a:rPr lang="en-US" sz="2800" baseline="-25000" dirty="0" smtClean="0">
                <a:solidFill>
                  <a:srgbClr val="C00000"/>
                </a:solidFill>
              </a:rPr>
              <a:t>2</a:t>
            </a:r>
            <a:r>
              <a:rPr lang="en-US" sz="2800" dirty="0" smtClean="0">
                <a:solidFill>
                  <a:srgbClr val="C00000"/>
                </a:solidFill>
              </a:rPr>
              <a:t>O/(liter/sec). </a:t>
            </a:r>
            <a:r>
              <a:rPr lang="en-US" dirty="0" smtClean="0"/>
              <a:t>In typical adult R = 3.3 </a:t>
            </a:r>
            <a:r>
              <a:rPr lang="en-US" dirty="0"/>
              <a:t>cm H</a:t>
            </a:r>
            <a:r>
              <a:rPr lang="en-US" baseline="-25000" dirty="0"/>
              <a:t>2</a:t>
            </a:r>
            <a:r>
              <a:rPr lang="en-US" dirty="0"/>
              <a:t>O/(liter/sec</a:t>
            </a:r>
            <a:r>
              <a:rPr lang="en-US" dirty="0" smtClean="0"/>
              <a:t>).</a:t>
            </a:r>
          </a:p>
          <a:p>
            <a:r>
              <a:rPr lang="en-US" dirty="0" smtClean="0"/>
              <a:t>R depends on the </a:t>
            </a:r>
            <a:r>
              <a:rPr lang="en-US" dirty="0" smtClean="0">
                <a:solidFill>
                  <a:srgbClr val="C00000"/>
                </a:solidFill>
              </a:rPr>
              <a:t>dimensions of the tube </a:t>
            </a:r>
            <a:r>
              <a:rPr lang="en-US" dirty="0" smtClean="0"/>
              <a:t>and the </a:t>
            </a:r>
            <a:r>
              <a:rPr lang="en-US" dirty="0" smtClean="0">
                <a:solidFill>
                  <a:srgbClr val="C00000"/>
                </a:solidFill>
              </a:rPr>
              <a:t>viscosity of the gas</a:t>
            </a:r>
            <a:r>
              <a:rPr lang="en-US" dirty="0" smtClean="0"/>
              <a:t>.  </a:t>
            </a:r>
            <a:endParaRPr lang="ar-IQ" dirty="0"/>
          </a:p>
        </p:txBody>
      </p:sp>
    </p:spTree>
    <p:extLst>
      <p:ext uri="{BB962C8B-B14F-4D97-AF65-F5344CB8AC3E}">
        <p14:creationId xmlns:p14="http://schemas.microsoft.com/office/powerpoint/2010/main" val="7317463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ar-IQ" dirty="0"/>
          </a:p>
        </p:txBody>
      </p:sp>
      <p:sp>
        <p:nvSpPr>
          <p:cNvPr id="3" name="Content Placeholder 2"/>
          <p:cNvSpPr>
            <a:spLocks noGrp="1"/>
          </p:cNvSpPr>
          <p:nvPr>
            <p:ph sz="half" idx="1"/>
          </p:nvPr>
        </p:nvSpPr>
        <p:spPr/>
        <p:txBody>
          <a:bodyPr/>
          <a:lstStyle/>
          <a:p>
            <a:r>
              <a:rPr lang="en-US" dirty="0" smtClean="0"/>
              <a:t>Patient with asthma (</a:t>
            </a:r>
            <a:r>
              <a:rPr lang="ar-IQ" dirty="0" smtClean="0"/>
              <a:t>ربو</a:t>
            </a:r>
            <a:r>
              <a:rPr lang="en-US" dirty="0" smtClean="0"/>
              <a:t>) has a narrow airway so the airway resistance is high and the breathing becomes difficult.</a:t>
            </a:r>
            <a:endParaRPr lang="ar-IQ"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81500" y="1600200"/>
            <a:ext cx="4733726" cy="3786981"/>
          </a:xfrm>
        </p:spPr>
      </p:pic>
    </p:spTree>
    <p:extLst>
      <p:ext uri="{BB962C8B-B14F-4D97-AF65-F5344CB8AC3E}">
        <p14:creationId xmlns:p14="http://schemas.microsoft.com/office/powerpoint/2010/main" val="31969243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airways</a:t>
            </a:r>
            <a:endParaRPr lang="ar-IQ" dirty="0"/>
          </a:p>
        </p:txBody>
      </p:sp>
      <p:sp>
        <p:nvSpPr>
          <p:cNvPr id="3" name="Content Placeholder 2"/>
          <p:cNvSpPr>
            <a:spLocks noGrp="1"/>
          </p:cNvSpPr>
          <p:nvPr>
            <p:ph idx="1"/>
          </p:nvPr>
        </p:nvSpPr>
        <p:spPr/>
        <p:txBody>
          <a:bodyPr/>
          <a:lstStyle/>
          <a:p>
            <a:endParaRPr lang="ar-IQ" dirty="0"/>
          </a:p>
        </p:txBody>
      </p:sp>
      <p:pic>
        <p:nvPicPr>
          <p:cNvPr id="1026" name="Picture 2" descr="C:\Users\Montadhar\Desktop\lung\lungs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295400"/>
            <a:ext cx="6912588"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8516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satMod val="130000"/>
                  </a:schemeClr>
                </a:solidFill>
              </a:rPr>
              <a:t>Mechanism of O2 and Co2 exchange in the lung</a:t>
            </a:r>
            <a:endParaRPr lang="ar-IQ" dirty="0"/>
          </a:p>
        </p:txBody>
      </p:sp>
      <p:sp>
        <p:nvSpPr>
          <p:cNvPr id="3" name="Content Placeholder 2"/>
          <p:cNvSpPr>
            <a:spLocks noGrp="1"/>
          </p:cNvSpPr>
          <p:nvPr>
            <p:ph sz="half" idx="1"/>
          </p:nvPr>
        </p:nvSpPr>
        <p:spPr/>
        <p:txBody>
          <a:bodyPr/>
          <a:lstStyle/>
          <a:p>
            <a:r>
              <a:rPr lang="en-US" dirty="0" smtClean="0"/>
              <a:t>The primary purposes of breathing are to bring a fresh supply of O</a:t>
            </a:r>
            <a:r>
              <a:rPr lang="en-US" baseline="-25000" dirty="0" smtClean="0"/>
              <a:t>2</a:t>
            </a:r>
            <a:r>
              <a:rPr lang="en-US" dirty="0" smtClean="0"/>
              <a:t> to the blood in the lungs and to dispose of the CO</a:t>
            </a:r>
            <a:r>
              <a:rPr lang="en-US" baseline="-25000" dirty="0" smtClean="0"/>
              <a:t>2</a:t>
            </a:r>
            <a:r>
              <a:rPr lang="en-US" dirty="0" smtClean="0"/>
              <a:t>.</a:t>
            </a:r>
            <a:endParaRPr lang="ar-IQ"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60596" y="1905000"/>
            <a:ext cx="4783404" cy="3352800"/>
          </a:xfrm>
        </p:spPr>
      </p:pic>
    </p:spTree>
    <p:extLst>
      <p:ext uri="{BB962C8B-B14F-4D97-AF65-F5344CB8AC3E}">
        <p14:creationId xmlns:p14="http://schemas.microsoft.com/office/powerpoint/2010/main" val="28039263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00125" y="274638"/>
            <a:ext cx="7748588" cy="1570037"/>
          </a:xfrm>
        </p:spPr>
        <p:txBody>
          <a:bodyPr>
            <a:normAutofit fontScale="90000"/>
          </a:bodyPr>
          <a:lstStyle/>
          <a:p>
            <a:pPr eaLnBrk="1" fontAlgn="auto" hangingPunct="1">
              <a:spcAft>
                <a:spcPts val="0"/>
              </a:spcAft>
              <a:defRPr/>
            </a:pPr>
            <a:r>
              <a:rPr lang="en-US" dirty="0" smtClean="0">
                <a:solidFill>
                  <a:srgbClr val="990033"/>
                </a:solidFill>
                <a:latin typeface="Times New Roman" pitchFamily="18" charset="0"/>
                <a:ea typeface="+mj-ea"/>
              </a:rPr>
              <a:t>There are two processes involved in O</a:t>
            </a:r>
            <a:r>
              <a:rPr lang="en-US" baseline="-25000" dirty="0" smtClean="0">
                <a:solidFill>
                  <a:srgbClr val="990033"/>
                </a:solidFill>
                <a:latin typeface="Times New Roman" pitchFamily="18" charset="0"/>
                <a:ea typeface="+mj-ea"/>
              </a:rPr>
              <a:t>2</a:t>
            </a:r>
            <a:r>
              <a:rPr lang="en-US" dirty="0" smtClean="0">
                <a:solidFill>
                  <a:srgbClr val="990033"/>
                </a:solidFill>
                <a:latin typeface="Times New Roman" pitchFamily="18" charset="0"/>
                <a:ea typeface="+mj-ea"/>
              </a:rPr>
              <a:t> and Co</a:t>
            </a:r>
            <a:r>
              <a:rPr lang="en-US" baseline="-25000" dirty="0" smtClean="0">
                <a:solidFill>
                  <a:srgbClr val="990033"/>
                </a:solidFill>
                <a:latin typeface="Times New Roman" pitchFamily="18" charset="0"/>
                <a:ea typeface="+mj-ea"/>
              </a:rPr>
              <a:t>2</a:t>
            </a:r>
            <a:r>
              <a:rPr lang="en-US" dirty="0" smtClean="0">
                <a:solidFill>
                  <a:srgbClr val="990033"/>
                </a:solidFill>
                <a:latin typeface="Times New Roman" pitchFamily="18" charset="0"/>
                <a:ea typeface="+mj-ea"/>
              </a:rPr>
              <a:t> exchange in the lungs</a:t>
            </a:r>
          </a:p>
        </p:txBody>
      </p:sp>
      <p:sp>
        <p:nvSpPr>
          <p:cNvPr id="26627" name="AutoShape 5"/>
          <p:cNvSpPr>
            <a:spLocks/>
          </p:cNvSpPr>
          <p:nvPr/>
        </p:nvSpPr>
        <p:spPr bwMode="auto">
          <a:xfrm rot="5400000">
            <a:off x="4391819" y="727869"/>
            <a:ext cx="360363" cy="3025775"/>
          </a:xfrm>
          <a:prstGeom prst="leftBrace">
            <a:avLst>
              <a:gd name="adj1" fmla="val 69971"/>
              <a:gd name="adj2" fmla="val 4990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ar-IQ"/>
          </a:p>
        </p:txBody>
      </p:sp>
      <p:sp>
        <p:nvSpPr>
          <p:cNvPr id="26628" name="Text Box 6"/>
          <p:cNvSpPr txBox="1">
            <a:spLocks noChangeArrowheads="1"/>
          </p:cNvSpPr>
          <p:nvPr/>
        </p:nvSpPr>
        <p:spPr bwMode="auto">
          <a:xfrm>
            <a:off x="1619250" y="2420938"/>
            <a:ext cx="2520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spcBef>
                <a:spcPct val="50000"/>
              </a:spcBef>
            </a:pPr>
            <a:r>
              <a:rPr lang="en-US" sz="3600" b="1">
                <a:solidFill>
                  <a:srgbClr val="000066"/>
                </a:solidFill>
                <a:latin typeface="Times New Roman" pitchFamily="18" charset="0"/>
              </a:rPr>
              <a:t>Ventilation</a:t>
            </a:r>
          </a:p>
        </p:txBody>
      </p:sp>
      <p:sp>
        <p:nvSpPr>
          <p:cNvPr id="26629" name="Text Box 7"/>
          <p:cNvSpPr txBox="1">
            <a:spLocks noChangeArrowheads="1"/>
          </p:cNvSpPr>
          <p:nvPr/>
        </p:nvSpPr>
        <p:spPr bwMode="auto">
          <a:xfrm>
            <a:off x="5508625" y="2420938"/>
            <a:ext cx="23764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3600" b="1">
                <a:solidFill>
                  <a:srgbClr val="000066"/>
                </a:solidFill>
                <a:latin typeface="Times New Roman" pitchFamily="18" charset="0"/>
              </a:rPr>
              <a:t>Perfusion</a:t>
            </a:r>
          </a:p>
        </p:txBody>
      </p:sp>
      <p:sp>
        <p:nvSpPr>
          <p:cNvPr id="26630" name="Text Box 8"/>
          <p:cNvSpPr txBox="1">
            <a:spLocks noChangeArrowheads="1"/>
          </p:cNvSpPr>
          <p:nvPr/>
        </p:nvSpPr>
        <p:spPr bwMode="auto">
          <a:xfrm>
            <a:off x="1071563" y="3214688"/>
            <a:ext cx="41052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0" eaLnBrk="1" hangingPunct="1">
              <a:spcBef>
                <a:spcPct val="50000"/>
              </a:spcBef>
            </a:pPr>
            <a:r>
              <a:rPr lang="en-US" sz="3600">
                <a:solidFill>
                  <a:srgbClr val="000066"/>
                </a:solidFill>
                <a:latin typeface="Times New Roman" pitchFamily="18" charset="0"/>
              </a:rPr>
              <a:t>Getting the air to the alveolar</a:t>
            </a:r>
            <a:r>
              <a:rPr lang="ar-SA" sz="3600">
                <a:solidFill>
                  <a:srgbClr val="000066"/>
                </a:solidFill>
                <a:latin typeface="Times New Roman" pitchFamily="18" charset="0"/>
              </a:rPr>
              <a:t> </a:t>
            </a:r>
            <a:r>
              <a:rPr lang="en-US" sz="3600">
                <a:solidFill>
                  <a:srgbClr val="000066"/>
                </a:solidFill>
                <a:latin typeface="Times New Roman" pitchFamily="18" charset="0"/>
              </a:rPr>
              <a:t> surface</a:t>
            </a:r>
          </a:p>
        </p:txBody>
      </p:sp>
      <p:sp>
        <p:nvSpPr>
          <p:cNvPr id="26631" name="Text Box 9"/>
          <p:cNvSpPr txBox="1">
            <a:spLocks noChangeArrowheads="1"/>
          </p:cNvSpPr>
          <p:nvPr/>
        </p:nvSpPr>
        <p:spPr bwMode="auto">
          <a:xfrm>
            <a:off x="5543550" y="3143250"/>
            <a:ext cx="3600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spcBef>
                <a:spcPct val="50000"/>
              </a:spcBef>
            </a:pPr>
            <a:r>
              <a:rPr lang="en-US" sz="3600">
                <a:solidFill>
                  <a:srgbClr val="000066"/>
                </a:solidFill>
                <a:latin typeface="Times New Roman" pitchFamily="18" charset="0"/>
              </a:rPr>
              <a:t>Getting the blood to the pulmonary capillaries</a:t>
            </a:r>
          </a:p>
        </p:txBody>
      </p:sp>
    </p:spTree>
    <p:extLst>
      <p:ext uri="{BB962C8B-B14F-4D97-AF65-F5344CB8AC3E}">
        <p14:creationId xmlns:p14="http://schemas.microsoft.com/office/powerpoint/2010/main" val="10475405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2896</TotalTime>
  <Words>2593</Words>
  <Application>Microsoft Office PowerPoint</Application>
  <PresentationFormat>عرض على الشاشة (3:4)‏</PresentationFormat>
  <Paragraphs>178</Paragraphs>
  <Slides>61</Slides>
  <Notes>2</Notes>
  <HiddenSlides>0</HiddenSlides>
  <MMClips>0</MMClips>
  <ScaleCrop>false</ScaleCrop>
  <HeadingPairs>
    <vt:vector size="4" baseType="variant">
      <vt:variant>
        <vt:lpstr>نسق</vt:lpstr>
      </vt:variant>
      <vt:variant>
        <vt:i4>1</vt:i4>
      </vt:variant>
      <vt:variant>
        <vt:lpstr>عناوين الشرائح</vt:lpstr>
      </vt:variant>
      <vt:variant>
        <vt:i4>61</vt:i4>
      </vt:variant>
    </vt:vector>
  </HeadingPairs>
  <TitlesOfParts>
    <vt:vector size="62" baseType="lpstr">
      <vt:lpstr>Office Theme</vt:lpstr>
      <vt:lpstr>The physics of the lungs and breathing</vt:lpstr>
      <vt:lpstr>Introduction </vt:lpstr>
      <vt:lpstr>Introduction (cont.)</vt:lpstr>
      <vt:lpstr>Mouth to mouth resuscitation</vt:lpstr>
      <vt:lpstr>Introduction (cont.)</vt:lpstr>
      <vt:lpstr>Exercise(1) </vt:lpstr>
      <vt:lpstr>The airways</vt:lpstr>
      <vt:lpstr>Mechanism of O2 and Co2 exchange in the lung</vt:lpstr>
      <vt:lpstr>There are two processes involved in O2 and Co2 exchange in the lungs</vt:lpstr>
      <vt:lpstr>O2 and Co2 exchange </vt:lpstr>
      <vt:lpstr>عرض تقديمي في PowerPoint</vt:lpstr>
      <vt:lpstr>Mechanism of O2 and Co2 exchange in the lung (cont.)</vt:lpstr>
      <vt:lpstr>عرض تقديمي في PowerPoint</vt:lpstr>
      <vt:lpstr>Principle of Diffusion</vt:lpstr>
      <vt:lpstr>Example </vt:lpstr>
      <vt:lpstr>عرض تقديمي في PowerPoint</vt:lpstr>
      <vt:lpstr>عرض تقديمي في PowerPoint</vt:lpstr>
      <vt:lpstr>عرض تقديمي في PowerPoint</vt:lpstr>
      <vt:lpstr>Principle of Diffusion</vt:lpstr>
      <vt:lpstr>Example </vt:lpstr>
      <vt:lpstr>Exercise(2)</vt:lpstr>
      <vt:lpstr>Partial pressures of O2 and Co2</vt:lpstr>
      <vt:lpstr>Partial pressures of O2 and Co2 (cont.)</vt:lpstr>
      <vt:lpstr>Example</vt:lpstr>
      <vt:lpstr>Partial pressures of O2 and Co2 (cont.)</vt:lpstr>
      <vt:lpstr>Partial pressures of O2 and Co2 (cont.)</vt:lpstr>
      <vt:lpstr>عرض تقديمي في PowerPoint</vt:lpstr>
      <vt:lpstr>Exercise(2)</vt:lpstr>
      <vt:lpstr>The Solubility of O2 &amp; Co2</vt:lpstr>
      <vt:lpstr>The Solubility of O2 &amp; Co2 (cont.)</vt:lpstr>
      <vt:lpstr>The Solubility of O2 &amp; Co2 (cont.)</vt:lpstr>
      <vt:lpstr>The Solubility of O2 &amp; Co2</vt:lpstr>
      <vt:lpstr>عرض تقديمي في PowerPoint</vt:lpstr>
      <vt:lpstr>عرض تقديمي في PowerPoint</vt:lpstr>
      <vt:lpstr>عرض تقديمي في PowerPoint</vt:lpstr>
      <vt:lpstr>What happen during normal breathing? </vt:lpstr>
      <vt:lpstr>عرض تقديمي في PowerPoint</vt:lpstr>
      <vt:lpstr>عرض تقديمي في PowerPoint</vt:lpstr>
      <vt:lpstr>Oxygen transport:</vt:lpstr>
      <vt:lpstr>Physics of the alveoli</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Newborn with RDS   </vt:lpstr>
      <vt:lpstr>The breathing mechanism</vt:lpstr>
      <vt:lpstr>عرض تقديمي في PowerPoint</vt:lpstr>
      <vt:lpstr>عرض تقديمي في PowerPoint</vt:lpstr>
      <vt:lpstr>عرض تقديمي في PowerPoint</vt:lpstr>
      <vt:lpstr>عرض تقديمي في PowerPoint</vt:lpstr>
      <vt:lpstr>عرض تقديمي في PowerPoint</vt:lpstr>
      <vt:lpstr>Airway resistance</vt:lpstr>
      <vt:lpstr>عرض تقديمي في PowerPoint</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physics of the lungs and breathing</dc:title>
  <dc:creator>Montadhar</dc:creator>
  <cp:lastModifiedBy>safaa</cp:lastModifiedBy>
  <cp:revision>115</cp:revision>
  <dcterms:created xsi:type="dcterms:W3CDTF">2006-08-16T00:00:00Z</dcterms:created>
  <dcterms:modified xsi:type="dcterms:W3CDTF">2016-06-22T07:24:22Z</dcterms:modified>
</cp:coreProperties>
</file>