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17/07/1437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17/07/1437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17/07/1437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17/07/1437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17/07/1437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17/07/1437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17/07/1437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17/07/1437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17/07/1437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17/07/1437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17/07/1437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17/07/1437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>
                <a:solidFill>
                  <a:srgbClr val="FF0000"/>
                </a:solidFill>
              </a:rPr>
              <a:t>Contracted Tendon</a:t>
            </a:r>
            <a:endParaRPr lang="ar-IQ" b="1" i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246" y="1556792"/>
            <a:ext cx="4049730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556791"/>
            <a:ext cx="4680925" cy="4902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72456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>
                <a:solidFill>
                  <a:srgbClr val="FF0000"/>
                </a:solidFill>
              </a:rPr>
              <a:t>Contracted Tendon</a:t>
            </a:r>
            <a:endParaRPr lang="ar-IQ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51520" y="1268760"/>
            <a:ext cx="8640960" cy="5112568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sz="3600" b="1" i="1" dirty="0">
                <a:solidFill>
                  <a:srgbClr val="FF0000"/>
                </a:solidFill>
              </a:rPr>
              <a:t>Postoperative </a:t>
            </a:r>
            <a:r>
              <a:rPr lang="en-US" sz="3600" b="1" i="1" dirty="0" smtClean="0">
                <a:solidFill>
                  <a:srgbClr val="FF0000"/>
                </a:solidFill>
              </a:rPr>
              <a:t>cares:</a:t>
            </a:r>
          </a:p>
          <a:p>
            <a:pPr marL="0" indent="0" algn="l" rtl="0">
              <a:buNone/>
            </a:pPr>
            <a:r>
              <a:rPr lang="en-US" sz="2400" b="1" i="1" dirty="0">
                <a:solidFill>
                  <a:prstClr val="black"/>
                </a:solidFill>
              </a:rPr>
              <a:t>1-Injection of systemic </a:t>
            </a:r>
            <a:r>
              <a:rPr lang="en-US" sz="2400" b="1" i="1" dirty="0" smtClean="0">
                <a:solidFill>
                  <a:prstClr val="black"/>
                </a:solidFill>
              </a:rPr>
              <a:t>antibiotic.</a:t>
            </a:r>
          </a:p>
          <a:p>
            <a:pPr marL="0" indent="0" algn="l" rtl="0">
              <a:buNone/>
            </a:pPr>
            <a:endParaRPr lang="en-US" sz="2400" b="1" i="1" dirty="0" smtClean="0">
              <a:solidFill>
                <a:prstClr val="black"/>
              </a:solidFill>
            </a:endParaRPr>
          </a:p>
          <a:p>
            <a:pPr marL="0" indent="0" algn="l" rtl="0">
              <a:buNone/>
            </a:pPr>
            <a:r>
              <a:rPr lang="en-US" sz="2400" b="1" i="1" dirty="0" smtClean="0">
                <a:solidFill>
                  <a:prstClr val="black"/>
                </a:solidFill>
              </a:rPr>
              <a:t>2-Skin stitches removed after 10-14 days and </a:t>
            </a:r>
            <a:r>
              <a:rPr lang="en-US" sz="2400" b="1" i="1" dirty="0" err="1" smtClean="0">
                <a:solidFill>
                  <a:prstClr val="black"/>
                </a:solidFill>
              </a:rPr>
              <a:t>gypsona</a:t>
            </a:r>
            <a:r>
              <a:rPr lang="en-US" sz="2400" b="1" i="1" dirty="0" smtClean="0">
                <a:solidFill>
                  <a:prstClr val="black"/>
                </a:solidFill>
              </a:rPr>
              <a:t> after one month.</a:t>
            </a:r>
          </a:p>
          <a:p>
            <a:pPr marL="0" indent="0" algn="l" rtl="0">
              <a:buNone/>
            </a:pPr>
            <a:endParaRPr lang="en-US" sz="2400" b="1" i="1" dirty="0" smtClean="0">
              <a:solidFill>
                <a:prstClr val="black"/>
              </a:solidFill>
            </a:endParaRPr>
          </a:p>
          <a:p>
            <a:pPr marL="0" indent="0" algn="l" rtl="0">
              <a:buNone/>
            </a:pPr>
            <a:r>
              <a:rPr lang="en-US" sz="2400" b="1" i="1" dirty="0" smtClean="0">
                <a:solidFill>
                  <a:prstClr val="black"/>
                </a:solidFill>
              </a:rPr>
              <a:t>3-Prophylactic doses of anti tetanic serum mainly in equine species.</a:t>
            </a:r>
          </a:p>
          <a:p>
            <a:pPr marL="0" indent="0" algn="l" rtl="0">
              <a:buNone/>
            </a:pPr>
            <a:endParaRPr lang="en-US" sz="2400" b="1" i="1" dirty="0" smtClean="0">
              <a:solidFill>
                <a:prstClr val="black"/>
              </a:solidFill>
            </a:endParaRPr>
          </a:p>
          <a:p>
            <a:pPr marL="0" indent="0" algn="l" rtl="0">
              <a:buNone/>
            </a:pPr>
            <a:r>
              <a:rPr lang="en-US" sz="2400" b="1" i="1" dirty="0" smtClean="0">
                <a:solidFill>
                  <a:prstClr val="black"/>
                </a:solidFill>
              </a:rPr>
              <a:t>4-Light exercise to the animal in confined small area, then time of exercise is increased as the animal health become better.    </a:t>
            </a:r>
            <a:endParaRPr lang="ar-IQ" sz="2400" b="1" i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841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b="1" i="1" dirty="0">
                <a:solidFill>
                  <a:srgbClr val="FF0000"/>
                </a:solidFill>
              </a:rPr>
              <a:t>Contracted Tendon</a:t>
            </a:r>
            <a:endParaRPr lang="ar-IQ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253620"/>
            <a:ext cx="8711562" cy="5271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8288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>
                <a:solidFill>
                  <a:srgbClr val="FF0000"/>
                </a:solidFill>
              </a:rPr>
              <a:t>Contracted Tendon</a:t>
            </a:r>
            <a:endParaRPr lang="ar-IQ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79512" y="1196752"/>
            <a:ext cx="8856984" cy="5328592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sz="3600" b="1" i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Occurrence: </a:t>
            </a:r>
            <a:r>
              <a:rPr lang="en-US" sz="2400" b="1" i="1" dirty="0" smtClean="0">
                <a:latin typeface="+mj-lt"/>
                <a:ea typeface="+mj-ea"/>
                <a:cs typeface="+mj-cs"/>
              </a:rPr>
              <a:t>It affected foal, calf, lamb and pig also the older animals.</a:t>
            </a:r>
          </a:p>
          <a:p>
            <a:pPr marL="0" indent="0" algn="l" rtl="0">
              <a:buNone/>
            </a:pPr>
            <a:r>
              <a:rPr lang="en-US" sz="3600" b="1" i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Location: </a:t>
            </a:r>
            <a:r>
              <a:rPr lang="en-US" sz="2400" b="1" i="1" dirty="0" smtClean="0">
                <a:latin typeface="+mj-lt"/>
                <a:ea typeface="+mj-ea"/>
                <a:cs typeface="+mj-cs"/>
              </a:rPr>
              <a:t>1-Fore limb (either unilateral or bilateral).</a:t>
            </a:r>
          </a:p>
          <a:p>
            <a:pPr marL="0" indent="0" algn="l" rtl="0">
              <a:buNone/>
            </a:pPr>
            <a:r>
              <a:rPr lang="en-US" sz="2400" b="1" i="1" dirty="0">
                <a:latin typeface="+mj-lt"/>
                <a:ea typeface="+mj-ea"/>
                <a:cs typeface="+mj-cs"/>
              </a:rPr>
              <a:t> </a:t>
            </a:r>
            <a:r>
              <a:rPr lang="en-US" sz="2400" b="1" i="1" dirty="0" smtClean="0">
                <a:latin typeface="+mj-lt"/>
                <a:ea typeface="+mj-ea"/>
                <a:cs typeface="+mj-cs"/>
              </a:rPr>
              <a:t>                         2-Hind limb (</a:t>
            </a:r>
            <a:r>
              <a:rPr lang="en-US" sz="2400" b="1" i="1" dirty="0"/>
              <a:t>either unilateral or </a:t>
            </a:r>
            <a:r>
              <a:rPr lang="en-US" sz="2400" b="1" i="1" dirty="0" smtClean="0"/>
              <a:t>bilateral).</a:t>
            </a:r>
          </a:p>
          <a:p>
            <a:pPr marL="0" indent="0" algn="l" rtl="0">
              <a:buNone/>
            </a:pPr>
            <a:r>
              <a:rPr lang="en-US" sz="2400" b="1" i="1" dirty="0">
                <a:latin typeface="+mj-lt"/>
                <a:ea typeface="+mj-ea"/>
                <a:cs typeface="+mj-cs"/>
              </a:rPr>
              <a:t> </a:t>
            </a:r>
            <a:r>
              <a:rPr lang="en-US" sz="2400" b="1" i="1" dirty="0" smtClean="0">
                <a:latin typeface="+mj-lt"/>
                <a:ea typeface="+mj-ea"/>
                <a:cs typeface="+mj-cs"/>
              </a:rPr>
              <a:t>                        3-It may be happened in the superficial digital flexor tendon or deep digital flexor tendon or both.</a:t>
            </a:r>
          </a:p>
          <a:p>
            <a:pPr marL="0" indent="0" algn="l" rtl="0">
              <a:buNone/>
            </a:pPr>
            <a:r>
              <a:rPr lang="en-US" sz="3600" b="1" i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Causes: </a:t>
            </a:r>
            <a:r>
              <a:rPr lang="en-US" sz="2400" b="1" i="1" dirty="0" smtClean="0">
                <a:latin typeface="+mj-lt"/>
                <a:ea typeface="+mj-ea"/>
                <a:cs typeface="+mj-cs"/>
              </a:rPr>
              <a:t>Either  1-Congenital defect involving the flexor tendons.</a:t>
            </a:r>
          </a:p>
          <a:p>
            <a:pPr marL="0" indent="0" algn="l" rtl="0">
              <a:buNone/>
            </a:pPr>
            <a:r>
              <a:rPr lang="en-US" sz="2400" b="1" i="1" dirty="0">
                <a:latin typeface="+mj-lt"/>
                <a:ea typeface="+mj-ea"/>
                <a:cs typeface="+mj-cs"/>
              </a:rPr>
              <a:t> </a:t>
            </a:r>
            <a:r>
              <a:rPr lang="en-US" sz="2400" b="1" i="1" dirty="0" smtClean="0">
                <a:latin typeface="+mj-lt"/>
                <a:ea typeface="+mj-ea"/>
                <a:cs typeface="+mj-cs"/>
              </a:rPr>
              <a:t>                     or   2-Acquired cause such as previous injuries which result in inflammation and constriction of tendon also due to nutritional deficiency. </a:t>
            </a:r>
          </a:p>
          <a:p>
            <a:pPr marL="0" indent="0" algn="l" rtl="0">
              <a:buNone/>
            </a:pPr>
            <a:endParaRPr lang="en-US" sz="2400" b="1" i="1" dirty="0" smtClean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952799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>
                <a:solidFill>
                  <a:srgbClr val="FF0000"/>
                </a:solidFill>
              </a:rPr>
              <a:t>Contracted Tendon</a:t>
            </a:r>
            <a:endParaRPr lang="ar-IQ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23528" y="1484784"/>
            <a:ext cx="8496944" cy="4896544"/>
          </a:xfrm>
        </p:spPr>
        <p:txBody>
          <a:bodyPr/>
          <a:lstStyle/>
          <a:p>
            <a:pPr marL="0" indent="0" algn="l" rtl="0">
              <a:buNone/>
            </a:pPr>
            <a:r>
              <a:rPr lang="en-US" sz="3600" b="1" i="1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Symptomes</a:t>
            </a:r>
            <a:r>
              <a:rPr lang="en-US" sz="3600" b="1" i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: </a:t>
            </a:r>
          </a:p>
          <a:p>
            <a:pPr marL="0" indent="0" algn="l" rtl="0">
              <a:buNone/>
            </a:pPr>
            <a:r>
              <a:rPr lang="en-US" sz="2400" b="1" i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1-</a:t>
            </a:r>
            <a:r>
              <a:rPr lang="en-US" sz="2400" b="1" i="1" dirty="0" smtClean="0">
                <a:latin typeface="+mj-lt"/>
                <a:ea typeface="+mj-ea"/>
                <a:cs typeface="+mj-cs"/>
              </a:rPr>
              <a:t>Animal </a:t>
            </a:r>
            <a:r>
              <a:rPr lang="en-US" sz="2400" b="1" i="1" dirty="0">
                <a:latin typeface="+mj-lt"/>
                <a:ea typeface="+mj-ea"/>
                <a:cs typeface="+mj-cs"/>
              </a:rPr>
              <a:t>able to stand on its toe but when attempt to move go over their fetlock joint</a:t>
            </a:r>
            <a:r>
              <a:rPr lang="en-US" sz="2400" b="1" i="1" dirty="0" smtClean="0">
                <a:latin typeface="+mj-lt"/>
                <a:ea typeface="+mj-ea"/>
                <a:cs typeface="+mj-cs"/>
              </a:rPr>
              <a:t>.</a:t>
            </a:r>
          </a:p>
          <a:p>
            <a:pPr marL="0" indent="0" algn="l" rtl="0">
              <a:buNone/>
            </a:pPr>
            <a:r>
              <a:rPr lang="en-US" sz="2400" b="1" i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2-</a:t>
            </a:r>
            <a:r>
              <a:rPr lang="en-US" sz="2400" b="1" i="1" dirty="0" smtClean="0">
                <a:latin typeface="+mj-lt"/>
                <a:ea typeface="+mj-ea"/>
                <a:cs typeface="+mj-cs"/>
              </a:rPr>
              <a:t>Unable to extend the fetlock joint and walk on anterior surface of the fetlock joint.</a:t>
            </a:r>
          </a:p>
          <a:p>
            <a:pPr marL="0" indent="0" algn="l" rtl="0">
              <a:buNone/>
            </a:pPr>
            <a:r>
              <a:rPr lang="en-US" sz="2400" b="1" i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3-</a:t>
            </a:r>
            <a:r>
              <a:rPr lang="en-US" sz="2400" b="1" i="1" dirty="0" smtClean="0">
                <a:latin typeface="+mj-lt"/>
                <a:ea typeface="+mj-ea"/>
                <a:cs typeface="+mj-cs"/>
              </a:rPr>
              <a:t>Bruises, laceration and infection may gain entrance to the deeper tissue.   </a:t>
            </a:r>
          </a:p>
          <a:p>
            <a:pPr marL="0" indent="0" algn="l" rtl="0">
              <a:buNone/>
            </a:pPr>
            <a:r>
              <a:rPr lang="en-US" sz="3600" b="1" i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Treatment: </a:t>
            </a:r>
            <a:endParaRPr lang="en-US" sz="3600" b="1" i="1" dirty="0" smtClean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marL="0" indent="0" algn="l" rtl="0">
              <a:buNone/>
            </a:pPr>
            <a:r>
              <a:rPr lang="en-US" sz="2400" b="1" i="1" dirty="0" err="1" smtClean="0">
                <a:latin typeface="+mj-lt"/>
                <a:ea typeface="+mj-ea"/>
                <a:cs typeface="+mj-cs"/>
              </a:rPr>
              <a:t>Tenotomy</a:t>
            </a:r>
            <a:r>
              <a:rPr lang="en-US" sz="2400" b="1" i="1" dirty="0" smtClean="0">
                <a:latin typeface="+mj-lt"/>
                <a:ea typeface="+mj-ea"/>
                <a:cs typeface="+mj-cs"/>
              </a:rPr>
              <a:t> is indicated for contracted tendon.</a:t>
            </a:r>
            <a:endParaRPr lang="ar-IQ" sz="2400" b="1" i="1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302680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>
                <a:solidFill>
                  <a:srgbClr val="FF0000"/>
                </a:solidFill>
              </a:rPr>
              <a:t>Contracted Tendon</a:t>
            </a:r>
            <a:endParaRPr lang="ar-IQ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95536" y="1412776"/>
            <a:ext cx="8291264" cy="4968552"/>
          </a:xfrm>
        </p:spPr>
        <p:txBody>
          <a:bodyPr/>
          <a:lstStyle/>
          <a:p>
            <a:pPr marL="0" indent="0" algn="l" rtl="0">
              <a:buNone/>
            </a:pPr>
            <a:r>
              <a:rPr lang="en-US" sz="3600" b="1" i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Sites of operation: </a:t>
            </a:r>
            <a:endParaRPr lang="en-US" sz="3600" b="1" i="1" dirty="0" smtClean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marL="0" indent="0" algn="l" rtl="0">
              <a:buNone/>
            </a:pPr>
            <a:r>
              <a:rPr lang="en-US" sz="3600" b="1" i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400" b="1" i="1" dirty="0" smtClean="0">
                <a:latin typeface="+mj-lt"/>
                <a:ea typeface="+mj-ea"/>
                <a:cs typeface="+mj-cs"/>
              </a:rPr>
              <a:t>1-Mid </a:t>
            </a:r>
            <a:r>
              <a:rPr lang="en-US" sz="2400" b="1" i="1" dirty="0">
                <a:latin typeface="+mj-lt"/>
                <a:ea typeface="+mj-ea"/>
                <a:cs typeface="+mj-cs"/>
              </a:rPr>
              <a:t>metacarpal region (fore limbs</a:t>
            </a:r>
            <a:r>
              <a:rPr lang="en-US" sz="2400" b="1" i="1" dirty="0" smtClean="0">
                <a:latin typeface="+mj-lt"/>
                <a:ea typeface="+mj-ea"/>
                <a:cs typeface="+mj-cs"/>
              </a:rPr>
              <a:t>).</a:t>
            </a:r>
          </a:p>
          <a:p>
            <a:pPr marL="0" indent="0" algn="l" rtl="0">
              <a:buNone/>
            </a:pPr>
            <a:r>
              <a:rPr lang="en-US" sz="2400" b="1" i="1" dirty="0" smtClean="0">
                <a:latin typeface="+mj-lt"/>
                <a:ea typeface="+mj-ea"/>
                <a:cs typeface="+mj-cs"/>
              </a:rPr>
              <a:t>2-Mid metatarsal region (hind limbs).</a:t>
            </a:r>
          </a:p>
          <a:p>
            <a:pPr marL="0" indent="0" algn="l" rtl="0">
              <a:buNone/>
            </a:pPr>
            <a:r>
              <a:rPr lang="en-US" sz="2400" b="1" i="1" dirty="0" smtClean="0">
                <a:latin typeface="+mj-lt"/>
                <a:ea typeface="+mj-ea"/>
                <a:cs typeface="+mj-cs"/>
              </a:rPr>
              <a:t>In these site </a:t>
            </a:r>
            <a:r>
              <a:rPr lang="en-US" sz="2400" b="1" i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NO </a:t>
            </a:r>
            <a:r>
              <a:rPr lang="en-US" sz="2400" b="1" i="1" dirty="0">
                <a:latin typeface="+mj-lt"/>
                <a:ea typeface="+mj-ea"/>
                <a:cs typeface="+mj-cs"/>
              </a:rPr>
              <a:t>synovial sheath surrounding the tendons. </a:t>
            </a:r>
          </a:p>
          <a:p>
            <a:pPr marL="0" indent="0" algn="l" rtl="0">
              <a:buNone/>
            </a:pPr>
            <a:r>
              <a:rPr lang="en-US" sz="3600" b="1" i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Anesthesia</a:t>
            </a:r>
            <a:r>
              <a:rPr lang="en-US" sz="3600" b="1" i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:</a:t>
            </a:r>
          </a:p>
          <a:p>
            <a:pPr marL="0" indent="0" algn="l" rtl="0">
              <a:buNone/>
            </a:pPr>
            <a:r>
              <a:rPr lang="en-US" sz="2400" b="1" i="1" dirty="0">
                <a:latin typeface="+mj-lt"/>
                <a:ea typeface="+mj-ea"/>
                <a:cs typeface="+mj-cs"/>
              </a:rPr>
              <a:t>1-Local </a:t>
            </a:r>
            <a:r>
              <a:rPr lang="en-US" sz="2400" b="1" i="1" dirty="0" smtClean="0">
                <a:latin typeface="+mj-lt"/>
                <a:ea typeface="+mj-ea"/>
                <a:cs typeface="+mj-cs"/>
              </a:rPr>
              <a:t>infiltration in ruminant.</a:t>
            </a:r>
          </a:p>
          <a:p>
            <a:pPr marL="0" indent="0" algn="l" rtl="0">
              <a:buNone/>
            </a:pPr>
            <a:r>
              <a:rPr lang="en-US" sz="2400" b="1" i="1" dirty="0" smtClean="0">
                <a:latin typeface="+mj-lt"/>
                <a:ea typeface="+mj-ea"/>
                <a:cs typeface="+mj-cs"/>
              </a:rPr>
              <a:t>2-General anesthesia in equine species.</a:t>
            </a:r>
            <a:endParaRPr lang="ar-IQ" sz="2400" b="1" i="1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407467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>
                <a:solidFill>
                  <a:srgbClr val="FF0000"/>
                </a:solidFill>
              </a:rPr>
              <a:t>Contracted Tendon</a:t>
            </a:r>
            <a:endParaRPr lang="ar-IQ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sz="3600" b="1" i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Techniques: </a:t>
            </a:r>
            <a:endParaRPr lang="en-US" sz="3600" b="1" i="1" dirty="0" smtClean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marL="0" indent="0" algn="l" rtl="0">
              <a:buNone/>
            </a:pPr>
            <a:r>
              <a:rPr lang="en-US" sz="2400" b="1" i="1" dirty="0">
                <a:latin typeface="+mj-lt"/>
                <a:ea typeface="+mj-ea"/>
                <a:cs typeface="+mj-cs"/>
              </a:rPr>
              <a:t>1-Oblique section </a:t>
            </a:r>
            <a:r>
              <a:rPr lang="en-US" sz="2400" b="1" i="1" dirty="0">
                <a:latin typeface="+mj-lt"/>
                <a:ea typeface="+mj-ea"/>
                <a:cs typeface="+mj-cs"/>
              </a:rPr>
              <a:t>and gliding </a:t>
            </a:r>
            <a:r>
              <a:rPr lang="en-US" sz="2400" b="1" i="1" dirty="0" smtClean="0">
                <a:latin typeface="+mj-lt"/>
                <a:ea typeface="+mj-ea"/>
                <a:cs typeface="+mj-cs"/>
              </a:rPr>
              <a:t>method of tendon lengthening.</a:t>
            </a:r>
          </a:p>
          <a:p>
            <a:pPr marL="0" indent="0" algn="l" rtl="0">
              <a:buNone/>
            </a:pPr>
            <a:endParaRPr lang="en-US" sz="2400" b="1" i="1" dirty="0">
              <a:latin typeface="+mj-lt"/>
              <a:ea typeface="+mj-ea"/>
              <a:cs typeface="+mj-cs"/>
            </a:endParaRPr>
          </a:p>
          <a:p>
            <a:pPr marL="0" indent="0" algn="l" rtl="0">
              <a:buNone/>
            </a:pPr>
            <a:endParaRPr lang="en-US" sz="2400" b="1" i="1" dirty="0" smtClean="0">
              <a:latin typeface="+mj-lt"/>
              <a:ea typeface="+mj-ea"/>
              <a:cs typeface="+mj-cs"/>
            </a:endParaRP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7" y="2852936"/>
            <a:ext cx="3226963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74322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994122"/>
          </a:xfrm>
        </p:spPr>
        <p:txBody>
          <a:bodyPr/>
          <a:lstStyle/>
          <a:p>
            <a:r>
              <a:rPr lang="en-US" b="1" i="1" dirty="0">
                <a:solidFill>
                  <a:srgbClr val="FF0000"/>
                </a:solidFill>
              </a:rPr>
              <a:t>Contracted Tendon</a:t>
            </a:r>
            <a:endParaRPr lang="ar-IQ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07504" y="980728"/>
            <a:ext cx="8856984" cy="5472608"/>
          </a:xfrm>
        </p:spPr>
        <p:txBody>
          <a:bodyPr/>
          <a:lstStyle/>
          <a:p>
            <a:pPr marL="0" lvl="0" indent="0" algn="l" rtl="0">
              <a:buNone/>
            </a:pPr>
            <a:r>
              <a:rPr lang="en-US" sz="3600" b="1" i="1" dirty="0">
                <a:solidFill>
                  <a:srgbClr val="FF0000"/>
                </a:solidFill>
              </a:rPr>
              <a:t>Techniques: </a:t>
            </a:r>
          </a:p>
          <a:p>
            <a:pPr marL="0" lvl="0" indent="0" algn="l" rtl="0">
              <a:buNone/>
            </a:pPr>
            <a:r>
              <a:rPr lang="en-US" sz="2400" b="1" i="1" dirty="0" smtClean="0">
                <a:solidFill>
                  <a:prstClr val="black"/>
                </a:solidFill>
              </a:rPr>
              <a:t>2- </a:t>
            </a:r>
            <a:r>
              <a:rPr lang="en-US" sz="4400" b="1" i="1" dirty="0">
                <a:solidFill>
                  <a:prstClr val="black"/>
                </a:solidFill>
              </a:rPr>
              <a:t>Z </a:t>
            </a:r>
            <a:r>
              <a:rPr lang="en-US" sz="2400" b="1" i="1" dirty="0" err="1">
                <a:solidFill>
                  <a:prstClr val="black"/>
                </a:solidFill>
              </a:rPr>
              <a:t>tenotomy</a:t>
            </a:r>
            <a:r>
              <a:rPr lang="en-US" sz="2400" b="1" i="1" dirty="0">
                <a:solidFill>
                  <a:prstClr val="black"/>
                </a:solidFill>
              </a:rPr>
              <a:t> as follow: </a:t>
            </a:r>
          </a:p>
          <a:p>
            <a:pPr marL="0" lvl="0" indent="0" algn="l" rtl="0">
              <a:buNone/>
            </a:pPr>
            <a:r>
              <a:rPr lang="en-US" sz="2400" b="1" i="1" dirty="0">
                <a:solidFill>
                  <a:srgbClr val="FF0000"/>
                </a:solidFill>
              </a:rPr>
              <a:t>A: </a:t>
            </a:r>
            <a:r>
              <a:rPr lang="en-US" sz="2400" b="1" i="1" dirty="0">
                <a:solidFill>
                  <a:prstClr val="black"/>
                </a:solidFill>
              </a:rPr>
              <a:t>A longitudinal incision of approximately the same length that the tendon should be lengthened is made in the center of the tendon</a:t>
            </a:r>
            <a:r>
              <a:rPr lang="en-US" sz="2400" b="1" i="1" dirty="0" smtClean="0">
                <a:solidFill>
                  <a:prstClr val="black"/>
                </a:solidFill>
              </a:rPr>
              <a:t>.</a:t>
            </a:r>
          </a:p>
          <a:p>
            <a:pPr marL="0" lvl="0" indent="0" algn="l" rtl="0">
              <a:buNone/>
            </a:pPr>
            <a:r>
              <a:rPr lang="en-US" sz="2400" b="1" i="1" dirty="0" smtClean="0">
                <a:solidFill>
                  <a:srgbClr val="FF0000"/>
                </a:solidFill>
              </a:rPr>
              <a:t>B</a:t>
            </a:r>
            <a:r>
              <a:rPr lang="en-US" sz="2400" b="1" i="1" dirty="0">
                <a:solidFill>
                  <a:srgbClr val="FF0000"/>
                </a:solidFill>
              </a:rPr>
              <a:t>: </a:t>
            </a:r>
            <a:r>
              <a:rPr lang="en-US" sz="2400" b="1" i="1" dirty="0" smtClean="0">
                <a:solidFill>
                  <a:prstClr val="black"/>
                </a:solidFill>
              </a:rPr>
              <a:t>The transverse incision is then made at each end of the incision but on opposite sides.</a:t>
            </a:r>
          </a:p>
          <a:p>
            <a:pPr marL="0" lvl="0" indent="0" algn="l" rtl="0">
              <a:buNone/>
            </a:pPr>
            <a:r>
              <a:rPr lang="en-US" sz="2400" b="1" i="1" dirty="0" smtClean="0">
                <a:solidFill>
                  <a:srgbClr val="FF0000"/>
                </a:solidFill>
              </a:rPr>
              <a:t>C: </a:t>
            </a:r>
            <a:r>
              <a:rPr lang="en-US" sz="2400" b="1" i="1" dirty="0" smtClean="0">
                <a:solidFill>
                  <a:prstClr val="black"/>
                </a:solidFill>
              </a:rPr>
              <a:t>The ends may then be sutured with interrupted pattern with silk or polypropylene. </a:t>
            </a:r>
          </a:p>
          <a:p>
            <a:pPr marL="0" lvl="0" indent="0" algn="l" rtl="0">
              <a:buNone/>
            </a:pPr>
            <a:r>
              <a:rPr lang="en-US" sz="2400" b="1" i="1" dirty="0" smtClean="0">
                <a:solidFill>
                  <a:prstClr val="black"/>
                </a:solidFill>
              </a:rPr>
              <a:t>Finally the skin is sutured and using external support with </a:t>
            </a:r>
            <a:r>
              <a:rPr lang="en-US" sz="2400" b="1" i="1" dirty="0" err="1" smtClean="0">
                <a:solidFill>
                  <a:prstClr val="black"/>
                </a:solidFill>
              </a:rPr>
              <a:t>gypsona</a:t>
            </a:r>
            <a:r>
              <a:rPr lang="en-US" sz="2400" b="1" i="1" dirty="0" smtClean="0">
                <a:solidFill>
                  <a:prstClr val="black"/>
                </a:solidFill>
              </a:rPr>
              <a:t> with remained for at least one month.</a:t>
            </a:r>
          </a:p>
          <a:p>
            <a:pPr marL="0" lvl="0" indent="0" algn="l" rtl="0">
              <a:buNone/>
            </a:pPr>
            <a:r>
              <a:rPr lang="en-US" sz="2400" b="1" i="1" dirty="0" smtClean="0">
                <a:solidFill>
                  <a:prstClr val="black"/>
                </a:solidFill>
              </a:rPr>
              <a:t> </a:t>
            </a:r>
            <a:endParaRPr lang="ar-IQ" sz="2400" b="1" i="1" dirty="0">
              <a:solidFill>
                <a:prstClr val="black"/>
              </a:solidFill>
              <a:cs typeface="Times New Roman"/>
            </a:endParaRPr>
          </a:p>
          <a:p>
            <a:pPr marL="0" lvl="0" indent="0" algn="l" rtl="0">
              <a:buNone/>
            </a:pPr>
            <a:endParaRPr lang="en-US" sz="36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055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>
                <a:solidFill>
                  <a:srgbClr val="FF0000"/>
                </a:solidFill>
              </a:rPr>
              <a:t>Contracted Tendon</a:t>
            </a:r>
            <a:endParaRPr lang="ar-IQ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700808"/>
            <a:ext cx="3672408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41042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>
                <a:solidFill>
                  <a:srgbClr val="FF0000"/>
                </a:solidFill>
              </a:rPr>
              <a:t>Contracted Tendon</a:t>
            </a:r>
            <a:endParaRPr lang="ar-IQ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95536" y="1268760"/>
            <a:ext cx="8157592" cy="4824536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sz="3600" b="1" i="1" dirty="0" smtClean="0">
                <a:solidFill>
                  <a:srgbClr val="FF0000"/>
                </a:solidFill>
              </a:rPr>
              <a:t>Note: </a:t>
            </a:r>
            <a:r>
              <a:rPr lang="en-US" sz="2400" b="1" i="1" dirty="0">
                <a:solidFill>
                  <a:prstClr val="black"/>
                </a:solidFill>
              </a:rPr>
              <a:t>In mild case of contracted tendon the </a:t>
            </a:r>
            <a:r>
              <a:rPr lang="en-US" sz="2400" b="1" i="1" dirty="0" smtClean="0">
                <a:solidFill>
                  <a:prstClr val="black"/>
                </a:solidFill>
              </a:rPr>
              <a:t>limb must be extended and then apply external fixation(with </a:t>
            </a:r>
            <a:r>
              <a:rPr lang="en-US" sz="2400" b="1" i="1" dirty="0" err="1" smtClean="0">
                <a:solidFill>
                  <a:prstClr val="black"/>
                </a:solidFill>
              </a:rPr>
              <a:t>gypsona</a:t>
            </a:r>
            <a:r>
              <a:rPr lang="en-US" sz="2400" b="1" i="1" dirty="0" smtClean="0">
                <a:solidFill>
                  <a:prstClr val="black"/>
                </a:solidFill>
              </a:rPr>
              <a:t>).</a:t>
            </a:r>
          </a:p>
          <a:p>
            <a:pPr marL="0" indent="0" algn="l" rtl="0">
              <a:buNone/>
            </a:pPr>
            <a:endParaRPr lang="en-US" sz="2400" b="1" i="1" dirty="0" smtClean="0">
              <a:solidFill>
                <a:prstClr val="black"/>
              </a:solidFill>
            </a:endParaRPr>
          </a:p>
          <a:p>
            <a:pPr marL="0" indent="0" algn="l" rtl="0">
              <a:buNone/>
            </a:pPr>
            <a:r>
              <a:rPr lang="en-US" sz="3600" b="1" i="1" dirty="0" smtClean="0">
                <a:solidFill>
                  <a:srgbClr val="FF0000"/>
                </a:solidFill>
              </a:rPr>
              <a:t>Complications: </a:t>
            </a:r>
          </a:p>
          <a:p>
            <a:pPr marL="0" indent="0" algn="l" rtl="0">
              <a:buNone/>
            </a:pPr>
            <a:r>
              <a:rPr lang="en-US" sz="2400" b="1" i="1" dirty="0" smtClean="0">
                <a:solidFill>
                  <a:prstClr val="black"/>
                </a:solidFill>
              </a:rPr>
              <a:t>1-Unable </a:t>
            </a:r>
            <a:r>
              <a:rPr lang="en-US" sz="2400" b="1" i="1" dirty="0">
                <a:solidFill>
                  <a:prstClr val="black"/>
                </a:solidFill>
              </a:rPr>
              <a:t>to stand especially </a:t>
            </a:r>
            <a:r>
              <a:rPr lang="en-US" sz="2400" b="1" i="1" dirty="0" smtClean="0">
                <a:solidFill>
                  <a:prstClr val="black"/>
                </a:solidFill>
              </a:rPr>
              <a:t>in first few days post surgery.</a:t>
            </a:r>
          </a:p>
          <a:p>
            <a:pPr marL="0" indent="0" algn="l" rtl="0">
              <a:buNone/>
            </a:pPr>
            <a:r>
              <a:rPr lang="en-US" sz="2400" b="1" i="1" dirty="0" smtClean="0">
                <a:solidFill>
                  <a:prstClr val="black"/>
                </a:solidFill>
              </a:rPr>
              <a:t>2-Lamness.</a:t>
            </a:r>
          </a:p>
          <a:p>
            <a:pPr marL="0" indent="0" algn="l" rtl="0">
              <a:buNone/>
            </a:pPr>
            <a:r>
              <a:rPr lang="en-US" sz="2400" b="1" i="1" dirty="0" smtClean="0">
                <a:solidFill>
                  <a:prstClr val="black"/>
                </a:solidFill>
              </a:rPr>
              <a:t>3-Tetanus may be occurred.</a:t>
            </a:r>
          </a:p>
          <a:p>
            <a:pPr marL="0" indent="0" algn="l" rtl="0">
              <a:buNone/>
            </a:pPr>
            <a:endParaRPr lang="en-US" sz="2400" b="1" i="1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8175022"/>
      </p:ext>
    </p:extLst>
  </p:cSld>
  <p:clrMapOvr>
    <a:masterClrMapping/>
  </p:clrMapOvr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399</Words>
  <Application>Microsoft Office PowerPoint</Application>
  <PresentationFormat>عرض على الشاشة (3:4)‏</PresentationFormat>
  <Paragraphs>52</Paragraphs>
  <Slides>10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10</vt:i4>
      </vt:variant>
    </vt:vector>
  </HeadingPairs>
  <TitlesOfParts>
    <vt:vector size="11" baseType="lpstr">
      <vt:lpstr>سمة Office</vt:lpstr>
      <vt:lpstr>Contracted Tendon</vt:lpstr>
      <vt:lpstr>Contracted Tendon</vt:lpstr>
      <vt:lpstr>Contracted Tendon</vt:lpstr>
      <vt:lpstr>Contracted Tendon</vt:lpstr>
      <vt:lpstr>Contracted Tendon</vt:lpstr>
      <vt:lpstr>Contracted Tendon</vt:lpstr>
      <vt:lpstr>Contracted Tendon</vt:lpstr>
      <vt:lpstr>Contracted Tendon</vt:lpstr>
      <vt:lpstr>Contracted Tendon</vt:lpstr>
      <vt:lpstr>Contracted Tendon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Contracted Tendon</dc:title>
  <dc:creator>Jassim</dc:creator>
  <cp:lastModifiedBy>waf</cp:lastModifiedBy>
  <cp:revision>21</cp:revision>
  <dcterms:created xsi:type="dcterms:W3CDTF">2016-04-24T18:59:06Z</dcterms:created>
  <dcterms:modified xsi:type="dcterms:W3CDTF">2016-04-24T21:20:26Z</dcterms:modified>
</cp:coreProperties>
</file>