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4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54D833C-756B-437B-8939-E08CB962116F}" type="datetimeFigureOut">
              <a:rPr lang="ar-IQ" smtClean="0"/>
              <a:t>10/07/1437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86CD07F-3961-4676-ABAD-560A710AC46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9556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CD07F-3961-4676-ABAD-560A710AC46A}" type="slidenum">
              <a:rPr lang="ar-IQ" smtClean="0"/>
              <a:t>4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50010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CD07F-3961-4676-ABAD-560A710AC46A}" type="slidenum">
              <a:rPr lang="ar-IQ" smtClean="0"/>
              <a:t>18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33972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10/07/1437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080120"/>
          </a:xfrm>
        </p:spPr>
        <p:txBody>
          <a:bodyPr/>
          <a:lstStyle/>
          <a:p>
            <a:pPr marL="342900" lvl="0" indent="-342900" rtl="0">
              <a:lnSpc>
                <a:spcPts val="1275"/>
              </a:lnSpc>
              <a:spcBef>
                <a:spcPct val="20000"/>
              </a:spcBef>
            </a:pPr>
            <a:r>
              <a:rPr lang="en-US" sz="6600" b="1" kern="1800" dirty="0" smtClean="0">
                <a:solidFill>
                  <a:srgbClr val="008080"/>
                </a:solidFill>
                <a:latin typeface="Arial"/>
                <a:ea typeface="Times New Roman"/>
              </a:rPr>
              <a:t/>
            </a:r>
            <a:br>
              <a:rPr lang="en-US" sz="6600" b="1" kern="1800" dirty="0" smtClean="0">
                <a:solidFill>
                  <a:srgbClr val="008080"/>
                </a:solidFill>
                <a:latin typeface="Arial"/>
                <a:ea typeface="Times New Roman"/>
              </a:rPr>
            </a:br>
            <a:r>
              <a:rPr lang="en-US" sz="6600" b="1" i="1" kern="1800" dirty="0">
                <a:solidFill>
                  <a:srgbClr val="FF0000"/>
                </a:solidFill>
                <a:latin typeface="Arial"/>
                <a:ea typeface="Times New Roman"/>
              </a:rPr>
              <a:t/>
            </a:r>
            <a:br>
              <a:rPr lang="en-US" sz="6600" b="1" i="1" kern="1800" dirty="0">
                <a:solidFill>
                  <a:srgbClr val="FF0000"/>
                </a:solidFill>
                <a:latin typeface="Arial"/>
                <a:ea typeface="Times New Roman"/>
              </a:rPr>
            </a:br>
            <a:r>
              <a:rPr lang="en-US" sz="6600" b="1" i="1" kern="1800" dirty="0" smtClean="0">
                <a:solidFill>
                  <a:srgbClr val="FF0000"/>
                </a:solidFill>
                <a:latin typeface="Arial"/>
                <a:ea typeface="Times New Roman"/>
              </a:rPr>
              <a:t/>
            </a:r>
            <a:br>
              <a:rPr lang="en-US" sz="6600" b="1" i="1" kern="1800" dirty="0" smtClean="0">
                <a:solidFill>
                  <a:srgbClr val="FF0000"/>
                </a:solidFill>
                <a:latin typeface="Arial"/>
                <a:ea typeface="Times New Roman"/>
              </a:rPr>
            </a:br>
            <a:r>
              <a:rPr lang="en-US" sz="6600" b="1" i="1" kern="1800" dirty="0" smtClean="0">
                <a:solidFill>
                  <a:srgbClr val="FF0000"/>
                </a:solidFill>
                <a:latin typeface="Arial"/>
                <a:ea typeface="Times New Roman"/>
              </a:rPr>
              <a:t>X </a:t>
            </a:r>
            <a:r>
              <a:rPr lang="en-US" sz="6600" b="1" i="1" kern="1800" dirty="0">
                <a:solidFill>
                  <a:srgbClr val="FF0000"/>
                </a:solidFill>
                <a:latin typeface="Arial"/>
                <a:ea typeface="Times New Roman"/>
              </a:rPr>
              <a:t>rays</a:t>
            </a:r>
            <a:r>
              <a:rPr lang="en-US" sz="1200" dirty="0">
                <a:solidFill>
                  <a:prstClr val="black"/>
                </a:solidFill>
                <a:ea typeface="Calibri"/>
                <a:cs typeface="Arial"/>
              </a:rPr>
              <a:t/>
            </a:r>
            <a:br>
              <a:rPr lang="en-US" sz="1200" dirty="0">
                <a:solidFill>
                  <a:prstClr val="black"/>
                </a:solidFill>
                <a:ea typeface="Calibri"/>
                <a:cs typeface="Arial"/>
              </a:rPr>
            </a:b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112568"/>
          </a:xfrm>
        </p:spPr>
        <p:txBody>
          <a:bodyPr/>
          <a:lstStyle/>
          <a:p>
            <a:pPr marL="0" indent="0" algn="l" rtl="0">
              <a:lnSpc>
                <a:spcPts val="1275"/>
              </a:lnSpc>
              <a:spcAft>
                <a:spcPts val="0"/>
              </a:spcAft>
              <a:buNone/>
            </a:pPr>
            <a:endParaRPr lang="en-US" sz="2000" b="1" i="1" kern="1800" dirty="0" smtClean="0">
              <a:solidFill>
                <a:srgbClr val="FF0000"/>
              </a:solidFill>
              <a:latin typeface="Arial"/>
              <a:ea typeface="Times New Roman"/>
              <a:cs typeface="+mj-cs"/>
            </a:endParaRPr>
          </a:p>
          <a:p>
            <a:pPr marL="0" indent="0" algn="l" rtl="0">
              <a:lnSpc>
                <a:spcPts val="1275"/>
              </a:lnSpc>
              <a:spcAft>
                <a:spcPts val="0"/>
              </a:spcAft>
              <a:buNone/>
            </a:pPr>
            <a:r>
              <a:rPr lang="en-US" sz="2000" b="1" i="1" kern="1800" dirty="0" smtClean="0">
                <a:solidFill>
                  <a:srgbClr val="FF0000"/>
                </a:solidFill>
                <a:latin typeface="Arial"/>
                <a:ea typeface="Times New Roman"/>
                <a:cs typeface="+mj-cs"/>
              </a:rPr>
              <a:t>X </a:t>
            </a:r>
            <a:r>
              <a:rPr lang="en-US" sz="2000" b="1" i="1" kern="1800" dirty="0">
                <a:solidFill>
                  <a:srgbClr val="FF0000"/>
                </a:solidFill>
                <a:latin typeface="Arial"/>
                <a:ea typeface="Times New Roman"/>
                <a:cs typeface="+mj-cs"/>
              </a:rPr>
              <a:t>rays</a:t>
            </a:r>
            <a:endParaRPr lang="en-US" sz="2000" b="1" i="1" dirty="0">
              <a:solidFill>
                <a:srgbClr val="FF0000"/>
              </a:solidFill>
              <a:ea typeface="Calibri"/>
              <a:cs typeface="+mj-cs"/>
            </a:endParaRPr>
          </a:p>
          <a:p>
            <a:pPr marL="0" indent="0" algn="l" rtl="0">
              <a:lnSpc>
                <a:spcPct val="150000"/>
              </a:lnSpc>
              <a:spcAft>
                <a:spcPts val="750"/>
              </a:spcAft>
              <a:buNone/>
            </a:pPr>
            <a:r>
              <a:rPr lang="en-US" sz="1800" b="1" i="1" dirty="0" smtClean="0">
                <a:latin typeface="Arial"/>
                <a:ea typeface="Times New Roman"/>
                <a:cs typeface="+mj-cs"/>
              </a:rPr>
              <a:t>X </a:t>
            </a:r>
            <a:r>
              <a:rPr lang="en-US" sz="1800" b="1" i="1" dirty="0">
                <a:latin typeface="Arial"/>
                <a:ea typeface="Times New Roman"/>
                <a:cs typeface="+mj-cs"/>
              </a:rPr>
              <a:t>rays are electromagnetic radiation that differentially penetrates structures within the body and creates images of these structures on photographic film or a fluorescent screen. These images are called diagnostic x rays</a:t>
            </a:r>
            <a:r>
              <a:rPr lang="en-US" sz="1800" b="1" i="1" dirty="0" smtClean="0">
                <a:latin typeface="Arial"/>
                <a:ea typeface="Times New Roman"/>
                <a:cs typeface="+mj-cs"/>
              </a:rPr>
              <a:t>.</a:t>
            </a:r>
          </a:p>
          <a:p>
            <a:pPr marL="0" indent="0" algn="l" rtl="0">
              <a:lnSpc>
                <a:spcPct val="150000"/>
              </a:lnSpc>
              <a:spcAft>
                <a:spcPts val="750"/>
              </a:spcAft>
              <a:buNone/>
            </a:pPr>
            <a:endParaRPr lang="en-US" sz="1800" b="1" i="1" dirty="0">
              <a:ea typeface="Calibri"/>
              <a:cs typeface="+mj-cs"/>
            </a:endParaRPr>
          </a:p>
          <a:p>
            <a:pPr marL="0" indent="0" algn="l" rtl="0">
              <a:lnSpc>
                <a:spcPts val="1275"/>
              </a:lnSpc>
              <a:spcAft>
                <a:spcPts val="0"/>
              </a:spcAft>
              <a:buNone/>
            </a:pPr>
            <a:r>
              <a:rPr lang="en-US" sz="2400" b="1" i="1" dirty="0">
                <a:solidFill>
                  <a:srgbClr val="FF0000"/>
                </a:solidFill>
                <a:latin typeface="Arial"/>
                <a:ea typeface="Times New Roman"/>
                <a:cs typeface="+mj-cs"/>
              </a:rPr>
              <a:t>Purpose</a:t>
            </a:r>
            <a:endParaRPr lang="en-US" sz="2400" b="1" i="1" dirty="0">
              <a:solidFill>
                <a:srgbClr val="FF0000"/>
              </a:solidFill>
              <a:ea typeface="Calibri"/>
              <a:cs typeface="+mj-cs"/>
            </a:endParaRPr>
          </a:p>
          <a:p>
            <a:pPr marL="0" indent="0" algn="l" rtl="0">
              <a:lnSpc>
                <a:spcPct val="200000"/>
              </a:lnSpc>
              <a:spcAft>
                <a:spcPts val="750"/>
              </a:spcAft>
              <a:buNone/>
            </a:pPr>
            <a:r>
              <a:rPr lang="en-US" sz="1800" b="1" i="1" dirty="0">
                <a:latin typeface="Arial"/>
                <a:ea typeface="Times New Roman"/>
                <a:cs typeface="+mj-cs"/>
              </a:rPr>
              <a:t>Diagnostic x rays are useful in detecting abnormalities within the body. They are a painless, non-invasive way to help diagnose problems such as broken bones, tumors, dental decay, and the presence of foreign bodies.</a:t>
            </a:r>
            <a:endParaRPr lang="en-US" sz="1800" b="1" i="1" dirty="0">
              <a:ea typeface="Calibri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7992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solidFill>
                  <a:srgbClr val="FF0000"/>
                </a:solidFill>
              </a:rPr>
              <a:t>Contrast Media</a:t>
            </a:r>
            <a:endParaRPr lang="ar-IQ" sz="6000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b="1" i="1" dirty="0" smtClean="0"/>
              <a:t>Identified the inner border of some internal organs because of it transparency the same as in surrounding tissue.</a:t>
            </a:r>
          </a:p>
          <a:p>
            <a:pPr marL="0" indent="0" algn="l" rtl="0">
              <a:buNone/>
            </a:pPr>
            <a:r>
              <a:rPr lang="en-US" sz="3600" b="1" i="1" dirty="0" smtClean="0"/>
              <a:t>The material used for this purpose must be with high atomic number (opaque for the X-ray) which can be visualize as a white color on the X-ray film.</a:t>
            </a:r>
            <a:endParaRPr lang="ar-IQ" sz="3600" b="1" i="1" dirty="0"/>
          </a:p>
        </p:txBody>
      </p:sp>
    </p:spTree>
    <p:extLst>
      <p:ext uri="{BB962C8B-B14F-4D97-AF65-F5344CB8AC3E}">
        <p14:creationId xmlns:p14="http://schemas.microsoft.com/office/powerpoint/2010/main" val="69419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i="1" dirty="0">
                <a:solidFill>
                  <a:srgbClr val="FF0000"/>
                </a:solidFill>
              </a:rPr>
              <a:t>Contrast Media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853136"/>
          </a:xfrm>
          <a:solidFill>
            <a:schemeClr val="bg1"/>
          </a:solidFill>
        </p:spPr>
        <p:txBody>
          <a:bodyPr/>
          <a:lstStyle/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Classified of contrast media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1-Negative media :</a:t>
            </a:r>
            <a:r>
              <a:rPr lang="en-US" b="1" i="1" dirty="0" smtClean="0"/>
              <a:t> such as air, CO</a:t>
            </a:r>
            <a:r>
              <a:rPr lang="en-US" sz="2800" b="1" i="1" dirty="0" smtClean="0"/>
              <a:t>2</a:t>
            </a:r>
            <a:r>
              <a:rPr lang="en-US" b="1" i="1" dirty="0" smtClean="0"/>
              <a:t>  or O</a:t>
            </a:r>
            <a:r>
              <a:rPr lang="en-US" sz="2800" b="1" i="1" dirty="0" smtClean="0"/>
              <a:t>2 which out line the stricture by increasing the blackness on the film.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2-Positive media : </a:t>
            </a:r>
            <a:r>
              <a:rPr lang="en-US" b="1" i="1" dirty="0" smtClean="0"/>
              <a:t>such as insoluble salts of heavy materials or an organic iodides . These opaque and appear white on the film.</a:t>
            </a:r>
            <a:endParaRPr lang="ar-IQ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4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i="1" dirty="0">
                <a:solidFill>
                  <a:srgbClr val="FF0000"/>
                </a:solidFill>
              </a:rPr>
              <a:t>Contrast Media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781128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Classified according to the system</a:t>
            </a:r>
          </a:p>
          <a:p>
            <a:pPr marL="0" indent="0" algn="l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1-</a:t>
            </a:r>
            <a:r>
              <a:rPr lang="en-US" dirty="0" smtClean="0"/>
              <a:t> </a:t>
            </a:r>
            <a:r>
              <a:rPr lang="en-US" b="1" i="1" dirty="0" smtClean="0"/>
              <a:t>For digestive system use </a:t>
            </a:r>
            <a:r>
              <a:rPr lang="en-US" b="1" i="1" dirty="0" smtClean="0">
                <a:solidFill>
                  <a:srgbClr val="FF0000"/>
                </a:solidFill>
              </a:rPr>
              <a:t>Barium </a:t>
            </a:r>
            <a:r>
              <a:rPr lang="en-US" b="1" i="1" dirty="0" err="1" smtClean="0">
                <a:solidFill>
                  <a:srgbClr val="FF0000"/>
                </a:solidFill>
              </a:rPr>
              <a:t>sulphate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smtClean="0"/>
              <a:t>which is insoluble and not absorbed from the intestine. Diagnosis of partial or complete obstruction of the intestine, deformity and diseases of the digestive wall.</a:t>
            </a:r>
          </a:p>
          <a:p>
            <a:pPr marL="0" indent="0" algn="l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2-</a:t>
            </a:r>
            <a:r>
              <a:rPr lang="en-US" b="1" i="1" dirty="0" smtClean="0"/>
              <a:t>For cardio vascular system use </a:t>
            </a:r>
            <a:r>
              <a:rPr lang="en-US" b="1" i="1" dirty="0" smtClean="0">
                <a:solidFill>
                  <a:srgbClr val="FF0000"/>
                </a:solidFill>
              </a:rPr>
              <a:t>organic iodine compounds</a:t>
            </a:r>
            <a:r>
              <a:rPr lang="en-US" b="1" i="1" dirty="0" smtClean="0"/>
              <a:t>. To check heart and blood vessels obstruction. </a:t>
            </a:r>
            <a:endParaRPr lang="ar-IQ" b="1" i="1" dirty="0"/>
          </a:p>
        </p:txBody>
      </p:sp>
    </p:spTree>
    <p:extLst>
      <p:ext uri="{BB962C8B-B14F-4D97-AF65-F5344CB8AC3E}">
        <p14:creationId xmlns:p14="http://schemas.microsoft.com/office/powerpoint/2010/main" val="320910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i="1" dirty="0">
                <a:solidFill>
                  <a:srgbClr val="FF0000"/>
                </a:solidFill>
              </a:rPr>
              <a:t>Contrast Media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3-</a:t>
            </a:r>
            <a:r>
              <a:rPr lang="en-US" b="1" i="1" dirty="0" smtClean="0"/>
              <a:t>For biliary system use </a:t>
            </a:r>
            <a:r>
              <a:rPr lang="en-US" b="1" i="1" dirty="0" smtClean="0">
                <a:solidFill>
                  <a:srgbClr val="FF0000"/>
                </a:solidFill>
              </a:rPr>
              <a:t>organic iodine compounds</a:t>
            </a:r>
            <a:r>
              <a:rPr lang="en-US" b="1" i="1" dirty="0" smtClean="0"/>
              <a:t> orally or I/V for checking bile circulation.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4-</a:t>
            </a:r>
            <a:r>
              <a:rPr lang="en-US" b="1" i="1" dirty="0" smtClean="0"/>
              <a:t>For the spinal cord canal use </a:t>
            </a:r>
            <a:r>
              <a:rPr lang="en-US" b="1" i="1" dirty="0" smtClean="0">
                <a:solidFill>
                  <a:srgbClr val="FF0000"/>
                </a:solidFill>
              </a:rPr>
              <a:t>organic salt of iodide.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5-</a:t>
            </a:r>
            <a:r>
              <a:rPr lang="en-US" b="1" i="1" dirty="0" smtClean="0"/>
              <a:t>For the soft tissue use </a:t>
            </a:r>
            <a:r>
              <a:rPr lang="en-US" b="1" i="1" dirty="0" smtClean="0">
                <a:solidFill>
                  <a:srgbClr val="FF0000"/>
                </a:solidFill>
              </a:rPr>
              <a:t>air</a:t>
            </a:r>
            <a:r>
              <a:rPr lang="en-US" b="1" i="1" dirty="0" smtClean="0"/>
              <a:t> (peritoneal cavity, joints). </a:t>
            </a:r>
            <a:endParaRPr lang="ar-IQ" b="1" i="1" dirty="0"/>
          </a:p>
        </p:txBody>
      </p:sp>
    </p:spTree>
    <p:extLst>
      <p:ext uri="{BB962C8B-B14F-4D97-AF65-F5344CB8AC3E}">
        <p14:creationId xmlns:p14="http://schemas.microsoft.com/office/powerpoint/2010/main" val="9107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23528" y="1484785"/>
            <a:ext cx="4038600" cy="4631092"/>
          </a:xfrm>
        </p:spPr>
        <p:txBody>
          <a:bodyPr>
            <a:normAutofit/>
          </a:bodyPr>
          <a:lstStyle/>
          <a:p>
            <a:pPr marL="0" indent="0" algn="ctr" rtl="0">
              <a:buNone/>
            </a:pPr>
            <a:endParaRPr lang="en-US" sz="6000" b="1" i="1" dirty="0" smtClean="0">
              <a:cs typeface="+mj-cs"/>
            </a:endParaRPr>
          </a:p>
          <a:p>
            <a:pPr marL="0" indent="0" algn="ctr" rtl="0">
              <a:buNone/>
            </a:pPr>
            <a:r>
              <a:rPr lang="en-US" sz="6000" b="1" i="1" dirty="0" smtClean="0">
                <a:cs typeface="+mj-cs"/>
              </a:rPr>
              <a:t>x-ray </a:t>
            </a:r>
            <a:r>
              <a:rPr lang="en-US" sz="6000" b="1" i="1" dirty="0">
                <a:cs typeface="+mj-cs"/>
              </a:rPr>
              <a:t>processor</a:t>
            </a:r>
            <a:endParaRPr lang="ar-IQ" sz="60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endParaRPr lang="ar-IQ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91857"/>
            <a:ext cx="4752528" cy="512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74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endParaRPr lang="en-US" sz="6000" b="1" i="1" dirty="0" smtClean="0">
              <a:cs typeface="+mj-cs"/>
            </a:endParaRPr>
          </a:p>
          <a:p>
            <a:pPr marL="0" indent="0" algn="ctr" rtl="0">
              <a:buNone/>
            </a:pPr>
            <a:r>
              <a:rPr lang="en-US" sz="6000" b="1" i="1" dirty="0" smtClean="0">
                <a:cs typeface="+mj-cs"/>
              </a:rPr>
              <a:t>X-Ray </a:t>
            </a:r>
            <a:r>
              <a:rPr lang="en-US" sz="6000" b="1" i="1" dirty="0">
                <a:cs typeface="+mj-cs"/>
              </a:rPr>
              <a:t>Room </a:t>
            </a:r>
            <a:endParaRPr lang="ar-IQ" sz="60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24847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8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endParaRPr lang="en-US" sz="6000" b="1" i="1" dirty="0" smtClean="0">
              <a:cs typeface="+mj-cs"/>
            </a:endParaRPr>
          </a:p>
          <a:p>
            <a:pPr marL="0" indent="0" algn="ctr" rtl="0">
              <a:buNone/>
            </a:pPr>
            <a:r>
              <a:rPr lang="en-US" sz="7200" b="1" i="1" dirty="0" smtClean="0">
                <a:cs typeface="+mj-cs"/>
              </a:rPr>
              <a:t>X-Ray </a:t>
            </a:r>
            <a:r>
              <a:rPr lang="en-US" sz="7200" b="1" i="1" dirty="0">
                <a:cs typeface="+mj-cs"/>
              </a:rPr>
              <a:t>viewer </a:t>
            </a:r>
            <a:endParaRPr lang="ar-IQ" sz="72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556792"/>
            <a:ext cx="417646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93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endParaRPr lang="en-US" sz="7200" b="1" i="1" dirty="0" smtClean="0">
              <a:cs typeface="+mj-cs"/>
            </a:endParaRPr>
          </a:p>
          <a:p>
            <a:pPr marL="0" indent="0" algn="ctr" rtl="0">
              <a:buNone/>
            </a:pPr>
            <a:r>
              <a:rPr lang="en-US" sz="7200" b="1" i="1" dirty="0" smtClean="0">
                <a:cs typeface="+mj-cs"/>
              </a:rPr>
              <a:t>X-Ray </a:t>
            </a:r>
            <a:r>
              <a:rPr lang="en-US" sz="7200" b="1" i="1" dirty="0">
                <a:cs typeface="+mj-cs"/>
              </a:rPr>
              <a:t>Film</a:t>
            </a:r>
            <a:endParaRPr lang="ar-IQ" sz="72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32048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77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r>
              <a:rPr lang="en-US" sz="7200" b="1" i="1" dirty="0">
                <a:cs typeface="+mj-cs"/>
              </a:rPr>
              <a:t>X-Ray cassette </a:t>
            </a:r>
            <a:endParaRPr lang="ar-IQ" sz="72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4392487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72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How to form X-ray power</a:t>
            </a:r>
            <a:endParaRPr lang="ar-IQ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i="1" dirty="0" smtClean="0"/>
              <a:t>To form X-ray waves you need: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1- </a:t>
            </a:r>
            <a:r>
              <a:rPr lang="en-US" b="1" i="1" dirty="0" smtClean="0"/>
              <a:t>Source of electrons (mA).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2-</a:t>
            </a:r>
            <a:r>
              <a:rPr lang="en-US" b="1" i="1" dirty="0" smtClean="0"/>
              <a:t>Great movement to these electrons.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3-</a:t>
            </a:r>
            <a:r>
              <a:rPr lang="en-US" b="1" i="1" dirty="0" smtClean="0"/>
              <a:t>Sudden stopped these electrons by target.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4-</a:t>
            </a:r>
            <a:r>
              <a:rPr lang="en-US" b="1" i="1" dirty="0" smtClean="0"/>
              <a:t>Space empty of air completely.</a:t>
            </a:r>
          </a:p>
          <a:p>
            <a:pPr algn="l" rtl="0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1491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Tube of X-Ray</a:t>
            </a:r>
            <a:endParaRPr lang="ar-IQ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endParaRPr lang="ar-IQ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2718"/>
            <a:ext cx="439248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68760"/>
            <a:ext cx="464400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212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i="1" dirty="0" smtClean="0">
                <a:solidFill>
                  <a:srgbClr val="FF0000"/>
                </a:solidFill>
              </a:rPr>
              <a:t>X-Ray</a:t>
            </a:r>
            <a:endParaRPr lang="ar-IQ" sz="6600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172272" cy="4525963"/>
          </a:xfrm>
        </p:spPr>
        <p:txBody>
          <a:bodyPr/>
          <a:lstStyle/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ctr" rtl="0">
              <a:buNone/>
            </a:pPr>
            <a:r>
              <a:rPr lang="en-US" sz="4800" b="1" i="1" dirty="0" smtClean="0">
                <a:cs typeface="+mj-cs"/>
              </a:rPr>
              <a:t>Portable X-Ray machine</a:t>
            </a:r>
            <a:endParaRPr lang="ar-IQ" sz="48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39248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40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01216" y="1340768"/>
            <a:ext cx="3898776" cy="4783261"/>
          </a:xfrm>
        </p:spPr>
        <p:txBody>
          <a:bodyPr>
            <a:normAutofit/>
          </a:bodyPr>
          <a:lstStyle/>
          <a:p>
            <a:pPr marL="0" indent="0" algn="ctr" rtl="0">
              <a:buNone/>
            </a:pPr>
            <a:endParaRPr lang="en-US" sz="4800" b="1" i="1" dirty="0" smtClean="0">
              <a:cs typeface="+mj-cs"/>
            </a:endParaRPr>
          </a:p>
          <a:p>
            <a:pPr marL="0" indent="0" algn="ctr" rtl="0">
              <a:buNone/>
            </a:pPr>
            <a:r>
              <a:rPr lang="en-US" sz="4800" b="1" i="1" dirty="0" smtClean="0">
                <a:cs typeface="+mj-cs"/>
              </a:rPr>
              <a:t>Mobile </a:t>
            </a:r>
            <a:r>
              <a:rPr lang="en-US" sz="4800" b="1" i="1" dirty="0">
                <a:cs typeface="+mj-cs"/>
              </a:rPr>
              <a:t>X-Ray machine</a:t>
            </a:r>
            <a:endParaRPr lang="ar-IQ" sz="48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l" rtl="0"/>
            <a:endParaRPr lang="ar-IQ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32048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0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i="1" dirty="0">
                <a:solidFill>
                  <a:srgbClr val="FF0000"/>
                </a:solidFill>
              </a:rPr>
              <a:t>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endParaRPr lang="en-US" sz="4800" b="1" i="1" dirty="0" smtClean="0">
              <a:cs typeface="+mj-cs"/>
            </a:endParaRPr>
          </a:p>
          <a:p>
            <a:pPr marL="0" indent="0" algn="ctr" rtl="0">
              <a:buNone/>
            </a:pPr>
            <a:r>
              <a:rPr lang="en-US" sz="4800" b="1" i="1" dirty="0" smtClean="0">
                <a:cs typeface="+mj-cs"/>
              </a:rPr>
              <a:t>Fixed </a:t>
            </a:r>
            <a:r>
              <a:rPr lang="en-US" sz="4800" b="1" i="1" dirty="0">
                <a:cs typeface="+mj-cs"/>
              </a:rPr>
              <a:t>X-Ray machine</a:t>
            </a:r>
            <a:endParaRPr lang="ar-IQ" sz="4800" b="1" i="1" dirty="0">
              <a:cs typeface="+mj-cs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IQ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17646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307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i="1" dirty="0" smtClean="0">
                <a:solidFill>
                  <a:srgbClr val="FF0000"/>
                </a:solidFill>
              </a:rPr>
              <a:t>Protection Methods</a:t>
            </a:r>
            <a:endParaRPr lang="ar-IQ" sz="5400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4896544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1-</a:t>
            </a:r>
            <a:r>
              <a:rPr lang="en-US" b="1" i="1" dirty="0" smtClean="0"/>
              <a:t>The tube must be covered with lead.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2-</a:t>
            </a:r>
            <a:r>
              <a:rPr lang="en-US" b="1" i="1" dirty="0" smtClean="0"/>
              <a:t>Filter of aluminum at lest 2mm.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3-</a:t>
            </a:r>
            <a:r>
              <a:rPr lang="en-US" b="1" i="1" dirty="0" smtClean="0"/>
              <a:t>Use of batch film to check the radiation level.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4-</a:t>
            </a:r>
            <a:r>
              <a:rPr lang="en-US" b="1" i="1" dirty="0" smtClean="0"/>
              <a:t> Put on the gloves (0.33mm of lead) and apron (0.25mm of lead). </a:t>
            </a:r>
            <a:r>
              <a:rPr lang="en-US" dirty="0" smtClean="0"/>
              <a:t> </a:t>
            </a:r>
          </a:p>
          <a:p>
            <a:pPr marL="0" indent="0" algn="l" rtl="0">
              <a:buNone/>
            </a:pPr>
            <a:r>
              <a:rPr lang="en-US" dirty="0" smtClean="0"/>
              <a:t>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8892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en-US" sz="6000" b="1" i="1" dirty="0" smtClean="0">
                <a:solidFill>
                  <a:srgbClr val="FF0000"/>
                </a:solidFill>
              </a:rPr>
              <a:t>The Risk of X-Ray</a:t>
            </a:r>
            <a:endParaRPr lang="ar-IQ" sz="6000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472608"/>
          </a:xfrm>
        </p:spPr>
        <p:txBody>
          <a:bodyPr>
            <a:normAutofit fontScale="47500" lnSpcReduction="20000"/>
          </a:bodyPr>
          <a:lstStyle/>
          <a:p>
            <a:pPr marL="0" indent="0" algn="l" rtl="0">
              <a:buNone/>
            </a:pPr>
            <a:r>
              <a:rPr lang="en-US" sz="5100" b="1" i="1" dirty="0" smtClean="0">
                <a:solidFill>
                  <a:srgbClr val="FF0000"/>
                </a:solidFill>
              </a:rPr>
              <a:t>1-Biological effect.</a:t>
            </a:r>
          </a:p>
          <a:p>
            <a:pPr marL="0" indent="0" algn="l" rtl="0">
              <a:buNone/>
            </a:pPr>
            <a:r>
              <a:rPr lang="en-US" sz="5100" b="1" i="1" dirty="0" smtClean="0">
                <a:solidFill>
                  <a:srgbClr val="FF0000"/>
                </a:solidFill>
              </a:rPr>
              <a:t>A-</a:t>
            </a:r>
            <a:r>
              <a:rPr lang="en-US" sz="5100" b="1" i="1" dirty="0" smtClean="0"/>
              <a:t>The ionizing effect of X-Ray leads the body cells to change the character or death .</a:t>
            </a:r>
          </a:p>
          <a:p>
            <a:pPr marL="0" indent="0" algn="l" rtl="0">
              <a:buNone/>
            </a:pPr>
            <a:endParaRPr lang="en-US" sz="5100" b="1" i="1" dirty="0" smtClean="0"/>
          </a:p>
          <a:p>
            <a:pPr marL="0" indent="0" algn="l" rtl="0">
              <a:buNone/>
            </a:pPr>
            <a:r>
              <a:rPr lang="en-US" sz="5100" b="1" i="1" dirty="0" smtClean="0">
                <a:solidFill>
                  <a:srgbClr val="FF0000"/>
                </a:solidFill>
              </a:rPr>
              <a:t>B-</a:t>
            </a:r>
            <a:r>
              <a:rPr lang="en-US" sz="5100" b="1" i="1" dirty="0" smtClean="0"/>
              <a:t>Positive relation ship between the X-Ray and the activity and ability for regeneration and division.</a:t>
            </a:r>
          </a:p>
          <a:p>
            <a:pPr marL="0" indent="0" algn="l" rtl="0">
              <a:buNone/>
            </a:pPr>
            <a:endParaRPr lang="en-US" sz="5100" b="1" i="1" dirty="0" smtClean="0"/>
          </a:p>
          <a:p>
            <a:pPr marL="0" indent="0" algn="l" rtl="0">
              <a:buNone/>
            </a:pPr>
            <a:r>
              <a:rPr lang="en-US" sz="5100" b="1" i="1" dirty="0" smtClean="0">
                <a:solidFill>
                  <a:srgbClr val="FF0000"/>
                </a:solidFill>
              </a:rPr>
              <a:t>C-</a:t>
            </a:r>
            <a:r>
              <a:rPr lang="en-US" sz="5100" b="1" i="1" dirty="0" smtClean="0"/>
              <a:t>Highly sensitive organ against the X-Ray (Lymphatic system, skin , bone marrow, spleen, intestine, eye </a:t>
            </a:r>
            <a:r>
              <a:rPr lang="en-US" sz="5100" b="1" i="1" dirty="0" err="1" smtClean="0"/>
              <a:t>lense</a:t>
            </a:r>
            <a:r>
              <a:rPr lang="en-US" sz="5100" b="1" i="1" dirty="0" smtClean="0"/>
              <a:t>, adult bone). </a:t>
            </a:r>
          </a:p>
          <a:p>
            <a:pPr marL="0" indent="0" algn="l" rtl="0">
              <a:buNone/>
            </a:pPr>
            <a:endParaRPr lang="en-US" sz="5100" b="1" i="1" dirty="0" smtClean="0"/>
          </a:p>
          <a:p>
            <a:pPr marL="0" indent="0" algn="l" rtl="0">
              <a:buNone/>
            </a:pPr>
            <a:r>
              <a:rPr lang="en-US" sz="5100" b="1" i="1" dirty="0">
                <a:solidFill>
                  <a:srgbClr val="FF0000"/>
                </a:solidFill>
              </a:rPr>
              <a:t>D-</a:t>
            </a:r>
            <a:r>
              <a:rPr lang="en-US" sz="5100" b="1" i="1" dirty="0"/>
              <a:t>Less</a:t>
            </a:r>
            <a:r>
              <a:rPr lang="en-US" sz="5100" b="1" i="1" dirty="0" smtClean="0"/>
              <a:t> sensitive organ against X-Ray (bon, muscle, fibrous tissue, nerve, liver, kidney, lung).</a:t>
            </a:r>
          </a:p>
          <a:p>
            <a:pPr marL="0" indent="0" algn="l" rtl="0">
              <a:buNone/>
            </a:pPr>
            <a:endParaRPr lang="en-US" sz="5100" b="1" i="1" dirty="0" smtClean="0"/>
          </a:p>
          <a:p>
            <a:pPr marL="0" indent="0" algn="l" rtl="0">
              <a:buNone/>
            </a:pPr>
            <a:endParaRPr lang="en-US" sz="5100" b="1" i="1" dirty="0" smtClean="0"/>
          </a:p>
          <a:p>
            <a:pPr marL="0" indent="0" algn="l" rtl="0">
              <a:buNone/>
            </a:pPr>
            <a:endParaRPr lang="en-US" sz="2800" b="1" i="1" dirty="0" smtClean="0"/>
          </a:p>
          <a:p>
            <a:pPr marL="0" indent="0" algn="l" rtl="0">
              <a:buNone/>
            </a:pPr>
            <a:r>
              <a:rPr lang="en-US" sz="2800" b="1" i="1" dirty="0" smtClean="0"/>
              <a:t> </a:t>
            </a:r>
            <a:endParaRPr lang="ar-IQ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2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i="1" dirty="0">
                <a:solidFill>
                  <a:srgbClr val="FF0000"/>
                </a:solidFill>
              </a:rPr>
              <a:t>The Risk of X-Ray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628800"/>
            <a:ext cx="8363272" cy="4752528"/>
          </a:xfrm>
        </p:spPr>
        <p:txBody>
          <a:bodyPr/>
          <a:lstStyle/>
          <a:p>
            <a:pPr marL="0" lvl="0" indent="0" algn="l" rtl="0">
              <a:buNone/>
            </a:pPr>
            <a:endParaRPr lang="en-US" sz="2400" b="1" i="1" dirty="0" smtClean="0">
              <a:solidFill>
                <a:srgbClr val="FF0000"/>
              </a:solidFill>
            </a:endParaRPr>
          </a:p>
          <a:p>
            <a:pPr marL="0" lvl="0" indent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E-</a:t>
            </a:r>
            <a:r>
              <a:rPr lang="en-US" sz="2400" b="1" i="1" dirty="0" smtClean="0">
                <a:solidFill>
                  <a:prstClr val="black"/>
                </a:solidFill>
              </a:rPr>
              <a:t>Fetus </a:t>
            </a:r>
            <a:r>
              <a:rPr lang="en-US" sz="2400" b="1" i="1" dirty="0">
                <a:solidFill>
                  <a:prstClr val="black"/>
                </a:solidFill>
              </a:rPr>
              <a:t>in the uterus may lead to some abnormality.</a:t>
            </a:r>
          </a:p>
          <a:p>
            <a:pPr marL="0" lvl="0" indent="0" algn="l" rtl="0">
              <a:buNone/>
            </a:pPr>
            <a:r>
              <a:rPr lang="en-US" sz="2400" b="1" i="1" dirty="0">
                <a:solidFill>
                  <a:srgbClr val="FF0000"/>
                </a:solidFill>
              </a:rPr>
              <a:t>F-</a:t>
            </a:r>
            <a:r>
              <a:rPr lang="en-US" sz="2400" b="1" i="1" dirty="0">
                <a:solidFill>
                  <a:prstClr val="black"/>
                </a:solidFill>
              </a:rPr>
              <a:t> Not allow person less then 16 years old in the X-Ray room</a:t>
            </a:r>
            <a:r>
              <a:rPr lang="en-US" sz="2400" b="1" i="1" dirty="0" smtClean="0">
                <a:solidFill>
                  <a:prstClr val="black"/>
                </a:solidFill>
              </a:rPr>
              <a:t>.</a:t>
            </a:r>
          </a:p>
          <a:p>
            <a:pPr marL="0" lvl="0" indent="0" algn="l" rtl="0">
              <a:buNone/>
            </a:pPr>
            <a:r>
              <a:rPr lang="en-US" sz="2800" b="1" i="1" dirty="0" smtClean="0">
                <a:solidFill>
                  <a:srgbClr val="FF0000"/>
                </a:solidFill>
              </a:rPr>
              <a:t>2-Geneties effects.</a:t>
            </a:r>
          </a:p>
          <a:p>
            <a:pPr marL="0" lvl="0" indent="0" algn="l" rtl="0">
              <a:buNone/>
            </a:pPr>
            <a:r>
              <a:rPr lang="en-US" sz="2400" b="1" i="1" dirty="0" smtClean="0">
                <a:cs typeface="+mj-cs"/>
              </a:rPr>
              <a:t>Genetics generation lead to congenital abnormality and reduce the fertility (permanent or temporary sterility). </a:t>
            </a:r>
            <a:endParaRPr lang="en-US" sz="2400" b="1" i="1" dirty="0">
              <a:cs typeface="+mj-cs"/>
            </a:endParaRPr>
          </a:p>
          <a:p>
            <a:pPr marL="0" indent="0" algn="l" rtl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13099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529</Words>
  <Application>Microsoft Office PowerPoint</Application>
  <PresentationFormat>عرض على الشاشة (3:4)‏</PresentationFormat>
  <Paragraphs>80</Paragraphs>
  <Slides>18</Slides>
  <Notes>2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   X rays </vt:lpstr>
      <vt:lpstr>How to form X-ray power</vt:lpstr>
      <vt:lpstr>Tube of X-Ray</vt:lpstr>
      <vt:lpstr>X-Ray</vt:lpstr>
      <vt:lpstr>X-Ray</vt:lpstr>
      <vt:lpstr>X-Ray</vt:lpstr>
      <vt:lpstr>Protection Methods</vt:lpstr>
      <vt:lpstr>The Risk of X-Ray</vt:lpstr>
      <vt:lpstr>The Risk of X-Ray</vt:lpstr>
      <vt:lpstr>Contrast Media</vt:lpstr>
      <vt:lpstr>Contrast Media</vt:lpstr>
      <vt:lpstr>Contrast Media</vt:lpstr>
      <vt:lpstr>Contrast Media</vt:lpstr>
      <vt:lpstr>X-Ray</vt:lpstr>
      <vt:lpstr>X-Ray</vt:lpstr>
      <vt:lpstr>X-Ray</vt:lpstr>
      <vt:lpstr>X-Ray</vt:lpstr>
      <vt:lpstr>X-Ray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Jassim</dc:creator>
  <cp:lastModifiedBy>waf</cp:lastModifiedBy>
  <cp:revision>29</cp:revision>
  <dcterms:created xsi:type="dcterms:W3CDTF">2015-03-15T19:01:57Z</dcterms:created>
  <dcterms:modified xsi:type="dcterms:W3CDTF">2016-04-17T20:22:01Z</dcterms:modified>
</cp:coreProperties>
</file>