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1" r:id="rId3"/>
    <p:sldId id="259" r:id="rId4"/>
    <p:sldId id="269" r:id="rId5"/>
    <p:sldId id="265" r:id="rId6"/>
    <p:sldId id="258" r:id="rId7"/>
    <p:sldId id="268" r:id="rId8"/>
    <p:sldId id="266" r:id="rId9"/>
    <p:sldId id="267" r:id="rId10"/>
  </p:sldIdLst>
  <p:sldSz cx="9144000" cy="6858000" type="screen4x3"/>
  <p:notesSz cx="6742113" cy="9872663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91" autoAdjust="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2053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6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E699D2-B9E0-4E75-A710-215725CB12CB}" type="datetimeFigureOut">
              <a:rPr lang="ar-IQ" smtClean="0"/>
              <a:t>06/07/1437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2053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6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C35E22-3EC5-4D25-86BE-DB745BECC3D2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13838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2053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6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E30A341-1BAE-49CF-8762-7BCF2C7ABC32}" type="datetimeFigureOut">
              <a:rPr lang="ar-IQ" smtClean="0"/>
              <a:pPr/>
              <a:t>06/07/1437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2053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6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F34DAAD-054A-46EC-9685-747CC2936BFE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02957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06/07/1437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tr-TR" i="1" dirty="0" smtClean="0"/>
              <a:t>Pasteurella</a:t>
            </a:r>
            <a:endParaRPr lang="tr-TR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054617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 smtClean="0"/>
              <a:t>small, </a:t>
            </a:r>
            <a:r>
              <a:rPr lang="en-US" sz="2800" dirty="0" err="1" smtClean="0"/>
              <a:t>nonmotile</a:t>
            </a:r>
            <a:r>
              <a:rPr lang="en-US" sz="2800" dirty="0" smtClean="0"/>
              <a:t>, </a:t>
            </a:r>
            <a:r>
              <a:rPr lang="en-US" sz="2800" dirty="0" err="1" smtClean="0"/>
              <a:t>nonspore</a:t>
            </a:r>
            <a:r>
              <a:rPr lang="en-US" sz="2800" dirty="0" smtClean="0"/>
              <a:t>-forming, Gram-negative </a:t>
            </a:r>
            <a:r>
              <a:rPr lang="en-US" sz="2800" dirty="0" err="1" smtClean="0"/>
              <a:t>Coccobacilli</a:t>
            </a:r>
            <a:r>
              <a:rPr lang="en-US" sz="2800" dirty="0" smtClean="0"/>
              <a:t> bacteria.</a:t>
            </a:r>
          </a:p>
          <a:p>
            <a:pPr algn="l" rtl="0"/>
            <a:r>
              <a:rPr lang="en-US" sz="2800" dirty="0" smtClean="0"/>
              <a:t>They </a:t>
            </a:r>
            <a:r>
              <a:rPr lang="en-US" sz="2800" dirty="0"/>
              <a:t>are aerobic and </a:t>
            </a:r>
            <a:r>
              <a:rPr lang="en-US" sz="2800" dirty="0" err="1" smtClean="0"/>
              <a:t>facultatively</a:t>
            </a:r>
            <a:r>
              <a:rPr lang="en-US" sz="2800" dirty="0" smtClean="0"/>
              <a:t>  </a:t>
            </a:r>
            <a:r>
              <a:rPr lang="en-US" sz="2800" dirty="0"/>
              <a:t>anaerobic. Most species are catalase-positive and </a:t>
            </a:r>
            <a:r>
              <a:rPr lang="en-US" sz="2800" dirty="0" smtClean="0"/>
              <a:t>oxidase-positive</a:t>
            </a:r>
            <a:endParaRPr lang="tr-TR" sz="2800" dirty="0" smtClean="0"/>
          </a:p>
          <a:p>
            <a:pPr algn="l" rtl="0"/>
            <a:r>
              <a:rPr lang="en-US" sz="2800" dirty="0" err="1" smtClean="0"/>
              <a:t>Zoonotic</a:t>
            </a:r>
            <a:r>
              <a:rPr lang="en-US" sz="2800" dirty="0" smtClean="0"/>
              <a:t> genus; normal flora in animals .</a:t>
            </a:r>
            <a:endParaRPr lang="tr-TR" sz="2800" dirty="0"/>
          </a:p>
          <a:p>
            <a:pPr algn="l" rtl="0"/>
            <a:r>
              <a:rPr lang="en-US" sz="2800" dirty="0"/>
              <a:t>They are commensals or parasitic organisms in the upper respiratory tract and gastrointestinal tracts </a:t>
            </a:r>
            <a:r>
              <a:rPr lang="en-US" sz="2800" dirty="0" smtClean="0"/>
              <a:t>of </a:t>
            </a:r>
            <a:r>
              <a:rPr lang="en-US" sz="2800" dirty="0"/>
              <a:t>many domestic and wild animals and birds</a:t>
            </a:r>
            <a:r>
              <a:rPr lang="en-US" sz="2800" dirty="0" smtClean="0"/>
              <a:t>.</a:t>
            </a:r>
          </a:p>
          <a:p>
            <a:pPr algn="l" rtl="0"/>
            <a:r>
              <a:rPr lang="en-US" sz="2800" dirty="0" smtClean="0"/>
              <a:t> Opportunistic infections</a:t>
            </a:r>
          </a:p>
          <a:p>
            <a:pPr algn="l" rtl="0"/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/>
            <a:endParaRPr lang="tr-TR" sz="2400" u="sng" dirty="0"/>
          </a:p>
          <a:p>
            <a:pPr algn="l" rtl="0">
              <a:buNone/>
            </a:pPr>
            <a:endParaRPr lang="tr-TR" sz="2400" u="sng" dirty="0" smtClean="0"/>
          </a:p>
        </p:txBody>
      </p:sp>
    </p:spTree>
    <p:extLst>
      <p:ext uri="{BB962C8B-B14F-4D97-AF65-F5344CB8AC3E}">
        <p14:creationId xmlns:p14="http://schemas.microsoft.com/office/powerpoint/2010/main" val="308939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Text Box 3"/>
          <p:cNvSpPr txBox="1">
            <a:spLocks noChangeArrowheads="1"/>
          </p:cNvSpPr>
          <p:nvPr/>
        </p:nvSpPr>
        <p:spPr bwMode="auto">
          <a:xfrm>
            <a:off x="-215900" y="228600"/>
            <a:ext cx="95123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i="1" dirty="0" err="1"/>
              <a:t>Pasteurella</a:t>
            </a:r>
            <a:r>
              <a:rPr lang="en-US" sz="4400" i="1" dirty="0"/>
              <a:t> </a:t>
            </a:r>
            <a:r>
              <a:rPr lang="en-US" sz="4400" i="1" dirty="0" smtClean="0"/>
              <a:t>Diseases</a:t>
            </a:r>
            <a:endParaRPr lang="en-US" sz="2000" i="1" dirty="0"/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07206"/>
              </p:ext>
            </p:extLst>
          </p:nvPr>
        </p:nvGraphicFramePr>
        <p:xfrm>
          <a:off x="642910" y="1714488"/>
          <a:ext cx="8001056" cy="443487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1122936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Diseases</a:t>
                      </a:r>
                      <a:endParaRPr lang="ar-IQ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Species</a:t>
                      </a:r>
                      <a:endParaRPr lang="ar-IQ" sz="2800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Gastroenteritis , Abortion in swine</a:t>
                      </a:r>
                      <a:endParaRPr lang="ar-IQ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i="1" dirty="0" smtClean="0"/>
                        <a:t>P. </a:t>
                      </a:r>
                      <a:r>
                        <a:rPr lang="en-US" sz="2000" i="1" dirty="0" err="1" smtClean="0"/>
                        <a:t>aerogens</a:t>
                      </a:r>
                      <a:endParaRPr lang="ar-IQ" sz="2000" i="1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Pneumonia</a:t>
                      </a:r>
                      <a:r>
                        <a:rPr lang="en-US" sz="2000" baseline="0" dirty="0" smtClean="0"/>
                        <a:t> in horses</a:t>
                      </a:r>
                      <a:endParaRPr lang="ar-IQ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i="1" dirty="0" smtClean="0"/>
                        <a:t>P. </a:t>
                      </a:r>
                      <a:r>
                        <a:rPr lang="en-US" sz="2000" i="1" dirty="0" err="1" smtClean="0"/>
                        <a:t>caballi</a:t>
                      </a:r>
                      <a:endParaRPr lang="ar-IQ" sz="2000" i="1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Hemorrhagic</a:t>
                      </a:r>
                      <a:r>
                        <a:rPr lang="en-US" sz="2000" baseline="0" dirty="0" smtClean="0"/>
                        <a:t> septicemia</a:t>
                      </a:r>
                      <a:endParaRPr lang="ar-IQ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i="1" dirty="0" smtClean="0"/>
                        <a:t> p. </a:t>
                      </a:r>
                      <a:r>
                        <a:rPr lang="en-US" sz="2000" i="1" dirty="0" err="1" smtClean="0"/>
                        <a:t>multocida</a:t>
                      </a:r>
                      <a:endParaRPr lang="ar-IQ" sz="2000" i="1" dirty="0"/>
                    </a:p>
                  </a:txBody>
                  <a:tcPr/>
                </a:tc>
              </a:tr>
              <a:tr h="953545"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Pneumonia (shipping</a:t>
                      </a:r>
                      <a:r>
                        <a:rPr lang="en-US" sz="2000" baseline="0" dirty="0" smtClean="0"/>
                        <a:t> fever) in ruminants </a:t>
                      </a:r>
                      <a:r>
                        <a:rPr lang="ar-IQ" sz="2000" dirty="0" smtClean="0"/>
                        <a:t> </a:t>
                      </a:r>
                      <a:endParaRPr lang="ar-IQ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i="1" dirty="0" err="1" smtClean="0"/>
                        <a:t>P.haemolytica</a:t>
                      </a:r>
                      <a:endParaRPr lang="ar-IQ" sz="2000" i="1" dirty="0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Respiratory tract </a:t>
                      </a:r>
                      <a:r>
                        <a:rPr lang="en-US" sz="2000" b="0" dirty="0" err="1" smtClean="0">
                          <a:solidFill>
                            <a:schemeClr val="bg1"/>
                          </a:solidFill>
                        </a:rPr>
                        <a:t>condation</a:t>
                      </a:r>
                      <a:endParaRPr lang="en-US" sz="2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rtl="1"/>
                      <a:endParaRPr lang="ar-IQ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dirty="0" smtClean="0"/>
                        <a:t>Other species</a:t>
                      </a:r>
                      <a:endParaRPr lang="ar-IQ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1" name="Text Box 3"/>
          <p:cNvSpPr txBox="1">
            <a:spLocks noChangeArrowheads="1"/>
          </p:cNvSpPr>
          <p:nvPr/>
        </p:nvSpPr>
        <p:spPr bwMode="auto">
          <a:xfrm>
            <a:off x="0" y="571480"/>
            <a:ext cx="9144000" cy="20005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800" i="1" dirty="0" err="1" smtClean="0">
                <a:solidFill>
                  <a:srgbClr val="CC0000"/>
                </a:solidFill>
              </a:rPr>
              <a:t>Pasteurella</a:t>
            </a:r>
            <a:r>
              <a:rPr lang="en-US" sz="2800" i="1" dirty="0" smtClean="0">
                <a:solidFill>
                  <a:srgbClr val="CC0000"/>
                </a:solidFill>
              </a:rPr>
              <a:t> </a:t>
            </a:r>
            <a:r>
              <a:rPr lang="en-US" sz="2800" i="1" dirty="0" err="1">
                <a:solidFill>
                  <a:srgbClr val="CC0000"/>
                </a:solidFill>
              </a:rPr>
              <a:t>multocida</a:t>
            </a:r>
            <a:r>
              <a:rPr lang="en-US" sz="2800" i="1" dirty="0">
                <a:solidFill>
                  <a:srgbClr val="CC0000"/>
                </a:solidFill>
              </a:rPr>
              <a:t>:</a:t>
            </a:r>
          </a:p>
          <a:p>
            <a:pPr marL="803275" lvl="1" indent="-231775" algn="l" rtl="0">
              <a:buFont typeface="Wingdings" pitchFamily="2" charset="2"/>
              <a:buChar char="ü"/>
            </a:pPr>
            <a:r>
              <a:rPr lang="en-US" sz="2400" b="0" dirty="0"/>
              <a:t>Most common human pathogen  </a:t>
            </a:r>
          </a:p>
          <a:p>
            <a:pPr marL="803275" lvl="1" indent="-231775" algn="l" rtl="0">
              <a:buFont typeface="Wingdings" pitchFamily="2" charset="2"/>
              <a:buChar char="ü"/>
            </a:pPr>
            <a:r>
              <a:rPr lang="en-US" sz="2400" dirty="0"/>
              <a:t>Domestic pets</a:t>
            </a:r>
            <a:r>
              <a:rPr lang="en-US" sz="2400" b="0" dirty="0"/>
              <a:t> serve as major </a:t>
            </a:r>
            <a:r>
              <a:rPr lang="en-US" sz="2400" dirty="0"/>
              <a:t>reservoir</a:t>
            </a:r>
          </a:p>
          <a:p>
            <a:pPr marL="803275" lvl="1" indent="-231775" algn="l" rtl="0">
              <a:buFont typeface="Wingdings" pitchFamily="2" charset="2"/>
              <a:buChar char="ü"/>
            </a:pPr>
            <a:r>
              <a:rPr lang="en-US" sz="2400" b="0" dirty="0" err="1"/>
              <a:t>Commensals</a:t>
            </a:r>
            <a:r>
              <a:rPr lang="en-US" sz="2400" b="0" dirty="0"/>
              <a:t> in </a:t>
            </a:r>
            <a:r>
              <a:rPr lang="en-US" sz="2400" dirty="0"/>
              <a:t>upper respiratory tract of </a:t>
            </a:r>
            <a:r>
              <a:rPr lang="en-US" sz="2400" dirty="0" err="1"/>
              <a:t>dogs,cats</a:t>
            </a:r>
            <a:r>
              <a:rPr lang="en-US" sz="2400" b="0" dirty="0" err="1"/>
              <a:t>,etc</a:t>
            </a:r>
            <a:r>
              <a:rPr lang="en-US" sz="2400" b="0" dirty="0"/>
              <a:t>.</a:t>
            </a:r>
          </a:p>
          <a:p>
            <a:pPr marL="803275" lvl="1" indent="-231775" algn="l" rtl="0">
              <a:buFont typeface="Wingdings" pitchFamily="2" charset="2"/>
              <a:buChar char="ü"/>
            </a:pPr>
            <a:r>
              <a:rPr lang="en-US" sz="2400" b="0" dirty="0" smtClean="0"/>
              <a:t>Human infection often related to</a:t>
            </a:r>
            <a:r>
              <a:rPr lang="en-US" sz="2400" dirty="0" smtClean="0"/>
              <a:t> animal bites or scratches</a:t>
            </a:r>
            <a:r>
              <a:rPr lang="en-US" sz="2000" b="0" dirty="0" smtClean="0"/>
              <a:t>.</a:t>
            </a:r>
            <a:endParaRPr lang="en-US" sz="2400" dirty="0"/>
          </a:p>
        </p:txBody>
      </p:sp>
      <p:pic>
        <p:nvPicPr>
          <p:cNvPr id="4" name="Picture 5" descr="dog b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286124"/>
            <a:ext cx="3143272" cy="332899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428596" y="3643314"/>
            <a:ext cx="457200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smtClean="0"/>
              <a:t>Animal bites or scratches cause local abscess that can spread to joints, bones, and lymph nodes .</a:t>
            </a:r>
          </a:p>
          <a:p>
            <a:pPr algn="l" rtl="0">
              <a:lnSpc>
                <a:spcPct val="90000"/>
              </a:lnSpc>
            </a:pPr>
            <a:endParaRPr lang="en-US" sz="2400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dirty="0" err="1" smtClean="0"/>
              <a:t>Immunocompromised</a:t>
            </a:r>
            <a:r>
              <a:rPr lang="en-US" sz="2400" dirty="0" smtClean="0"/>
              <a:t> are at risk for septicemia and complications.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42976" y="1214422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Gram-stained films reveal small Gram-negative </a:t>
            </a:r>
            <a:r>
              <a:rPr lang="en-US" sz="2800" dirty="0" err="1" smtClean="0"/>
              <a:t>coccobacilli</a:t>
            </a:r>
            <a:r>
              <a:rPr lang="en-US" sz="2800" dirty="0" smtClean="0"/>
              <a:t>. The organisms often show bipolar staining in </a:t>
            </a:r>
            <a:r>
              <a:rPr lang="en-US" sz="2800" dirty="0" err="1" smtClean="0"/>
              <a:t>methylene</a:t>
            </a:r>
            <a:r>
              <a:rPr lang="en-US" sz="2800" dirty="0" smtClean="0"/>
              <a:t> blue preparations</a:t>
            </a:r>
            <a:r>
              <a:rPr lang="en-US" sz="1600" dirty="0" smtClean="0"/>
              <a:t>. </a:t>
            </a:r>
            <a:endParaRPr lang="tr-T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3071810"/>
            <a:ext cx="4840341" cy="35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/>
              <a:t>Culture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6324600" cy="4648200"/>
          </a:xfrm>
        </p:spPr>
        <p:txBody>
          <a:bodyPr/>
          <a:lstStyle/>
          <a:p>
            <a:pPr lvl="1" algn="l" rtl="0">
              <a:buFont typeface="Wingdings" pitchFamily="2" charset="2"/>
              <a:buChar char="Ø"/>
            </a:pPr>
            <a:r>
              <a:rPr lang="en-US" sz="2400" b="1" dirty="0" smtClean="0"/>
              <a:t> </a:t>
            </a:r>
            <a:r>
              <a:rPr lang="en-US" dirty="0" smtClean="0"/>
              <a:t>No growth on </a:t>
            </a:r>
            <a:r>
              <a:rPr lang="en-US" altLang="en-US" dirty="0" err="1" smtClean="0">
                <a:latin typeface="Arial" pitchFamily="34" charset="0"/>
              </a:rPr>
              <a:t>MacConkey</a:t>
            </a:r>
            <a:r>
              <a:rPr lang="en-US" dirty="0" smtClean="0"/>
              <a:t> plate</a:t>
            </a:r>
          </a:p>
          <a:p>
            <a:pPr lvl="1" algn="l" rtl="0">
              <a:buFont typeface="Wingdings" pitchFamily="2" charset="2"/>
              <a:buChar char="Ø"/>
            </a:pPr>
            <a:r>
              <a:rPr lang="en-US" dirty="0" smtClean="0"/>
              <a:t>Growth on Chocolate and Blood Agar</a:t>
            </a:r>
          </a:p>
          <a:p>
            <a:pPr algn="l" rtl="0"/>
            <a:r>
              <a:rPr lang="en-US" sz="2800" dirty="0" smtClean="0"/>
              <a:t>Blood </a:t>
            </a:r>
            <a:r>
              <a:rPr lang="en-US" sz="2800" dirty="0"/>
              <a:t>agar:  moist, </a:t>
            </a:r>
            <a:r>
              <a:rPr lang="en-US" sz="2800" dirty="0" err="1"/>
              <a:t>mucoid</a:t>
            </a:r>
            <a:r>
              <a:rPr lang="en-US" sz="2800" dirty="0"/>
              <a:t>, 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/>
              <a:t>and slimy growth</a:t>
            </a:r>
          </a:p>
          <a:p>
            <a:pPr algn="l" rtl="0">
              <a:buFont typeface="Wingdings" pitchFamily="2" charset="2"/>
              <a:buNone/>
            </a:pPr>
            <a:r>
              <a:rPr lang="en-US" sz="2800" dirty="0"/>
              <a:t>(smooth watery colonies</a:t>
            </a:r>
            <a:r>
              <a:rPr lang="en-US" sz="2800" dirty="0" smtClean="0"/>
              <a:t>)</a:t>
            </a:r>
          </a:p>
          <a:p>
            <a:pPr algn="l" rtl="0">
              <a:buFont typeface="Wingdings" pitchFamily="2" charset="2"/>
              <a:buNone/>
            </a:pPr>
            <a:endParaRPr lang="en-US" sz="2800" dirty="0"/>
          </a:p>
          <a:p>
            <a:pPr algn="l" rtl="0">
              <a:buFont typeface="Wingdings" pitchFamily="2" charset="2"/>
              <a:buNone/>
            </a:pPr>
            <a:endParaRPr lang="en-US" sz="2800" dirty="0" smtClean="0"/>
          </a:p>
          <a:p>
            <a:pPr algn="l" rtl="0">
              <a:buFont typeface="Wingdings" pitchFamily="2" charset="2"/>
              <a:buNone/>
            </a:pPr>
            <a:endParaRPr lang="en-US" sz="2800" dirty="0"/>
          </a:p>
        </p:txBody>
      </p:sp>
      <p:pic>
        <p:nvPicPr>
          <p:cNvPr id="11269" name="Picture 5" descr="pasteurella mul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10"/>
            <a:ext cx="350046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5286412"/>
          </a:xfrm>
        </p:spPr>
        <p:txBody>
          <a:bodyPr/>
          <a:lstStyle/>
          <a:p>
            <a:pPr algn="l" rtl="0"/>
            <a:r>
              <a:rPr lang="en-US" sz="2800" dirty="0" smtClean="0"/>
              <a:t>Samples </a:t>
            </a:r>
            <a:r>
              <a:rPr lang="en-US" sz="2800" dirty="0"/>
              <a:t>should be cultured on blood agar plates at </a:t>
            </a:r>
            <a:r>
              <a:rPr lang="en-US" sz="2800" dirty="0" smtClean="0"/>
              <a:t>37°C </a:t>
            </a:r>
            <a:r>
              <a:rPr lang="en-US" sz="2800" dirty="0"/>
              <a:t>for 24 hours</a:t>
            </a:r>
            <a:r>
              <a:rPr lang="en-US" sz="2800" dirty="0" smtClean="0"/>
              <a:t>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err="1" smtClean="0"/>
              <a:t>Pasteurella</a:t>
            </a:r>
            <a:r>
              <a:rPr lang="en-US" sz="2800" dirty="0" smtClean="0"/>
              <a:t> </a:t>
            </a:r>
            <a:r>
              <a:rPr lang="en-US" sz="2800" dirty="0" err="1" smtClean="0"/>
              <a:t>multocida</a:t>
            </a:r>
            <a:r>
              <a:rPr lang="en-US" sz="2800" dirty="0" smtClean="0"/>
              <a:t> grows as small, gray, </a:t>
            </a:r>
            <a:r>
              <a:rPr lang="en-US" sz="2800" dirty="0" err="1" smtClean="0"/>
              <a:t>nonhemolytic</a:t>
            </a:r>
            <a:r>
              <a:rPr lang="en-US" sz="2800" dirty="0" smtClean="0"/>
              <a:t> colonies, with a strong odor of </a:t>
            </a:r>
            <a:r>
              <a:rPr lang="en-US" sz="2800" dirty="0" err="1" smtClean="0"/>
              <a:t>indole</a:t>
            </a:r>
            <a:r>
              <a:rPr lang="en-US" sz="2800" dirty="0" smtClean="0"/>
              <a:t>. </a:t>
            </a:r>
            <a:endParaRPr lang="ar-IQ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Nutrient broth: granular deposits at the bottom of</a:t>
            </a:r>
          </a:p>
          <a:p>
            <a:pPr lvl="1" algn="l" rtl="0">
              <a:buNone/>
            </a:pPr>
            <a:r>
              <a:rPr lang="en-US" dirty="0" smtClean="0"/>
              <a:t>test tube.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5783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7802563" cy="928694"/>
          </a:xfrm>
        </p:spPr>
        <p:txBody>
          <a:bodyPr>
            <a:normAutofit/>
          </a:bodyPr>
          <a:lstStyle/>
          <a:p>
            <a:r>
              <a:rPr lang="en-US" altLang="en-US" i="1" dirty="0" err="1"/>
              <a:t>Pasteurella</a:t>
            </a:r>
            <a:r>
              <a:rPr lang="en-US" altLang="en-US" i="1" dirty="0"/>
              <a:t> </a:t>
            </a:r>
            <a:r>
              <a:rPr lang="en-US" altLang="en-US" i="1" dirty="0" err="1"/>
              <a:t>Multocida</a:t>
            </a:r>
            <a:endParaRPr lang="en-US" altLang="en-US" i="1" dirty="0"/>
          </a:p>
        </p:txBody>
      </p:sp>
      <p:pic>
        <p:nvPicPr>
          <p:cNvPr id="18435" name="Picture 3" descr="W7917-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27200"/>
            <a:ext cx="3659188" cy="2616200"/>
          </a:xfrm>
          <a:prstGeom prst="rect">
            <a:avLst/>
          </a:prstGeom>
          <a:noFill/>
        </p:spPr>
      </p:pic>
      <p:pic>
        <p:nvPicPr>
          <p:cNvPr id="18436" name="Picture 4" descr="W7917-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962400"/>
            <a:ext cx="3843366" cy="2303463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0" y="1739900"/>
            <a:ext cx="3581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i="1" dirty="0">
                <a:latin typeface="Arial" pitchFamily="34" charset="0"/>
              </a:rPr>
              <a:t>P. </a:t>
            </a:r>
            <a:r>
              <a:rPr lang="en-US" altLang="en-US" sz="2000" i="1" dirty="0" err="1">
                <a:latin typeface="Arial" pitchFamily="34" charset="0"/>
              </a:rPr>
              <a:t>multocida</a:t>
            </a:r>
            <a:r>
              <a:rPr lang="en-US" altLang="en-US" sz="2000" dirty="0">
                <a:latin typeface="Arial" pitchFamily="34" charset="0"/>
              </a:rPr>
              <a:t> growing on blood agar and chocolate agar. No growth on </a:t>
            </a:r>
            <a:r>
              <a:rPr lang="en-US" altLang="en-US" sz="2000" dirty="0" err="1">
                <a:latin typeface="Arial" pitchFamily="34" charset="0"/>
              </a:rPr>
              <a:t>MacConkey</a:t>
            </a:r>
            <a:r>
              <a:rPr lang="en-US" altLang="en-US" sz="2000" dirty="0">
                <a:latin typeface="Arial" pitchFamily="34" charset="0"/>
              </a:rPr>
              <a:t> agar plate.</a:t>
            </a:r>
            <a:endParaRPr lang="en-US" altLang="en-US" sz="2000" dirty="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14282" y="5214950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dirty="0">
                <a:latin typeface="Arial" pitchFamily="34" charset="0"/>
              </a:rPr>
              <a:t>Gram stain morphology of</a:t>
            </a:r>
            <a:r>
              <a:rPr lang="en-US" altLang="en-US" sz="2000" i="1" dirty="0">
                <a:latin typeface="Arial" pitchFamily="34" charset="0"/>
              </a:rPr>
              <a:t> P. </a:t>
            </a:r>
            <a:r>
              <a:rPr lang="en-US" altLang="en-US" sz="2000" i="1" dirty="0" err="1">
                <a:latin typeface="Arial" pitchFamily="34" charset="0"/>
              </a:rPr>
              <a:t>multocida</a:t>
            </a:r>
            <a:r>
              <a:rPr lang="en-US" altLang="en-US" sz="2000" i="1" dirty="0">
                <a:latin typeface="Arial" pitchFamily="34" charset="0"/>
              </a:rPr>
              <a:t> </a:t>
            </a:r>
            <a:r>
              <a:rPr lang="en-US" altLang="en-US" sz="2000" dirty="0">
                <a:latin typeface="Arial" pitchFamily="34" charset="0"/>
              </a:rPr>
              <a:t>showing bipolar staining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Bio-chemical reactions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err="1"/>
              <a:t>Catalase</a:t>
            </a:r>
            <a:r>
              <a:rPr lang="en-US" dirty="0"/>
              <a:t>: positive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/>
              <a:t>Oxidase</a:t>
            </a:r>
            <a:r>
              <a:rPr lang="en-US" dirty="0"/>
              <a:t>: positive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292" name="Picture 4" descr="catal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295400"/>
            <a:ext cx="2743200" cy="1990724"/>
          </a:xfrm>
          <a:prstGeom prst="rect">
            <a:avLst/>
          </a:prstGeom>
          <a:noFill/>
        </p:spPr>
      </p:pic>
      <p:pic>
        <p:nvPicPr>
          <p:cNvPr id="12293" name="Picture 5" descr="oxida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200400" cy="2233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6125"/>
          </a:xfrm>
        </p:spPr>
        <p:txBody>
          <a:bodyPr/>
          <a:lstStyle/>
          <a:p>
            <a:pPr algn="l" rtl="0"/>
            <a:r>
              <a:rPr lang="en-US" dirty="0" err="1"/>
              <a:t>Indole</a:t>
            </a:r>
            <a:r>
              <a:rPr lang="en-US" dirty="0"/>
              <a:t>: positive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Nitrate </a:t>
            </a:r>
            <a:r>
              <a:rPr lang="en-US" dirty="0" smtClean="0"/>
              <a:t>red: </a:t>
            </a:r>
            <a:r>
              <a:rPr lang="en-US" dirty="0"/>
              <a:t>+</a:t>
            </a:r>
            <a:r>
              <a:rPr lang="en-US" dirty="0" err="1"/>
              <a:t>ve</a:t>
            </a:r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Gelatin: positive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  <a:p>
            <a:pPr algn="l" rtl="0"/>
            <a:r>
              <a:rPr lang="en-US" dirty="0"/>
              <a:t>Lactose: non </a:t>
            </a:r>
            <a:r>
              <a:rPr lang="en-US" dirty="0" err="1"/>
              <a:t>fermentor</a:t>
            </a:r>
            <a:endParaRPr lang="en-US" dirty="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267200" y="35814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</a:p>
        </p:txBody>
      </p:sp>
      <p:pic>
        <p:nvPicPr>
          <p:cNvPr id="13319" name="Picture 7" descr="ind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8600"/>
            <a:ext cx="2057400" cy="2286000"/>
          </a:xfrm>
          <a:prstGeom prst="rect">
            <a:avLst/>
          </a:prstGeom>
          <a:noFill/>
        </p:spPr>
      </p:pic>
      <p:pic>
        <p:nvPicPr>
          <p:cNvPr id="13321" name="Picture 9" descr="nitr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667000"/>
            <a:ext cx="2057400" cy="1762125"/>
          </a:xfrm>
          <a:prstGeom prst="rect">
            <a:avLst/>
          </a:prstGeom>
          <a:noFill/>
        </p:spPr>
      </p:pic>
      <p:pic>
        <p:nvPicPr>
          <p:cNvPr id="13322" name="Picture 10" descr="gelat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3124200"/>
            <a:ext cx="2057400" cy="1371600"/>
          </a:xfrm>
          <a:prstGeom prst="rect">
            <a:avLst/>
          </a:prstGeom>
          <a:noFill/>
        </p:spPr>
      </p:pic>
      <p:pic>
        <p:nvPicPr>
          <p:cNvPr id="13323" name="Picture 11" descr="lactose ferment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3276600"/>
            <a:ext cx="1371600" cy="2590800"/>
          </a:xfrm>
          <a:prstGeom prst="rect">
            <a:avLst/>
          </a:prstGeom>
          <a:noFill/>
        </p:spPr>
      </p:pic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5105400" y="45720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298</Words>
  <Application>Microsoft Office PowerPoint</Application>
  <PresentationFormat>عرض على الشاشة (3:4)‏</PresentationFormat>
  <Paragraphs>63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Pasteurella</vt:lpstr>
      <vt:lpstr>عرض تقديمي في PowerPoint</vt:lpstr>
      <vt:lpstr>عرض تقديمي في PowerPoint</vt:lpstr>
      <vt:lpstr>عرض تقديمي في PowerPoint</vt:lpstr>
      <vt:lpstr>Culture </vt:lpstr>
      <vt:lpstr>عرض تقديمي في PowerPoint</vt:lpstr>
      <vt:lpstr>Pasteurella Multocida</vt:lpstr>
      <vt:lpstr>Bio-chemical reactions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center alaa</dc:creator>
  <cp:lastModifiedBy>waf</cp:lastModifiedBy>
  <cp:revision>43</cp:revision>
  <cp:lastPrinted>2016-04-13T09:45:21Z</cp:lastPrinted>
  <dcterms:created xsi:type="dcterms:W3CDTF">2016-04-09T07:11:43Z</dcterms:created>
  <dcterms:modified xsi:type="dcterms:W3CDTF">2016-04-13T09:47:39Z</dcterms:modified>
</cp:coreProperties>
</file>