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67" r:id="rId3"/>
    <p:sldId id="279" r:id="rId4"/>
    <p:sldId id="257" r:id="rId5"/>
    <p:sldId id="272" r:id="rId6"/>
    <p:sldId id="273" r:id="rId7"/>
    <p:sldId id="278" r:id="rId8"/>
    <p:sldId id="274" r:id="rId9"/>
    <p:sldId id="275" r:id="rId10"/>
    <p:sldId id="276" r:id="rId11"/>
    <p:sldId id="270" r:id="rId12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3408" autoAdjust="0"/>
    <p:restoredTop sz="94660"/>
  </p:normalViewPr>
  <p:slideViewPr>
    <p:cSldViewPr>
      <p:cViewPr varScale="1">
        <p:scale>
          <a:sx n="66" d="100"/>
          <a:sy n="66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8AD3564D-2911-499F-9EB5-9A051D2E90EA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E41973A4-54A5-4324-B46F-C70B2289A9D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973A4-54A5-4324-B46F-C70B2289A9DD}" type="slidenum">
              <a:rPr lang="ar-IQ" smtClean="0"/>
              <a:pPr/>
              <a:t>2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299185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1120606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226947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1245995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21045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89925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300656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90544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204396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259642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517590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32A2E-3EFF-4005-97D3-86B651CC3A2F}" type="datetimeFigureOut">
              <a:rPr lang="ar-IQ" smtClean="0"/>
              <a:pPr/>
              <a:t>13/07/1437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F0C1D-8C1F-4481-8E59-200B65482F1A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xmlns="" val="3425826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Zoonosi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Meat" TargetMode="External"/><Relationship Id="rId5" Type="http://schemas.openxmlformats.org/officeDocument/2006/relationships/hyperlink" Target="http://en.wikipedia.org/wiki/Milk" TargetMode="External"/><Relationship Id="rId4" Type="http://schemas.openxmlformats.org/officeDocument/2006/relationships/hyperlink" Target="http://en.wikipedia.org/wiki/Pasteurization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868346"/>
          </a:xfrm>
        </p:spPr>
        <p:txBody>
          <a:bodyPr/>
          <a:lstStyle/>
          <a:p>
            <a:r>
              <a:rPr lang="en-US" dirty="0" smtClean="0"/>
              <a:t>BRUCELLA</a:t>
            </a:r>
            <a:endParaRPr lang="ar-IQ" dirty="0"/>
          </a:p>
        </p:txBody>
      </p:sp>
      <p:sp>
        <p:nvSpPr>
          <p:cNvPr id="9" name="عنصر نائب للمحتوى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42984"/>
            <a:ext cx="8208912" cy="542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99786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871556"/>
            <a:ext cx="7500990" cy="520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88199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Urease Mycobacter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2592388" cy="19446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Slide catalase 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3929066"/>
            <a:ext cx="2520950" cy="18716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428604"/>
            <a:ext cx="2592387" cy="187166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000496" y="2714620"/>
            <a:ext cx="145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1800" dirty="0" err="1"/>
              <a:t>Oxidase</a:t>
            </a:r>
            <a:r>
              <a:rPr lang="en-US" altLang="en-US" sz="1800" dirty="0"/>
              <a:t> test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643702" y="5929330"/>
            <a:ext cx="15176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1800" dirty="0" err="1"/>
              <a:t>Catalase</a:t>
            </a:r>
            <a:r>
              <a:rPr lang="en-US" altLang="en-US" sz="1800" dirty="0"/>
              <a:t> test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971550" y="5949950"/>
            <a:ext cx="1352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en-US" sz="1800"/>
              <a:t>Urease test</a:t>
            </a:r>
          </a:p>
        </p:txBody>
      </p:sp>
    </p:spTree>
    <p:extLst>
      <p:ext uri="{BB962C8B-B14F-4D97-AF65-F5344CB8AC3E}">
        <p14:creationId xmlns:p14="http://schemas.microsoft.com/office/powerpoint/2010/main" xmlns="" val="1229892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BRUCELLA 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l" rtl="0">
              <a:buNone/>
            </a:pPr>
            <a:r>
              <a:rPr lang="en-US" b="1" dirty="0"/>
              <a:t>Brucellosis</a:t>
            </a:r>
            <a:r>
              <a:rPr lang="en-US" dirty="0"/>
              <a:t>, </a:t>
            </a:r>
            <a:r>
              <a:rPr lang="en-US" b="1" dirty="0"/>
              <a:t>Bang's disease</a:t>
            </a:r>
            <a:r>
              <a:rPr lang="en-US" dirty="0"/>
              <a:t>, </a:t>
            </a:r>
            <a:r>
              <a:rPr lang="en-US" b="1" dirty="0"/>
              <a:t>Crimean fever</a:t>
            </a:r>
            <a:r>
              <a:rPr lang="en-US" dirty="0"/>
              <a:t>, </a:t>
            </a:r>
            <a:r>
              <a:rPr lang="en-US" b="1" dirty="0"/>
              <a:t>Gibraltar fever</a:t>
            </a:r>
            <a:r>
              <a:rPr lang="en-US" dirty="0"/>
              <a:t>, </a:t>
            </a:r>
            <a:r>
              <a:rPr lang="en-US" b="1" dirty="0" smtClean="0"/>
              <a:t>Malta</a:t>
            </a:r>
            <a:r>
              <a:rPr lang="en-US" dirty="0"/>
              <a:t> </a:t>
            </a:r>
            <a:r>
              <a:rPr lang="en-US" b="1" dirty="0" smtClean="0"/>
              <a:t> </a:t>
            </a:r>
            <a:r>
              <a:rPr lang="en-US" b="1" dirty="0"/>
              <a:t>fever</a:t>
            </a:r>
            <a:r>
              <a:rPr lang="en-US" dirty="0"/>
              <a:t>, </a:t>
            </a:r>
            <a:r>
              <a:rPr lang="en-US" b="1" dirty="0"/>
              <a:t>Mediterranean fever</a:t>
            </a:r>
            <a:r>
              <a:rPr lang="en-US" dirty="0"/>
              <a:t>, </a:t>
            </a:r>
            <a:r>
              <a:rPr lang="en-US" b="1" dirty="0"/>
              <a:t>rock fever</a:t>
            </a:r>
            <a:r>
              <a:rPr lang="en-US" dirty="0"/>
              <a:t>, </a:t>
            </a:r>
            <a:r>
              <a:rPr lang="en-US" dirty="0" smtClean="0"/>
              <a:t>or </a:t>
            </a:r>
            <a:r>
              <a:rPr lang="en-US" b="1" dirty="0" smtClean="0"/>
              <a:t>undulant fever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dirty="0" smtClean="0"/>
              <a:t>is </a:t>
            </a:r>
            <a:r>
              <a:rPr lang="en-US" dirty="0"/>
              <a:t>a </a:t>
            </a:r>
            <a:r>
              <a:rPr lang="en-US" dirty="0" smtClean="0"/>
              <a:t>highly contagious</a:t>
            </a:r>
            <a:r>
              <a:rPr lang="en-US" dirty="0"/>
              <a:t> </a:t>
            </a:r>
            <a:r>
              <a:rPr lang="en-US" dirty="0">
                <a:hlinkClick r:id="rId3" tooltip="Zoonosis"/>
              </a:rPr>
              <a:t>zoonosis</a:t>
            </a:r>
            <a:r>
              <a:rPr lang="en-US" dirty="0"/>
              <a:t> caused by ingestion of </a:t>
            </a:r>
            <a:r>
              <a:rPr lang="en-US" dirty="0">
                <a:hlinkClick r:id="rId4" tooltip="Pasteurization"/>
              </a:rPr>
              <a:t>unpasteurized</a:t>
            </a:r>
            <a:r>
              <a:rPr lang="en-US" dirty="0"/>
              <a:t> </a:t>
            </a:r>
            <a:r>
              <a:rPr lang="en-US" dirty="0">
                <a:hlinkClick r:id="rId5" tooltip="Milk"/>
              </a:rPr>
              <a:t>milk</a:t>
            </a:r>
            <a:r>
              <a:rPr lang="en-US" dirty="0"/>
              <a:t> or undercooked </a:t>
            </a:r>
            <a:r>
              <a:rPr lang="en-US" dirty="0">
                <a:hlinkClick r:id="rId6" tooltip="Meat"/>
              </a:rPr>
              <a:t>meat</a:t>
            </a:r>
            <a:r>
              <a:rPr lang="en-US" dirty="0"/>
              <a:t> from infected animals or close contact with their secretions. </a:t>
            </a:r>
          </a:p>
          <a:p>
            <a:pPr marL="0" indent="0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xmlns="" val="679882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IQ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605318" y="1600200"/>
          <a:ext cx="8081482" cy="3106825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3377752"/>
                <a:gridCol w="2476936"/>
                <a:gridCol w="2226794"/>
              </a:tblGrid>
              <a:tr h="6213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Human  pathogens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err="1" smtClean="0"/>
                        <a:t>Hostes</a:t>
                      </a:r>
                      <a:r>
                        <a:rPr lang="en-US" sz="2400" dirty="0" smtClean="0"/>
                        <a:t> 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Species</a:t>
                      </a:r>
                      <a:endParaRPr lang="ar-IQ" sz="2400" dirty="0"/>
                    </a:p>
                  </a:txBody>
                  <a:tcPr/>
                </a:tc>
              </a:tr>
              <a:tr h="6213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Yes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err="1" smtClean="0"/>
                        <a:t>Cattel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B.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aboratus</a:t>
                      </a:r>
                      <a:endParaRPr lang="ar-IQ" sz="2400" dirty="0"/>
                    </a:p>
                  </a:txBody>
                  <a:tcPr/>
                </a:tc>
              </a:tr>
              <a:tr h="6213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Yes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Goat , Sheep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B. </a:t>
                      </a:r>
                      <a:r>
                        <a:rPr lang="en-US" sz="2400" dirty="0" err="1" smtClean="0"/>
                        <a:t>melitensis</a:t>
                      </a:r>
                      <a:r>
                        <a:rPr lang="en-US" sz="2400" baseline="0" dirty="0" smtClean="0"/>
                        <a:t> </a:t>
                      </a:r>
                      <a:endParaRPr lang="ar-IQ" sz="2400" dirty="0"/>
                    </a:p>
                  </a:txBody>
                  <a:tcPr/>
                </a:tc>
              </a:tr>
              <a:tr h="6213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Yes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Dog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B. </a:t>
                      </a:r>
                      <a:r>
                        <a:rPr lang="en-US" sz="2400" dirty="0" err="1" smtClean="0"/>
                        <a:t>Canis</a:t>
                      </a:r>
                      <a:r>
                        <a:rPr lang="en-US" sz="2400" dirty="0" smtClean="0"/>
                        <a:t> </a:t>
                      </a:r>
                      <a:endParaRPr lang="ar-IQ" sz="2400" dirty="0"/>
                    </a:p>
                  </a:txBody>
                  <a:tcPr/>
                </a:tc>
              </a:tr>
              <a:tr h="621365">
                <a:tc>
                  <a:txBody>
                    <a:bodyPr/>
                    <a:lstStyle/>
                    <a:p>
                      <a:pPr algn="ctr" rtl="1"/>
                      <a:r>
                        <a:rPr lang="en-US" sz="2400" dirty="0" smtClean="0"/>
                        <a:t>No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Sheep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2400" dirty="0" smtClean="0"/>
                        <a:t>B. </a:t>
                      </a:r>
                      <a:r>
                        <a:rPr lang="en-US" sz="2400" dirty="0" err="1" smtClean="0"/>
                        <a:t>ovis</a:t>
                      </a:r>
                      <a:endParaRPr lang="ar-IQ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3"/>
            <a:ext cx="8568952" cy="6768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18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424935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913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88640"/>
            <a:ext cx="9252519" cy="6552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5687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i="1" dirty="0" smtClean="0"/>
              <a:t>BRUCELLA</a:t>
            </a:r>
            <a:endParaRPr lang="ar-IQ" i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 rtl="0"/>
            <a:r>
              <a:rPr lang="en-US" altLang="en-US" dirty="0" smtClean="0"/>
              <a:t> some time develop </a:t>
            </a:r>
            <a:r>
              <a:rPr lang="en-US" altLang="en-US" smtClean="0"/>
              <a:t>short </a:t>
            </a:r>
            <a:r>
              <a:rPr lang="en-US" altLang="en-US" smtClean="0"/>
              <a:t>chains.</a:t>
            </a:r>
            <a:endParaRPr lang="en-US" altLang="en-US" dirty="0" smtClean="0"/>
          </a:p>
          <a:p>
            <a:pPr algn="l" rtl="0"/>
            <a:r>
              <a:rPr lang="en-US" altLang="en-US" dirty="0" smtClean="0"/>
              <a:t> the organism are partially acid-fast.</a:t>
            </a:r>
          </a:p>
          <a:p>
            <a:pPr algn="l" rtl="0"/>
            <a:r>
              <a:rPr lang="en-US" altLang="en-US" dirty="0" smtClean="0"/>
              <a:t> not </a:t>
            </a:r>
            <a:r>
              <a:rPr lang="en-US" altLang="en-US" dirty="0" err="1" smtClean="0"/>
              <a:t>decolarized</a:t>
            </a:r>
            <a:r>
              <a:rPr lang="en-US" altLang="en-US" dirty="0" smtClean="0"/>
              <a:t> by 0.5% </a:t>
            </a:r>
            <a:r>
              <a:rPr lang="en-US" altLang="en-US" dirty="0" err="1" smtClean="0"/>
              <a:t>acitic</a:t>
            </a:r>
            <a:r>
              <a:rPr lang="en-US" altLang="en-US" dirty="0" smtClean="0"/>
              <a:t> acid in Modified </a:t>
            </a:r>
            <a:r>
              <a:rPr lang="en-US" altLang="en-US" dirty="0" err="1" smtClean="0"/>
              <a:t>Zeihl-Neelsen’s</a:t>
            </a:r>
            <a:r>
              <a:rPr lang="en-US" altLang="en-US" dirty="0" smtClean="0"/>
              <a:t> stain(MZN) which is important for diagnosed </a:t>
            </a:r>
            <a:r>
              <a:rPr lang="en-US" altLang="en-US" i="1" dirty="0" err="1" smtClean="0"/>
              <a:t>Brucella</a:t>
            </a:r>
            <a:r>
              <a:rPr lang="en-US" altLang="en-US" dirty="0" smtClean="0"/>
              <a:t> spp. Which appear pink color against blue back ground .</a:t>
            </a:r>
          </a:p>
        </p:txBody>
      </p:sp>
    </p:spTree>
    <p:extLst>
      <p:ext uri="{BB962C8B-B14F-4D97-AF65-F5344CB8AC3E}">
        <p14:creationId xmlns:p14="http://schemas.microsoft.com/office/powerpoint/2010/main" xmlns="" val="2166450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36495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23930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8964488" cy="666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60280647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82</Words>
  <Application>Microsoft Office PowerPoint</Application>
  <PresentationFormat>عرض على الشاشة (3:4)‏</PresentationFormat>
  <Paragraphs>27</Paragraphs>
  <Slides>11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نسق Office</vt:lpstr>
      <vt:lpstr>BRUCELLA</vt:lpstr>
      <vt:lpstr>BRUCELLA </vt:lpstr>
      <vt:lpstr>الشريحة 3</vt:lpstr>
      <vt:lpstr>الشريحة 4</vt:lpstr>
      <vt:lpstr>الشريحة 5</vt:lpstr>
      <vt:lpstr>الشريحة 6</vt:lpstr>
      <vt:lpstr>BRUCELLA</vt:lpstr>
      <vt:lpstr>الشريحة 8</vt:lpstr>
      <vt:lpstr>الشريحة 9</vt:lpstr>
      <vt:lpstr>الشريحة 10</vt:lpstr>
      <vt:lpstr>الشريحة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waf</dc:creator>
  <cp:lastModifiedBy>center alaa</cp:lastModifiedBy>
  <cp:revision>32</cp:revision>
  <dcterms:created xsi:type="dcterms:W3CDTF">2015-04-06T13:37:00Z</dcterms:created>
  <dcterms:modified xsi:type="dcterms:W3CDTF">2016-04-20T06:59:32Z</dcterms:modified>
</cp:coreProperties>
</file>