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9" r:id="rId2"/>
    <p:sldId id="264" r:id="rId3"/>
    <p:sldId id="260" r:id="rId4"/>
    <p:sldId id="268" r:id="rId5"/>
    <p:sldId id="266" r:id="rId6"/>
    <p:sldId id="267" r:id="rId7"/>
    <p:sldId id="258" r:id="rId8"/>
    <p:sldId id="265" r:id="rId9"/>
    <p:sldId id="263" r:id="rId10"/>
    <p:sldId id="269" r:id="rId11"/>
    <p:sldId id="270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نمط ذو سمات 2 - تمييز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51CF46F0-1998-4B79-8FB9-8FF38FD8424D}" type="datetimeFigureOut">
              <a:rPr lang="ar-IQ" smtClean="0"/>
              <a:pPr/>
              <a:t>12/07/1437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08879F5-E502-44D8-A497-031CCB77D96A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12/07/1437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Darkfield_microscop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ar-IQ" i="1" dirty="0" smtClean="0">
                <a:latin typeface="Arial" pitchFamily="34" charset="0"/>
              </a:rPr>
              <a:t>Leptospira</a:t>
            </a:r>
            <a:endParaRPr lang="ar-IQ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4423"/>
            <a:ext cx="8229600" cy="4214842"/>
          </a:xfrm>
        </p:spPr>
        <p:txBody>
          <a:bodyPr>
            <a:normAutofit/>
          </a:bodyPr>
          <a:lstStyle/>
          <a:p>
            <a:pPr lvl="2" algn="l" rtl="0">
              <a:buFontTx/>
              <a:buNone/>
            </a:pPr>
            <a:endParaRPr lang="en-US" sz="2800" i="1" dirty="0" smtClean="0">
              <a:latin typeface="Arial" pitchFamily="34" charset="0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7812088" y="5734050"/>
            <a:ext cx="914400" cy="914400"/>
          </a:xfrm>
          <a:prstGeom prst="leftArrow">
            <a:avLst>
              <a:gd name="adj1" fmla="val 50000"/>
              <a:gd name="adj2" fmla="val 2500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endParaRPr lang="ar-IQ"/>
          </a:p>
        </p:txBody>
      </p:sp>
      <p:sp>
        <p:nvSpPr>
          <p:cNvPr id="9" name="مستطيل 8"/>
          <p:cNvSpPr/>
          <p:nvPr/>
        </p:nvSpPr>
        <p:spPr>
          <a:xfrm>
            <a:off x="857224" y="1571612"/>
            <a:ext cx="7786742" cy="36490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600" i="1" dirty="0" err="1" smtClean="0"/>
              <a:t>Leptospira</a:t>
            </a:r>
            <a:r>
              <a:rPr lang="en-US" sz="3600" dirty="0" smtClean="0"/>
              <a:t> are obligate aerobes, gram-negative spirochetes, one or both ends of the spirochete are usually hooked. </a:t>
            </a:r>
          </a:p>
          <a:p>
            <a:pPr algn="l" rtl="0">
              <a:lnSpc>
                <a:spcPct val="80000"/>
              </a:lnSpc>
            </a:pPr>
            <a:endParaRPr lang="en-US" sz="3600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r>
              <a:rPr lang="en-US" sz="3600" dirty="0" smtClean="0"/>
              <a:t> they are fastidious, slow growing, and have characteristic corkscrew-like motility</a:t>
            </a:r>
          </a:p>
          <a:p>
            <a:pPr algn="l" rtl="0">
              <a:lnSpc>
                <a:spcPct val="80000"/>
              </a:lnSpc>
              <a:buFont typeface="Wingdings" pitchFamily="2" charset="2"/>
              <a:buChar char="v"/>
            </a:pPr>
            <a:endParaRPr lang="zh-CN" alt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en-US" altLang="ko-KR" b="1" dirty="0" err="1">
                <a:solidFill>
                  <a:srgbClr val="FFFF00"/>
                </a:solidFill>
                <a:latin typeface="Times New Roman" pitchFamily="18" charset="0"/>
              </a:rPr>
              <a:t>Reservoires</a:t>
            </a:r>
            <a:r>
              <a:rPr lang="en-US" altLang="ko-KR" b="1" dirty="0">
                <a:solidFill>
                  <a:srgbClr val="FFFF00"/>
                </a:solidFill>
                <a:latin typeface="Times New Roman" pitchFamily="18" charset="0"/>
              </a:rPr>
              <a:t> of Infection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en-US" altLang="ko-KR" sz="3600" b="1" dirty="0" smtClean="0">
                <a:latin typeface="Times New Roman" pitchFamily="18" charset="0"/>
              </a:rPr>
              <a:t>Rats</a:t>
            </a:r>
          </a:p>
          <a:p>
            <a:pPr algn="l" rtl="0"/>
            <a:r>
              <a:rPr lang="en-US" altLang="ko-KR" sz="3600" b="1" dirty="0" smtClean="0">
                <a:latin typeface="Times New Roman" pitchFamily="18" charset="0"/>
              </a:rPr>
              <a:t>Dogs</a:t>
            </a:r>
          </a:p>
          <a:p>
            <a:pPr algn="l" rtl="0"/>
            <a:r>
              <a:rPr lang="en-US" altLang="ko-KR" sz="3600" b="1" dirty="0" smtClean="0">
                <a:latin typeface="Times New Roman" pitchFamily="18" charset="0"/>
              </a:rPr>
              <a:t>Wild animals</a:t>
            </a:r>
          </a:p>
          <a:p>
            <a:pPr algn="l" rtl="0"/>
            <a:r>
              <a:rPr lang="en-US" altLang="ko-KR" sz="3600" b="1" dirty="0" smtClean="0">
                <a:latin typeface="Times New Roman" pitchFamily="18" charset="0"/>
              </a:rPr>
              <a:t>Cats</a:t>
            </a:r>
            <a:endParaRPr lang="en-US" altLang="ko-KR" sz="3600" b="1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b="1" dirty="0" smtClean="0">
                <a:latin typeface="Times New Roman" pitchFamily="18" charset="0"/>
              </a:rPr>
              <a:t>Routes of Infection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altLang="ko-KR" b="1" dirty="0" smtClean="0">
                <a:latin typeface="Times New Roman" pitchFamily="18" charset="0"/>
              </a:rPr>
              <a:t>Contaminated Water or soil from infected urine.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altLang="ko-KR" b="1" dirty="0" smtClean="0">
                <a:latin typeface="Times New Roman" pitchFamily="18" charset="0"/>
              </a:rPr>
              <a:t>Direct animal contacts.</a:t>
            </a:r>
          </a:p>
          <a:p>
            <a:pPr algn="l" rtl="0">
              <a:buNone/>
            </a:pPr>
            <a:endParaRPr lang="ar-IQ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28736"/>
            <a:ext cx="8763000" cy="4895864"/>
          </a:xfrm>
        </p:spPr>
        <p:txBody>
          <a:bodyPr/>
          <a:lstStyle/>
          <a:p>
            <a:pPr marL="609600" indent="-609600" algn="l" rtl="0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2800" dirty="0" smtClean="0">
                <a:latin typeface="+mj-lt"/>
              </a:rPr>
              <a:t>	</a:t>
            </a:r>
            <a:r>
              <a:rPr lang="en-US" sz="4400" dirty="0" smtClean="0">
                <a:latin typeface="+mj-lt"/>
              </a:rPr>
              <a:t>Two species are </a:t>
            </a:r>
            <a:r>
              <a:rPr lang="en-US" sz="4400" dirty="0" err="1" smtClean="0">
                <a:latin typeface="+mj-lt"/>
              </a:rPr>
              <a:t>recognised</a:t>
            </a:r>
            <a:r>
              <a:rPr lang="en-US" sz="4400" dirty="0" smtClean="0">
                <a:latin typeface="+mj-lt"/>
              </a:rPr>
              <a:t>:</a:t>
            </a:r>
          </a:p>
          <a:p>
            <a:pPr marL="990600" lvl="1" indent="-533400" algn="l" rtl="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n-US" i="1" dirty="0" smtClean="0">
                <a:solidFill>
                  <a:srgbClr val="C00000"/>
                </a:solidFill>
                <a:latin typeface="+mj-lt"/>
              </a:rPr>
              <a:t>L. </a:t>
            </a:r>
            <a:r>
              <a:rPr lang="en-US" i="1" dirty="0" err="1" smtClean="0">
                <a:solidFill>
                  <a:srgbClr val="C00000"/>
                </a:solidFill>
                <a:latin typeface="+mj-lt"/>
              </a:rPr>
              <a:t>interrogans</a:t>
            </a:r>
            <a:r>
              <a:rPr lang="en-US" dirty="0" smtClean="0">
                <a:latin typeface="+mj-lt"/>
              </a:rPr>
              <a:t> – pathogenic </a:t>
            </a:r>
            <a:r>
              <a:rPr lang="en-US" altLang="zh-CN" dirty="0" smtClean="0"/>
              <a:t>causes</a:t>
            </a:r>
            <a:r>
              <a:rPr lang="en-US" b="1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Leptospirosis</a:t>
            </a:r>
            <a:r>
              <a:rPr lang="en-US" dirty="0" smtClean="0">
                <a:latin typeface="Arial" charset="0"/>
              </a:rPr>
              <a:t> (Weil’s Disease)</a:t>
            </a:r>
            <a:endParaRPr lang="en-US" dirty="0" smtClean="0">
              <a:latin typeface="+mj-lt"/>
            </a:endParaRPr>
          </a:p>
          <a:p>
            <a:pPr marL="990600" lvl="1" indent="-533400" algn="l" rtl="0">
              <a:lnSpc>
                <a:spcPct val="150000"/>
              </a:lnSpc>
              <a:buFont typeface="Wingdings" pitchFamily="2" charset="2"/>
              <a:buAutoNum type="arabicPeriod"/>
            </a:pPr>
            <a:r>
              <a:rPr lang="en-US" i="1" dirty="0" smtClean="0">
                <a:solidFill>
                  <a:srgbClr val="C00000"/>
                </a:solidFill>
                <a:latin typeface="+mj-lt"/>
              </a:rPr>
              <a:t>L. </a:t>
            </a:r>
            <a:r>
              <a:rPr lang="en-US" i="1" dirty="0" err="1" smtClean="0">
                <a:solidFill>
                  <a:srgbClr val="C00000"/>
                </a:solidFill>
                <a:latin typeface="+mj-lt"/>
              </a:rPr>
              <a:t>biflexa</a:t>
            </a:r>
            <a:r>
              <a:rPr lang="en-US" dirty="0" smtClean="0">
                <a:latin typeface="+mj-lt"/>
              </a:rPr>
              <a:t> – saprophytic, mainly found in surface water.</a:t>
            </a:r>
          </a:p>
          <a:p>
            <a:pPr marL="609600" indent="-609600" algn="l" rtl="0">
              <a:buFontTx/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IQ" i="1" dirty="0" smtClean="0">
                <a:latin typeface="Arial" pitchFamily="34" charset="0"/>
              </a:rPr>
              <a:t>Leptospira</a:t>
            </a:r>
            <a:endParaRPr lang="ar-IQ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714488"/>
            <a:ext cx="7870825" cy="4525962"/>
          </a:xfrm>
        </p:spPr>
        <p:txBody>
          <a:bodyPr/>
          <a:lstStyle/>
          <a:p>
            <a:pPr algn="l" rtl="0"/>
            <a:r>
              <a:rPr lang="en-US" altLang="zh-CN" dirty="0" smtClean="0"/>
              <a:t>Resistance</a:t>
            </a:r>
            <a:r>
              <a:rPr lang="ar-IQ" altLang="zh-CN" dirty="0" smtClean="0"/>
              <a:t> </a:t>
            </a:r>
            <a:r>
              <a:rPr lang="zh-CN" dirty="0" smtClean="0"/>
              <a:t>weak</a:t>
            </a:r>
          </a:p>
          <a:p>
            <a:pPr algn="l" rtl="0"/>
            <a:r>
              <a:rPr lang="zh-CN" dirty="0" smtClean="0"/>
              <a:t>60℃ ,1min,died </a:t>
            </a:r>
          </a:p>
          <a:p>
            <a:pPr algn="l" rtl="0"/>
            <a:r>
              <a:rPr lang="zh-CN" dirty="0" smtClean="0"/>
              <a:t>exist in water or moist soil for several months</a:t>
            </a:r>
          </a:p>
          <a:p>
            <a:pPr algn="l" rtl="0"/>
            <a:r>
              <a:rPr lang="zh-CN" dirty="0" smtClean="0"/>
              <a:t>sensitive to penicillin</a:t>
            </a:r>
            <a:endParaRPr lang="ar-IQ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Liptospirosis</a:t>
            </a:r>
            <a:r>
              <a:rPr lang="en-US" dirty="0" smtClean="0"/>
              <a:t> in domestic animals</a:t>
            </a:r>
            <a:endParaRPr lang="ar-IQ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</p:nvPr>
        </p:nvGraphicFramePr>
        <p:xfrm>
          <a:off x="1142976" y="1714488"/>
          <a:ext cx="7000924" cy="3689050"/>
        </p:xfrm>
        <a:graphic>
          <a:graphicData uri="http://schemas.openxmlformats.org/drawingml/2006/table">
            <a:tbl>
              <a:tblPr rtl="1" firstRow="1" bandRow="1">
                <a:tableStyleId>{E269D01E-BC32-4049-B463-5C60D7B0CCD2}</a:tableStyleId>
              </a:tblPr>
              <a:tblGrid>
                <a:gridCol w="3500462"/>
                <a:gridCol w="3500462"/>
              </a:tblGrid>
              <a:tr h="607223"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err="1" smtClean="0"/>
                        <a:t>Desease</a:t>
                      </a:r>
                      <a:endParaRPr lang="ar-IQ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800" dirty="0" smtClean="0"/>
                        <a:t>Host</a:t>
                      </a:r>
                      <a:endParaRPr lang="ar-IQ" sz="2800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Abortion and neonatal</a:t>
                      </a:r>
                      <a:r>
                        <a:rPr lang="en-US" sz="2400" baseline="0" dirty="0" smtClean="0"/>
                        <a:t> mortality</a:t>
                      </a:r>
                    </a:p>
                    <a:p>
                      <a:pPr algn="l" rtl="0"/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err="1" smtClean="0"/>
                        <a:t>Cattel</a:t>
                      </a:r>
                      <a:endParaRPr lang="ar-IQ" sz="2400" dirty="0"/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smtClean="0"/>
                        <a:t>Abortion</a:t>
                      </a:r>
                    </a:p>
                    <a:p>
                      <a:pPr algn="l" rtl="0"/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Horses</a:t>
                      </a:r>
                      <a:endParaRPr lang="ar-IQ" sz="2400" dirty="0"/>
                    </a:p>
                  </a:txBody>
                  <a:tcPr/>
                </a:tc>
              </a:tr>
              <a:tr h="964413">
                <a:tc>
                  <a:txBody>
                    <a:bodyPr/>
                    <a:lstStyle/>
                    <a:p>
                      <a:pPr algn="l" rtl="0"/>
                      <a:r>
                        <a:rPr lang="en-US" sz="2400" dirty="0" err="1" smtClean="0"/>
                        <a:t>Anaemia</a:t>
                      </a:r>
                      <a:r>
                        <a:rPr lang="en-US" sz="2400" dirty="0" smtClean="0"/>
                        <a:t> , high mortality in lambs </a:t>
                      </a:r>
                      <a:endParaRPr lang="ar-IQ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400" dirty="0" smtClean="0"/>
                        <a:t>Sheep</a:t>
                      </a:r>
                      <a:endParaRPr lang="ar-IQ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solidFill>
                  <a:srgbClr val="C00000"/>
                </a:solidFill>
                <a:latin typeface="+mn-lt"/>
              </a:rPr>
              <a:t>Specimens</a:t>
            </a:r>
            <a:endParaRPr lang="en-US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828800"/>
            <a:ext cx="7772400" cy="4495800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dirty="0" smtClean="0"/>
              <a:t>- Examination </a:t>
            </a:r>
            <a:r>
              <a:rPr lang="en-US" sz="2800" dirty="0"/>
              <a:t>of </a:t>
            </a:r>
            <a:r>
              <a:rPr lang="en-US" sz="2800" dirty="0">
                <a:solidFill>
                  <a:srgbClr val="FF0000"/>
                </a:solidFill>
              </a:rPr>
              <a:t>blood</a:t>
            </a:r>
            <a:r>
              <a:rPr lang="en-US" sz="2800" dirty="0"/>
              <a:t> – 1</a:t>
            </a:r>
            <a:r>
              <a:rPr lang="en-US" sz="2800" baseline="30000" dirty="0"/>
              <a:t>st</a:t>
            </a:r>
            <a:r>
              <a:rPr lang="en-US" sz="2800" dirty="0"/>
              <a:t> week only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- Urine</a:t>
            </a:r>
            <a:r>
              <a:rPr lang="en-US" sz="2800" dirty="0" smtClean="0"/>
              <a:t> </a:t>
            </a:r>
            <a:r>
              <a:rPr lang="en-US" sz="2800" dirty="0"/>
              <a:t>– 2</a:t>
            </a:r>
            <a:r>
              <a:rPr lang="en-US" sz="2800" baseline="30000" dirty="0"/>
              <a:t>nd</a:t>
            </a:r>
            <a:r>
              <a:rPr lang="en-US" sz="2800" dirty="0"/>
              <a:t> week of disease, should be examined immediately after </a:t>
            </a:r>
            <a:r>
              <a:rPr lang="en-US" sz="2800" dirty="0" smtClean="0"/>
              <a:t>voiding.</a:t>
            </a:r>
            <a:endParaRPr lang="en-US" sz="2800" dirty="0"/>
          </a:p>
          <a:p>
            <a:pPr algn="l" rtl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- Serology</a:t>
            </a:r>
            <a:r>
              <a:rPr lang="en-US" sz="2800" dirty="0" smtClean="0"/>
              <a:t> </a:t>
            </a:r>
            <a:r>
              <a:rPr lang="en-US" sz="2800" dirty="0"/>
              <a:t>– Abs appear by the end of 1</a:t>
            </a:r>
            <a:r>
              <a:rPr lang="en-US" sz="2800" baseline="30000" dirty="0"/>
              <a:t>st</a:t>
            </a:r>
            <a:r>
              <a:rPr lang="en-US" sz="2800" dirty="0"/>
              <a:t> week &amp; increase till 4</a:t>
            </a:r>
            <a:r>
              <a:rPr lang="en-US" sz="2800" baseline="30000" dirty="0"/>
              <a:t>th</a:t>
            </a:r>
            <a:r>
              <a:rPr lang="en-US" sz="2800" dirty="0"/>
              <a:t> week of disease</a:t>
            </a:r>
            <a:r>
              <a:rPr lang="en-US" dirty="0"/>
              <a:t>.</a:t>
            </a:r>
          </a:p>
          <a:p>
            <a:pPr>
              <a:lnSpc>
                <a:spcPct val="90000"/>
              </a:lnSpc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3600" dirty="0">
                <a:solidFill>
                  <a:schemeClr val="tx2"/>
                </a:solidFill>
              </a:rPr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Laboratory Diagnosis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Because they are so thin, live </a:t>
            </a:r>
            <a:r>
              <a:rPr lang="en-US" i="1" dirty="0" err="1" smtClean="0"/>
              <a:t>Leptospira</a:t>
            </a:r>
            <a:r>
              <a:rPr lang="en-US" dirty="0" smtClean="0"/>
              <a:t> are best observed by </a:t>
            </a:r>
            <a:r>
              <a:rPr lang="en-US" u="sng" dirty="0" err="1" smtClean="0">
                <a:hlinkClick r:id="rId2" tooltip="Darkfield microscope"/>
              </a:rPr>
              <a:t>darkfield</a:t>
            </a:r>
            <a:r>
              <a:rPr lang="en-US" u="sng" dirty="0" smtClean="0">
                <a:hlinkClick r:id="rId2" tooltip="Darkfield microscope"/>
              </a:rPr>
              <a:t> microscopy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They may be stained with </a:t>
            </a:r>
            <a:r>
              <a:rPr lang="en-US" dirty="0" err="1" smtClean="0"/>
              <a:t>Giemsa</a:t>
            </a:r>
            <a:r>
              <a:rPr lang="en-US" dirty="0" smtClean="0"/>
              <a:t> stain. Better results are obtained by silver stain.</a:t>
            </a:r>
          </a:p>
          <a:p>
            <a:pPr algn="l" rtl="0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600" b="1" kern="1200" dirty="0" smtClean="0">
                <a:ln w="50800"/>
                <a:solidFill>
                  <a:schemeClr val="accent5">
                    <a:lumMod val="25000"/>
                  </a:schemeClr>
                </a:solidFill>
                <a:ea typeface="+mn-ea"/>
                <a:cs typeface="+mn-cs"/>
              </a:rPr>
              <a:t>Leptospira under the Microscope</a:t>
            </a:r>
            <a:endParaRPr lang="en-US" sz="3600" b="1" kern="1200" dirty="0">
              <a:ln w="50800"/>
              <a:solidFill>
                <a:schemeClr val="accent5">
                  <a:lumMod val="25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260"/>
          <a:stretch/>
        </p:blipFill>
        <p:spPr>
          <a:xfrm>
            <a:off x="4674358" y="2773363"/>
            <a:ext cx="4012442" cy="2865437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838200" y="5162550"/>
            <a:ext cx="3276600" cy="4000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latin typeface="CG Times" pitchFamily="18" charset="0"/>
              </a:rPr>
              <a:t>Long, Thin, Highly Coiled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9200" y="2038350"/>
            <a:ext cx="3276600" cy="4000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latin typeface="CG Times" pitchFamily="18" charset="0"/>
              </a:rPr>
              <a:t>Dark Field Microscopy FL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03" b="13680"/>
          <a:stretch/>
        </p:blipFill>
        <p:spPr>
          <a:xfrm>
            <a:off x="609600" y="1627055"/>
            <a:ext cx="3886200" cy="3249745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ep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099" y="1142984"/>
            <a:ext cx="7358115" cy="4572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60198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 smtClean="0">
                <a:solidFill>
                  <a:srgbClr val="C00000"/>
                </a:solidFill>
                <a:latin typeface="+mj-lt"/>
              </a:rPr>
              <a:t>L. </a:t>
            </a:r>
            <a:r>
              <a:rPr lang="en-US" sz="2400" i="1" dirty="0" err="1" smtClean="0">
                <a:solidFill>
                  <a:srgbClr val="C00000"/>
                </a:solidFill>
                <a:latin typeface="+mj-lt"/>
              </a:rPr>
              <a:t>interrogans</a:t>
            </a:r>
            <a:r>
              <a:rPr lang="en-US" sz="2400" i="1" dirty="0" smtClean="0">
                <a:solidFill>
                  <a:srgbClr val="C00000"/>
                </a:solidFill>
                <a:latin typeface="+mj-lt"/>
              </a:rPr>
              <a:t>  </a:t>
            </a:r>
            <a:r>
              <a:rPr lang="en-US" sz="2400" dirty="0" smtClean="0">
                <a:latin typeface="+mj-lt"/>
              </a:rPr>
              <a:t>in</a:t>
            </a:r>
            <a:r>
              <a:rPr lang="en-US" sz="2400" i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sz="2400" dirty="0" smtClean="0">
                <a:latin typeface="+mj-lt"/>
              </a:rPr>
              <a:t>silver stained smear, </a:t>
            </a:r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hooked ends</a:t>
            </a:r>
            <a:r>
              <a:rPr lang="en-US" sz="2400" dirty="0" smtClean="0">
                <a:latin typeface="+mj-lt"/>
              </a:rPr>
              <a:t> resemble umbrella handles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Culture</a:t>
            </a:r>
            <a:endParaRPr lang="ar-IQ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158" y="1071546"/>
            <a:ext cx="8143932" cy="5357850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err="1" smtClean="0"/>
              <a:t>Leptospira</a:t>
            </a:r>
            <a:r>
              <a:rPr lang="en-US" dirty="0" smtClean="0"/>
              <a:t> can grow in several liquid and semi-solid media, such as </a:t>
            </a:r>
            <a:r>
              <a:rPr lang="en-US" dirty="0" err="1" smtClean="0"/>
              <a:t>Korthof’s</a:t>
            </a:r>
            <a:r>
              <a:rPr lang="en-US" dirty="0" smtClean="0"/>
              <a:t>, Stuart’s and Fletcher’s media.</a:t>
            </a:r>
          </a:p>
          <a:p>
            <a:pPr algn="just" rtl="0"/>
            <a:endParaRPr lang="en-US" i="1" dirty="0" smtClean="0"/>
          </a:p>
          <a:p>
            <a:pPr algn="just" rtl="0"/>
            <a:r>
              <a:rPr lang="en-US" i="1" dirty="0" err="1" smtClean="0"/>
              <a:t>Leptospira</a:t>
            </a:r>
            <a:r>
              <a:rPr lang="en-US" dirty="0" smtClean="0"/>
              <a:t> are typically cultivated at 30 °C in </a:t>
            </a:r>
            <a:r>
              <a:rPr lang="en-US" dirty="0" err="1" smtClean="0"/>
              <a:t>Ellinghausen</a:t>
            </a:r>
            <a:r>
              <a:rPr lang="en-US" dirty="0" smtClean="0"/>
              <a:t>-McCullough-Johnson-Harris (EMJH) medium, which can be supplemented with 0.21% rabbit serum to enhance growth of fastidious strains.</a:t>
            </a:r>
          </a:p>
          <a:p>
            <a:pPr algn="just" rtl="0"/>
            <a:r>
              <a:rPr lang="en-US" dirty="0" smtClean="0"/>
              <a:t> Growth of pathogenic </a:t>
            </a:r>
            <a:r>
              <a:rPr lang="en-US" i="1" dirty="0" err="1" smtClean="0"/>
              <a:t>Leptospira</a:t>
            </a:r>
            <a:r>
              <a:rPr lang="en-US" dirty="0" smtClean="0"/>
              <a:t> in EMJH becomes noticeable in 4–7 days; growth of saprophytic strains occur within 2–3 days</a:t>
            </a:r>
          </a:p>
          <a:p>
            <a:pPr algn="l" rtl="0"/>
            <a:endParaRPr lang="ar-IQ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165</Words>
  <PresentationFormat>عرض على الشاشة (3:4)‏</PresentationFormat>
  <Paragraphs>47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Leptospira</vt:lpstr>
      <vt:lpstr>الشريحة 2</vt:lpstr>
      <vt:lpstr>Leptospira</vt:lpstr>
      <vt:lpstr>Liptospirosis in domestic animals</vt:lpstr>
      <vt:lpstr>Specimens</vt:lpstr>
      <vt:lpstr>Laboratory Diagnosis</vt:lpstr>
      <vt:lpstr>Leptospira under the Microscope</vt:lpstr>
      <vt:lpstr>الشريحة 8</vt:lpstr>
      <vt:lpstr>Culture</vt:lpstr>
      <vt:lpstr>Reservoires of Infection</vt:lpstr>
      <vt:lpstr>Routes of Infection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center alaa</dc:creator>
  <cp:lastModifiedBy>center alaa</cp:lastModifiedBy>
  <cp:revision>56</cp:revision>
  <dcterms:created xsi:type="dcterms:W3CDTF">2016-04-14T12:36:30Z</dcterms:created>
  <dcterms:modified xsi:type="dcterms:W3CDTF">2016-04-19T13:52:16Z</dcterms:modified>
</cp:coreProperties>
</file>