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996"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CFC2489B-6051-489B-BA9A-4E316F013FF7}" type="datetimeFigureOut">
              <a:rPr lang="ar-IQ" smtClean="0"/>
              <a:t>24/07/1437</a:t>
            </a:fld>
            <a:endParaRPr lang="ar-IQ"/>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AE584C03-C21C-4746-BBFB-1ABA2A57FFA5}" type="slidenum">
              <a:rPr lang="ar-IQ" smtClean="0"/>
              <a:t>‹#›</a:t>
            </a:fld>
            <a:endParaRPr lang="ar-IQ"/>
          </a:p>
        </p:txBody>
      </p:sp>
    </p:spTree>
    <p:extLst>
      <p:ext uri="{BB962C8B-B14F-4D97-AF65-F5344CB8AC3E}">
        <p14:creationId xmlns:p14="http://schemas.microsoft.com/office/powerpoint/2010/main" val="234842861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IQ" dirty="0"/>
          </a:p>
        </p:txBody>
      </p:sp>
      <p:sp>
        <p:nvSpPr>
          <p:cNvPr id="4" name="عنصر نائب لرقم الشريحة 3"/>
          <p:cNvSpPr>
            <a:spLocks noGrp="1"/>
          </p:cNvSpPr>
          <p:nvPr>
            <p:ph type="sldNum" sz="quarter" idx="10"/>
          </p:nvPr>
        </p:nvSpPr>
        <p:spPr/>
        <p:txBody>
          <a:bodyPr/>
          <a:lstStyle/>
          <a:p>
            <a:fld id="{AE584C03-C21C-4746-BBFB-1ABA2A57FFA5}" type="slidenum">
              <a:rPr lang="ar-IQ" smtClean="0"/>
              <a:t>5</a:t>
            </a:fld>
            <a:endParaRPr lang="ar-IQ"/>
          </a:p>
        </p:txBody>
      </p:sp>
    </p:spTree>
    <p:extLst>
      <p:ext uri="{BB962C8B-B14F-4D97-AF65-F5344CB8AC3E}">
        <p14:creationId xmlns:p14="http://schemas.microsoft.com/office/powerpoint/2010/main" val="1861766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24/07/1437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24/07/1437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24/07/1437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24/07/1437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t>24/07/1437</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t>24/07/1437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t>24/07/1437</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t>24/07/1437</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t>24/07/1437</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t>24/07/1437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t>24/07/1437</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t>24/07/1437</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en-US" sz="6000" b="1" i="1" dirty="0" smtClean="0">
                <a:solidFill>
                  <a:srgbClr val="FF0000"/>
                </a:solidFill>
              </a:rPr>
              <a:t>Docking in dogs</a:t>
            </a:r>
            <a:endParaRPr lang="ar-IQ" sz="6000" b="1" i="1" dirty="0">
              <a:solidFill>
                <a:srgbClr val="FF0000"/>
              </a:solidFill>
            </a:endParaRPr>
          </a:p>
        </p:txBody>
      </p:sp>
      <p:sp>
        <p:nvSpPr>
          <p:cNvPr id="3" name="عنصر نائب للمحتوى 2"/>
          <p:cNvSpPr>
            <a:spLocks noGrp="1"/>
          </p:cNvSpPr>
          <p:nvPr>
            <p:ph idx="1"/>
          </p:nvPr>
        </p:nvSpPr>
        <p:spPr>
          <a:xfrm>
            <a:off x="251520" y="1268760"/>
            <a:ext cx="8712968" cy="4608512"/>
          </a:xfrm>
        </p:spPr>
        <p:txBody>
          <a:bodyPr>
            <a:normAutofit/>
          </a:bodyPr>
          <a:lstStyle/>
          <a:p>
            <a:pPr marL="0" indent="0" algn="l" rtl="0">
              <a:buNone/>
            </a:pPr>
            <a:r>
              <a:rPr lang="en-US" sz="4400" b="1" i="1" dirty="0">
                <a:solidFill>
                  <a:srgbClr val="FF0000"/>
                </a:solidFill>
              </a:rPr>
              <a:t>Tail docking </a:t>
            </a:r>
            <a:endParaRPr lang="en-US" sz="4400" b="1" i="1" dirty="0" smtClean="0">
              <a:solidFill>
                <a:srgbClr val="FF0000"/>
              </a:solidFill>
            </a:endParaRPr>
          </a:p>
          <a:p>
            <a:pPr marL="0" indent="0" algn="l" rtl="0">
              <a:buNone/>
            </a:pPr>
            <a:r>
              <a:rPr lang="en-US" sz="4400" b="1" i="1" dirty="0" smtClean="0">
                <a:solidFill>
                  <a:srgbClr val="FF0000"/>
                </a:solidFill>
                <a:cs typeface="+mj-cs"/>
              </a:rPr>
              <a:t>  </a:t>
            </a:r>
            <a:r>
              <a:rPr lang="en-US" b="1" dirty="0">
                <a:cs typeface="+mj-cs"/>
              </a:rPr>
              <a:t>Tail docking is the surgical removal of part of the dog's tail. This procedure is most often performed in healthy puppies between 2 to 5 days of age. A similar procedure may be performed in older pets, but this is considered a tail amputation, not a tail dock.</a:t>
            </a:r>
            <a:endParaRPr lang="ar-IQ" b="1" dirty="0">
              <a:cs typeface="+mj-cs"/>
            </a:endParaRPr>
          </a:p>
        </p:txBody>
      </p:sp>
    </p:spTree>
    <p:extLst>
      <p:ext uri="{BB962C8B-B14F-4D97-AF65-F5344CB8AC3E}">
        <p14:creationId xmlns:p14="http://schemas.microsoft.com/office/powerpoint/2010/main" val="42742273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sz="6000" b="1" i="1" dirty="0">
                <a:solidFill>
                  <a:srgbClr val="FF0000"/>
                </a:solidFill>
              </a:rPr>
              <a:t>Docking in dogs</a:t>
            </a:r>
            <a:endParaRPr lang="ar-IQ" dirty="0"/>
          </a:p>
        </p:txBody>
      </p:sp>
      <p:sp>
        <p:nvSpPr>
          <p:cNvPr id="3" name="عنصر نائب للمحتوى 2"/>
          <p:cNvSpPr>
            <a:spLocks noGrp="1"/>
          </p:cNvSpPr>
          <p:nvPr>
            <p:ph idx="1"/>
          </p:nvPr>
        </p:nvSpPr>
        <p:spPr>
          <a:xfrm>
            <a:off x="107504" y="1412776"/>
            <a:ext cx="9036496" cy="5184576"/>
          </a:xfrm>
        </p:spPr>
        <p:txBody>
          <a:bodyPr/>
          <a:lstStyle/>
          <a:p>
            <a:pPr marL="0" indent="0" algn="l" rtl="0">
              <a:buNone/>
            </a:pPr>
            <a:r>
              <a:rPr lang="en-US" b="1" i="1" dirty="0" smtClean="0">
                <a:solidFill>
                  <a:srgbClr val="FF0000"/>
                </a:solidFill>
                <a:cs typeface="+mj-cs"/>
              </a:rPr>
              <a:t>Indications </a:t>
            </a:r>
            <a:r>
              <a:rPr lang="en-US" b="1" i="1" dirty="0">
                <a:solidFill>
                  <a:srgbClr val="FF0000"/>
                </a:solidFill>
                <a:cs typeface="+mj-cs"/>
              </a:rPr>
              <a:t>for </a:t>
            </a:r>
            <a:r>
              <a:rPr lang="en-US" b="1" i="1" dirty="0" smtClean="0">
                <a:solidFill>
                  <a:srgbClr val="FF0000"/>
                </a:solidFill>
                <a:cs typeface="+mj-cs"/>
              </a:rPr>
              <a:t>Tail </a:t>
            </a:r>
            <a:r>
              <a:rPr lang="en-US" b="1" i="1" dirty="0">
                <a:solidFill>
                  <a:srgbClr val="FF0000"/>
                </a:solidFill>
                <a:cs typeface="+mj-cs"/>
              </a:rPr>
              <a:t>Docking </a:t>
            </a:r>
            <a:r>
              <a:rPr lang="en-US" b="1" i="1" dirty="0" smtClean="0">
                <a:solidFill>
                  <a:srgbClr val="FF0000"/>
                </a:solidFill>
                <a:cs typeface="+mj-cs"/>
              </a:rPr>
              <a:t>in Dog</a:t>
            </a:r>
          </a:p>
          <a:p>
            <a:pPr marL="0" indent="0" algn="l" rtl="0">
              <a:buNone/>
            </a:pPr>
            <a:r>
              <a:rPr lang="en-US" b="1" i="1" dirty="0">
                <a:solidFill>
                  <a:srgbClr val="FF0000"/>
                </a:solidFill>
                <a:cs typeface="+mj-cs"/>
              </a:rPr>
              <a:t> </a:t>
            </a:r>
            <a:r>
              <a:rPr lang="en-US" b="1" i="1" dirty="0" smtClean="0">
                <a:solidFill>
                  <a:srgbClr val="FF0000"/>
                </a:solidFill>
                <a:cs typeface="+mj-cs"/>
              </a:rPr>
              <a:t> </a:t>
            </a:r>
            <a:r>
              <a:rPr lang="en-US" sz="4400" b="1" dirty="0" smtClean="0">
                <a:cs typeface="+mj-cs"/>
              </a:rPr>
              <a:t>Tail </a:t>
            </a:r>
            <a:r>
              <a:rPr lang="en-US" sz="4400" b="1" dirty="0">
                <a:cs typeface="+mj-cs"/>
              </a:rPr>
              <a:t>docking is most often performed in puppies to prevent tail damage in certain dog breeds, for hygiene reasons and to comply with specific breed standards.</a:t>
            </a:r>
          </a:p>
          <a:p>
            <a:pPr marL="0" indent="0" algn="l" rtl="0">
              <a:buNone/>
            </a:pPr>
            <a:endParaRPr lang="ar-IQ" b="1" dirty="0">
              <a:cs typeface="+mj-cs"/>
            </a:endParaRPr>
          </a:p>
        </p:txBody>
      </p:sp>
    </p:spTree>
    <p:extLst>
      <p:ext uri="{BB962C8B-B14F-4D97-AF65-F5344CB8AC3E}">
        <p14:creationId xmlns:p14="http://schemas.microsoft.com/office/powerpoint/2010/main" val="1915469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sz="6000" b="1" i="1" dirty="0">
                <a:solidFill>
                  <a:srgbClr val="FF0000"/>
                </a:solidFill>
              </a:rPr>
              <a:t>Docking in dogs</a:t>
            </a:r>
            <a:endParaRPr lang="ar-IQ" dirty="0"/>
          </a:p>
        </p:txBody>
      </p:sp>
      <p:sp>
        <p:nvSpPr>
          <p:cNvPr id="3" name="عنصر نائب للمحتوى 2"/>
          <p:cNvSpPr>
            <a:spLocks noGrp="1"/>
          </p:cNvSpPr>
          <p:nvPr>
            <p:ph idx="1"/>
          </p:nvPr>
        </p:nvSpPr>
        <p:spPr>
          <a:xfrm>
            <a:off x="0" y="1412776"/>
            <a:ext cx="9036496" cy="5256584"/>
          </a:xfrm>
        </p:spPr>
        <p:txBody>
          <a:bodyPr>
            <a:normAutofit/>
          </a:bodyPr>
          <a:lstStyle/>
          <a:p>
            <a:pPr marL="0" indent="0" algn="l" rtl="0">
              <a:buNone/>
            </a:pPr>
            <a:r>
              <a:rPr lang="en-US" b="1" i="1" dirty="0" smtClean="0">
                <a:solidFill>
                  <a:srgbClr val="FF0000"/>
                </a:solidFill>
                <a:cs typeface="+mj-cs"/>
              </a:rPr>
              <a:t>Anesthesia</a:t>
            </a:r>
          </a:p>
          <a:p>
            <a:pPr marL="0" indent="0" algn="l" rtl="0">
              <a:buNone/>
            </a:pPr>
            <a:r>
              <a:rPr lang="en-US" b="1" dirty="0" smtClean="0">
                <a:cs typeface="+mj-cs"/>
              </a:rPr>
              <a:t>    In </a:t>
            </a:r>
            <a:r>
              <a:rPr lang="en-US" b="1" dirty="0">
                <a:cs typeface="+mj-cs"/>
              </a:rPr>
              <a:t>puppies less than 8 days of age, either local anesthetic or no anesthesia is used. If the puppy is over 8 days of age, many veterinarians delay the procedure until the pup is at least 8 weeks of age. </a:t>
            </a:r>
            <a:endParaRPr lang="en-US" b="1" dirty="0" smtClean="0">
              <a:cs typeface="+mj-cs"/>
            </a:endParaRPr>
          </a:p>
          <a:p>
            <a:pPr marL="0" indent="0" algn="l" rtl="0">
              <a:buNone/>
            </a:pPr>
            <a:r>
              <a:rPr lang="en-US" b="1" dirty="0">
                <a:cs typeface="+mj-cs"/>
              </a:rPr>
              <a:t> </a:t>
            </a:r>
            <a:r>
              <a:rPr lang="en-US" b="1" dirty="0" smtClean="0">
                <a:cs typeface="+mj-cs"/>
              </a:rPr>
              <a:t>At </a:t>
            </a:r>
            <a:r>
              <a:rPr lang="en-US" b="1" dirty="0">
                <a:cs typeface="+mj-cs"/>
              </a:rPr>
              <a:t>that time, general anesthesia is needed to </a:t>
            </a:r>
            <a:r>
              <a:rPr lang="en-US" b="1" dirty="0" smtClean="0">
                <a:cs typeface="+mj-cs"/>
              </a:rPr>
              <a:t>induce unconsciousness</a:t>
            </a:r>
            <a:r>
              <a:rPr lang="en-US" b="1" dirty="0">
                <a:cs typeface="+mj-cs"/>
              </a:rPr>
              <a:t>, complete control of pain, and muscle relaxation. </a:t>
            </a:r>
            <a:endParaRPr lang="ar-IQ" b="1" dirty="0">
              <a:cs typeface="+mj-cs"/>
            </a:endParaRPr>
          </a:p>
        </p:txBody>
      </p:sp>
    </p:spTree>
    <p:extLst>
      <p:ext uri="{BB962C8B-B14F-4D97-AF65-F5344CB8AC3E}">
        <p14:creationId xmlns:p14="http://schemas.microsoft.com/office/powerpoint/2010/main" val="4181671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sz="6000" b="1" i="1" dirty="0">
                <a:solidFill>
                  <a:srgbClr val="FF0000"/>
                </a:solidFill>
              </a:rPr>
              <a:t>Docking in dogs</a:t>
            </a:r>
            <a:endParaRPr lang="ar-IQ" dirty="0"/>
          </a:p>
        </p:txBody>
      </p:sp>
      <p:sp>
        <p:nvSpPr>
          <p:cNvPr id="3" name="عنصر نائب للمحتوى 2"/>
          <p:cNvSpPr>
            <a:spLocks noGrp="1"/>
          </p:cNvSpPr>
          <p:nvPr>
            <p:ph idx="1"/>
          </p:nvPr>
        </p:nvSpPr>
        <p:spPr>
          <a:xfrm>
            <a:off x="395536" y="1600200"/>
            <a:ext cx="8291264" cy="4925144"/>
          </a:xfrm>
        </p:spPr>
        <p:txBody>
          <a:bodyPr/>
          <a:lstStyle/>
          <a:p>
            <a:pPr marL="0" lvl="0" indent="0" algn="l" rtl="0">
              <a:buNone/>
            </a:pPr>
            <a:r>
              <a:rPr lang="en-US" sz="3000" b="1" dirty="0" smtClean="0">
                <a:solidFill>
                  <a:prstClr val="black"/>
                </a:solidFill>
              </a:rPr>
              <a:t>    </a:t>
            </a:r>
            <a:r>
              <a:rPr lang="en-US" b="1" i="1" dirty="0">
                <a:solidFill>
                  <a:srgbClr val="FF0000"/>
                </a:solidFill>
              </a:rPr>
              <a:t>Anesthesia</a:t>
            </a:r>
          </a:p>
          <a:p>
            <a:pPr marL="0" indent="0" algn="l" rtl="0">
              <a:buNone/>
            </a:pPr>
            <a:r>
              <a:rPr lang="en-US" sz="3000" b="1" dirty="0">
                <a:solidFill>
                  <a:prstClr val="black"/>
                </a:solidFill>
              </a:rPr>
              <a:t> </a:t>
            </a:r>
            <a:r>
              <a:rPr lang="en-US" sz="3000" b="1" dirty="0" smtClean="0">
                <a:solidFill>
                  <a:prstClr val="black"/>
                </a:solidFill>
              </a:rPr>
              <a:t>     If </a:t>
            </a:r>
            <a:r>
              <a:rPr lang="en-US" sz="3000" b="1" dirty="0">
                <a:solidFill>
                  <a:prstClr val="black"/>
                </a:solidFill>
              </a:rPr>
              <a:t>general anesthesia is used, the pet may receive a pre-anesthetic sedative-analgesic drug to help him relax, a brief intravenous anesthetic to allow placement of a breathing tube in the windpipe, and subsequently inhalation (gas) anesthesia in oxygen during the actual surgery.</a:t>
            </a:r>
            <a:endParaRPr lang="ar-IQ" dirty="0"/>
          </a:p>
        </p:txBody>
      </p:sp>
    </p:spTree>
    <p:extLst>
      <p:ext uri="{BB962C8B-B14F-4D97-AF65-F5344CB8AC3E}">
        <p14:creationId xmlns:p14="http://schemas.microsoft.com/office/powerpoint/2010/main" val="37565681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rtl="0"/>
            <a:r>
              <a:rPr lang="en-US" sz="6000" b="1" i="1" dirty="0">
                <a:solidFill>
                  <a:srgbClr val="FF0000"/>
                </a:solidFill>
              </a:rPr>
              <a:t>Docking in dogs</a:t>
            </a:r>
            <a:endParaRPr lang="ar-IQ" dirty="0"/>
          </a:p>
        </p:txBody>
      </p:sp>
      <p:sp>
        <p:nvSpPr>
          <p:cNvPr id="3" name="عنصر نائب للمحتوى 2"/>
          <p:cNvSpPr>
            <a:spLocks noGrp="1"/>
          </p:cNvSpPr>
          <p:nvPr>
            <p:ph idx="1"/>
          </p:nvPr>
        </p:nvSpPr>
        <p:spPr>
          <a:xfrm>
            <a:off x="251520" y="1412776"/>
            <a:ext cx="8784976" cy="5256584"/>
          </a:xfrm>
        </p:spPr>
        <p:txBody>
          <a:bodyPr>
            <a:normAutofit/>
          </a:bodyPr>
          <a:lstStyle/>
          <a:p>
            <a:pPr marL="0" indent="0" algn="l" rtl="0">
              <a:buNone/>
            </a:pPr>
            <a:r>
              <a:rPr lang="en-US" b="1" i="1" dirty="0">
                <a:solidFill>
                  <a:srgbClr val="FF0000"/>
                </a:solidFill>
              </a:rPr>
              <a:t>Tail Docking </a:t>
            </a:r>
            <a:r>
              <a:rPr lang="en-US" b="1" i="1" dirty="0" smtClean="0">
                <a:solidFill>
                  <a:srgbClr val="FF0000"/>
                </a:solidFill>
              </a:rPr>
              <a:t>procedure</a:t>
            </a:r>
          </a:p>
          <a:p>
            <a:pPr marL="0" indent="0" algn="l" rtl="0">
              <a:buNone/>
            </a:pPr>
            <a:r>
              <a:rPr lang="en-US" sz="3000" b="1" dirty="0" smtClean="0">
                <a:solidFill>
                  <a:prstClr val="black"/>
                </a:solidFill>
              </a:rPr>
              <a:t>    </a:t>
            </a:r>
            <a:r>
              <a:rPr lang="en-US" sz="3600" b="1" dirty="0" smtClean="0">
                <a:solidFill>
                  <a:prstClr val="black"/>
                </a:solidFill>
              </a:rPr>
              <a:t>An </a:t>
            </a:r>
            <a:r>
              <a:rPr lang="en-US" sz="3600" b="1" dirty="0">
                <a:solidFill>
                  <a:prstClr val="black"/>
                </a:solidFill>
              </a:rPr>
              <a:t>incision is made about ¼ to 1 inch from the base of the tail. </a:t>
            </a:r>
            <a:r>
              <a:rPr lang="en-US" sz="3600" b="1" dirty="0">
                <a:solidFill>
                  <a:prstClr val="black"/>
                </a:solidFill>
              </a:rPr>
              <a:t>The distance from the tail base will depend on the standard for the particular breed. The incision extends through the skin and continues between two vertebrae in older dogs or through cartilage in very young puppies. </a:t>
            </a:r>
            <a:endParaRPr lang="ar-IQ" sz="3600" b="1" dirty="0">
              <a:solidFill>
                <a:prstClr val="black"/>
              </a:solidFill>
            </a:endParaRPr>
          </a:p>
        </p:txBody>
      </p:sp>
    </p:spTree>
    <p:extLst>
      <p:ext uri="{BB962C8B-B14F-4D97-AF65-F5344CB8AC3E}">
        <p14:creationId xmlns:p14="http://schemas.microsoft.com/office/powerpoint/2010/main" val="3131046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sz="6000" b="1" i="1" dirty="0">
                <a:solidFill>
                  <a:srgbClr val="FF0000"/>
                </a:solidFill>
              </a:rPr>
              <a:t>Docking in dogs</a:t>
            </a:r>
            <a:endParaRPr lang="ar-IQ" dirty="0"/>
          </a:p>
        </p:txBody>
      </p:sp>
      <p:sp>
        <p:nvSpPr>
          <p:cNvPr id="3" name="عنصر نائب للمحتوى 2"/>
          <p:cNvSpPr>
            <a:spLocks noGrp="1"/>
          </p:cNvSpPr>
          <p:nvPr>
            <p:ph idx="1"/>
          </p:nvPr>
        </p:nvSpPr>
        <p:spPr>
          <a:xfrm>
            <a:off x="457200" y="1340768"/>
            <a:ext cx="8507288" cy="5112568"/>
          </a:xfrm>
        </p:spPr>
        <p:txBody>
          <a:bodyPr/>
          <a:lstStyle/>
          <a:p>
            <a:pPr marL="0" lvl="0" indent="0" algn="l" rtl="0">
              <a:buNone/>
            </a:pPr>
            <a:r>
              <a:rPr lang="en-US" sz="2700" b="1" i="1" dirty="0">
                <a:solidFill>
                  <a:srgbClr val="FF0000"/>
                </a:solidFill>
              </a:rPr>
              <a:t>Tail Docking </a:t>
            </a:r>
            <a:r>
              <a:rPr lang="en-US" sz="2700" b="1" i="1" dirty="0" smtClean="0">
                <a:solidFill>
                  <a:srgbClr val="FF0000"/>
                </a:solidFill>
              </a:rPr>
              <a:t>procedure</a:t>
            </a:r>
          </a:p>
          <a:p>
            <a:pPr marL="0" lvl="0" indent="0" algn="l" rtl="0">
              <a:buNone/>
            </a:pPr>
            <a:r>
              <a:rPr lang="en-US" sz="3000" b="1" dirty="0">
                <a:solidFill>
                  <a:prstClr val="black"/>
                </a:solidFill>
              </a:rPr>
              <a:t>At this point, the majority of the tail has been removed. The skin is then sutured closed over the remaining vertebra and tail tissue. Sutures may be absorbable or may need to be removed 5 to 7 days later. When the procedure is performed in older dogs, a temporary bandage is placed over the surgery site, and the bandage is removed after 2 to 3 days.</a:t>
            </a:r>
          </a:p>
          <a:p>
            <a:pPr marL="0" indent="0" algn="l" rtl="0">
              <a:buNone/>
            </a:pPr>
            <a:endParaRPr lang="ar-IQ" dirty="0"/>
          </a:p>
        </p:txBody>
      </p:sp>
    </p:spTree>
    <p:extLst>
      <p:ext uri="{BB962C8B-B14F-4D97-AF65-F5344CB8AC3E}">
        <p14:creationId xmlns:p14="http://schemas.microsoft.com/office/powerpoint/2010/main" val="2238509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39552" y="260648"/>
            <a:ext cx="8229600" cy="1143000"/>
          </a:xfrm>
        </p:spPr>
        <p:txBody>
          <a:bodyPr/>
          <a:lstStyle/>
          <a:p>
            <a:r>
              <a:rPr lang="en-US" sz="6000" b="1" i="1" dirty="0">
                <a:solidFill>
                  <a:srgbClr val="FF0000"/>
                </a:solidFill>
              </a:rPr>
              <a:t>Docking in dogs</a:t>
            </a:r>
            <a:endParaRPr lang="ar-IQ" dirty="0"/>
          </a:p>
        </p:txBody>
      </p:sp>
      <p:sp>
        <p:nvSpPr>
          <p:cNvPr id="3" name="عنصر نائب للمحتوى 2"/>
          <p:cNvSpPr>
            <a:spLocks noGrp="1"/>
          </p:cNvSpPr>
          <p:nvPr>
            <p:ph idx="1"/>
          </p:nvPr>
        </p:nvSpPr>
        <p:spPr/>
        <p:txBody>
          <a:bodyPr>
            <a:normAutofit/>
          </a:bodyPr>
          <a:lstStyle/>
          <a:p>
            <a:pPr marL="0" indent="0" algn="l" rtl="0">
              <a:buNone/>
            </a:pPr>
            <a:r>
              <a:rPr lang="en-US" sz="2700" b="1" i="1" dirty="0">
                <a:solidFill>
                  <a:srgbClr val="FF0000"/>
                </a:solidFill>
              </a:rPr>
              <a:t>Risks and Complications for the </a:t>
            </a:r>
            <a:r>
              <a:rPr lang="en-US" sz="2700" b="1" i="1" dirty="0" smtClean="0">
                <a:solidFill>
                  <a:srgbClr val="FF0000"/>
                </a:solidFill>
              </a:rPr>
              <a:t>Dog</a:t>
            </a:r>
          </a:p>
          <a:p>
            <a:pPr marL="0" indent="0" algn="l" rtl="0">
              <a:buNone/>
            </a:pPr>
            <a:r>
              <a:rPr lang="en-US" sz="3600" b="1" dirty="0" smtClean="0">
                <a:solidFill>
                  <a:prstClr val="black"/>
                </a:solidFill>
              </a:rPr>
              <a:t>  The risk </a:t>
            </a:r>
            <a:r>
              <a:rPr lang="en-US" sz="3600" b="1" dirty="0">
                <a:solidFill>
                  <a:prstClr val="black"/>
                </a:solidFill>
              </a:rPr>
              <a:t>of this surgery is low. </a:t>
            </a:r>
            <a:r>
              <a:rPr lang="en-US" sz="3600" b="1" dirty="0">
                <a:solidFill>
                  <a:prstClr val="black"/>
                </a:solidFill>
              </a:rPr>
              <a:t>The major risks are those of general anesthesia (if used), bleeding (hemorrhage), postoperative infection and wound breakdown (dehiscence) over the incision.</a:t>
            </a:r>
            <a:endParaRPr lang="ar-IQ" sz="3600" b="1" dirty="0">
              <a:solidFill>
                <a:prstClr val="black"/>
              </a:solidFill>
            </a:endParaRPr>
          </a:p>
        </p:txBody>
      </p:sp>
    </p:spTree>
    <p:extLst>
      <p:ext uri="{BB962C8B-B14F-4D97-AF65-F5344CB8AC3E}">
        <p14:creationId xmlns:p14="http://schemas.microsoft.com/office/powerpoint/2010/main" val="2093964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sz="6000" b="1" i="1" dirty="0">
                <a:solidFill>
                  <a:srgbClr val="FF0000"/>
                </a:solidFill>
              </a:rPr>
              <a:t>Docking in dogs</a:t>
            </a:r>
            <a:endParaRPr lang="ar-IQ" dirty="0"/>
          </a:p>
        </p:txBody>
      </p:sp>
      <p:sp>
        <p:nvSpPr>
          <p:cNvPr id="3" name="عنصر نائب للمحتوى 2"/>
          <p:cNvSpPr>
            <a:spLocks noGrp="1"/>
          </p:cNvSpPr>
          <p:nvPr>
            <p:ph idx="1"/>
          </p:nvPr>
        </p:nvSpPr>
        <p:spPr>
          <a:xfrm>
            <a:off x="251520" y="1628800"/>
            <a:ext cx="8640960" cy="4896544"/>
          </a:xfrm>
        </p:spPr>
        <p:txBody>
          <a:bodyPr>
            <a:normAutofit lnSpcReduction="10000"/>
          </a:bodyPr>
          <a:lstStyle/>
          <a:p>
            <a:pPr marL="0" indent="0" algn="l" rtl="0">
              <a:buNone/>
            </a:pPr>
            <a:r>
              <a:rPr lang="en-US" sz="2700" b="1" i="1" dirty="0">
                <a:solidFill>
                  <a:srgbClr val="FF0000"/>
                </a:solidFill>
              </a:rPr>
              <a:t>Postoperative </a:t>
            </a:r>
            <a:r>
              <a:rPr lang="en-US" sz="2700" b="1" i="1" dirty="0" smtClean="0">
                <a:solidFill>
                  <a:srgbClr val="FF0000"/>
                </a:solidFill>
              </a:rPr>
              <a:t>Care</a:t>
            </a:r>
          </a:p>
          <a:p>
            <a:pPr marL="0" indent="0" algn="l" rtl="0">
              <a:buNone/>
            </a:pPr>
            <a:r>
              <a:rPr lang="en-US" sz="3000" b="1" dirty="0" smtClean="0">
                <a:solidFill>
                  <a:prstClr val="black"/>
                </a:solidFill>
              </a:rPr>
              <a:t>    Daily </a:t>
            </a:r>
            <a:r>
              <a:rPr lang="en-US" sz="3000" b="1" dirty="0">
                <a:solidFill>
                  <a:prstClr val="black"/>
                </a:solidFill>
              </a:rPr>
              <a:t>monitoring of the suture line is an important aspect of home care. </a:t>
            </a:r>
            <a:r>
              <a:rPr lang="en-US" sz="3000" b="1" dirty="0">
                <a:solidFill>
                  <a:prstClr val="black"/>
                </a:solidFill>
              </a:rPr>
              <a:t>Watch for signs of redness, discharge, swelling or pain. The puppy can be placed back with his mother immediately. Watch the mother for excessive grooming of the surgical site. Any bandage that is placed should be removed in 2 to 3 days. Sutures may also need to be removed, especially if the procedure was done in an older animal. Non-absorbable sutures are removed 5 to 7 days after surgery.</a:t>
            </a:r>
            <a:endParaRPr lang="ar-IQ" sz="3000" b="1" dirty="0">
              <a:solidFill>
                <a:prstClr val="black"/>
              </a:solidFill>
            </a:endParaRPr>
          </a:p>
        </p:txBody>
      </p:sp>
    </p:spTree>
    <p:extLst>
      <p:ext uri="{BB962C8B-B14F-4D97-AF65-F5344CB8AC3E}">
        <p14:creationId xmlns:p14="http://schemas.microsoft.com/office/powerpoint/2010/main" val="1167745994"/>
      </p:ext>
    </p:extLst>
  </p:cSld>
  <p:clrMapOvr>
    <a:masterClrMapping/>
  </p:clrMapOvr>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TotalTime>
  <Words>507</Words>
  <Application>Microsoft Office PowerPoint</Application>
  <PresentationFormat>عرض على الشاشة (3:4)‏</PresentationFormat>
  <Paragraphs>26</Paragraphs>
  <Slides>8</Slides>
  <Notes>1</Notes>
  <HiddenSlides>0</HiddenSlides>
  <MMClips>0</MMClips>
  <ScaleCrop>false</ScaleCrop>
  <HeadingPairs>
    <vt:vector size="4" baseType="variant">
      <vt:variant>
        <vt:lpstr>نسق</vt:lpstr>
      </vt:variant>
      <vt:variant>
        <vt:i4>1</vt:i4>
      </vt:variant>
      <vt:variant>
        <vt:lpstr>عناوين الشرائح</vt:lpstr>
      </vt:variant>
      <vt:variant>
        <vt:i4>8</vt:i4>
      </vt:variant>
    </vt:vector>
  </HeadingPairs>
  <TitlesOfParts>
    <vt:vector size="9" baseType="lpstr">
      <vt:lpstr>سمة Office</vt:lpstr>
      <vt:lpstr>Docking in dogs</vt:lpstr>
      <vt:lpstr>Docking in dogs</vt:lpstr>
      <vt:lpstr>Docking in dogs</vt:lpstr>
      <vt:lpstr>Docking in dogs</vt:lpstr>
      <vt:lpstr>Docking in dogs</vt:lpstr>
      <vt:lpstr>Docking in dogs</vt:lpstr>
      <vt:lpstr>Docking in dogs</vt:lpstr>
      <vt:lpstr>Docking in dogs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Docking in dogs</dc:title>
  <dc:creator>Jassim</dc:creator>
  <cp:lastModifiedBy>waf</cp:lastModifiedBy>
  <cp:revision>10</cp:revision>
  <dcterms:created xsi:type="dcterms:W3CDTF">2016-05-01T18:50:27Z</dcterms:created>
  <dcterms:modified xsi:type="dcterms:W3CDTF">2016-05-01T20:11:31Z</dcterms:modified>
</cp:coreProperties>
</file>