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60" r:id="rId3"/>
    <p:sldId id="266" r:id="rId4"/>
    <p:sldId id="267" r:id="rId5"/>
    <p:sldId id="268"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شكل حر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وان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1B8ABB09-4A1D-463E-8065-109CC2B7EFAA}" type="datetimeFigureOut">
              <a:rPr lang="ar-SA" smtClean="0"/>
              <a:t>24/07/1437</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24/07/1437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24/07/1437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24/07/1437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شكل حر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عنوان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24/07/1437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24/07/1437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24/07/1437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320"/>
            <a:ext cx="7470648" cy="1143000"/>
          </a:xfrm>
        </p:spPr>
        <p:txBody>
          <a:bodyPr anchor="ctr"/>
          <a:lstStyle>
            <a:lvl1pPr algn="l">
              <a:defRPr sz="4600"/>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24/07/1437</a:t>
            </a:fld>
            <a:endParaRPr lang="ar-SA"/>
          </a:p>
        </p:txBody>
      </p:sp>
      <p:sp>
        <p:nvSpPr>
          <p:cNvPr id="8" name="عنصر نائب لرقم الشريحة 7"/>
          <p:cNvSpPr>
            <a:spLocks noGrp="1"/>
          </p:cNvSpPr>
          <p:nvPr>
            <p:ph type="sldNum" sz="quarter" idx="11"/>
          </p:nvPr>
        </p:nvSpPr>
        <p:spPr/>
        <p:txBody>
          <a:bodyPr/>
          <a:lstStyle/>
          <a:p>
            <a:fld id="{0B34F065-1154-456A-91E3-76DE8E75E17B}" type="slidenum">
              <a:rPr lang="ar-SA" smtClean="0"/>
              <a:t>‹#›</a:t>
            </a:fld>
            <a:endParaRPr lang="ar-SA"/>
          </a:p>
        </p:txBody>
      </p:sp>
      <p:sp>
        <p:nvSpPr>
          <p:cNvPr id="9" name="عنصر نائب للتذييل 8"/>
          <p:cNvSpPr>
            <a:spLocks noGrp="1"/>
          </p:cNvSpPr>
          <p:nvPr>
            <p:ph type="ftr" sz="quarter" idx="12"/>
          </p:nvPr>
        </p:nvSpPr>
        <p:spPr/>
        <p:txBody>
          <a:bodyPr/>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24/07/1437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24/07/1437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156448" y="6422064"/>
            <a:ext cx="762000" cy="365125"/>
          </a:xfrm>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457200" y="6422064"/>
            <a:ext cx="2133600" cy="365125"/>
          </a:xfrm>
        </p:spPr>
        <p:txBody>
          <a:bodyPr/>
          <a:lstStyle/>
          <a:p>
            <a:fld id="{1B8ABB09-4A1D-463E-8065-109CC2B7EFAA}" type="datetimeFigureOut">
              <a:rPr lang="ar-SA" smtClean="0"/>
              <a:t>24/07/1437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شكل حر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شكل حر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صر نائب للعنوان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B8ABB09-4A1D-463E-8065-109CC2B7EFAA}" type="datetimeFigureOut">
              <a:rPr lang="ar-SA" smtClean="0"/>
              <a:t>24/07/1437</a:t>
            </a:fld>
            <a:endParaRPr lang="ar-SA"/>
          </a:p>
        </p:txBody>
      </p:sp>
      <p:sp>
        <p:nvSpPr>
          <p:cNvPr id="22" name="عنصر نائب للتذييل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ar-SA"/>
          </a:p>
        </p:txBody>
      </p:sp>
      <p:sp>
        <p:nvSpPr>
          <p:cNvPr id="18" name="عنصر نائب لرقم الشريحة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0B34F065-1154-456A-91E3-76DE8E75E17B}" type="slidenum">
              <a:rPr lang="ar-SA" smtClean="0"/>
              <a:t>‹#›</a:t>
            </a:fld>
            <a:endParaRPr lang="ar-SA"/>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600" kern="1200">
          <a:solidFill>
            <a:schemeClr val="tx1"/>
          </a:solidFill>
          <a:latin typeface="+mj-lt"/>
          <a:ea typeface="+mj-ea"/>
          <a:cs typeface="+mj-cs"/>
        </a:defRPr>
      </a:lvl1pPr>
    </p:titleStyle>
    <p:bodyStyle>
      <a:lvl1pPr marL="420624"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r" rtl="1"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r" rtl="1"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r" rtl="1"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r" rtl="1"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r" rtl="1"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r" rtl="1"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403648" y="2132856"/>
            <a:ext cx="7406640" cy="1139386"/>
          </a:xfrm>
        </p:spPr>
        <p:txBody>
          <a:bodyPr/>
          <a:lstStyle/>
          <a:p>
            <a:pPr algn="ctr"/>
            <a:r>
              <a:rPr lang="ar-LB" b="1" dirty="0" smtClean="0">
                <a:effectLst/>
              </a:rPr>
              <a:t>الآليات والآلات المخزنية</a:t>
            </a:r>
            <a:endParaRPr lang="ar-LB" b="1" dirty="0">
              <a:effectLst/>
            </a:endParaRPr>
          </a:p>
        </p:txBody>
      </p:sp>
      <p:sp>
        <p:nvSpPr>
          <p:cNvPr id="3" name="عنوان فرعي 2"/>
          <p:cNvSpPr>
            <a:spLocks noGrp="1"/>
          </p:cNvSpPr>
          <p:nvPr>
            <p:ph type="subTitle" idx="1"/>
          </p:nvPr>
        </p:nvSpPr>
        <p:spPr>
          <a:xfrm>
            <a:off x="1331640" y="4725144"/>
            <a:ext cx="7406640" cy="533704"/>
          </a:xfrm>
        </p:spPr>
        <p:txBody>
          <a:bodyPr/>
          <a:lstStyle/>
          <a:p>
            <a:endParaRPr lang="ar-LB" dirty="0"/>
          </a:p>
        </p:txBody>
      </p:sp>
    </p:spTree>
    <p:extLst>
      <p:ext uri="{BB962C8B-B14F-4D97-AF65-F5344CB8AC3E}">
        <p14:creationId xmlns:p14="http://schemas.microsoft.com/office/powerpoint/2010/main" val="2601265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59632" y="188640"/>
            <a:ext cx="7467600" cy="1143000"/>
          </a:xfrm>
        </p:spPr>
        <p:txBody>
          <a:bodyPr>
            <a:normAutofit fontScale="90000"/>
          </a:bodyPr>
          <a:lstStyle/>
          <a:p>
            <a:pPr algn="just"/>
            <a:r>
              <a:rPr lang="ar-LB" b="1" dirty="0" smtClean="0">
                <a:solidFill>
                  <a:srgbClr val="FF0000"/>
                </a:solidFill>
              </a:rPr>
              <a:t>ومن أهم الآليات والآلات المستخدمة في المخازن. </a:t>
            </a:r>
            <a:endParaRPr lang="ar-LB" b="1" dirty="0">
              <a:solidFill>
                <a:srgbClr val="FF0000"/>
              </a:solidFill>
            </a:endParaRPr>
          </a:p>
        </p:txBody>
      </p:sp>
      <p:sp>
        <p:nvSpPr>
          <p:cNvPr id="3" name="عنصر نائب للمحتوى 2"/>
          <p:cNvSpPr>
            <a:spLocks noGrp="1"/>
          </p:cNvSpPr>
          <p:nvPr>
            <p:ph idx="1"/>
          </p:nvPr>
        </p:nvSpPr>
        <p:spPr>
          <a:xfrm>
            <a:off x="1043608" y="1447800"/>
            <a:ext cx="7890080" cy="4285456"/>
          </a:xfrm>
        </p:spPr>
        <p:txBody>
          <a:bodyPr>
            <a:normAutofit fontScale="92500" lnSpcReduction="10000"/>
          </a:bodyPr>
          <a:lstStyle/>
          <a:p>
            <a:pPr marL="596646" indent="-514350">
              <a:buAutoNum type="arabicPeriod"/>
            </a:pPr>
            <a:r>
              <a:rPr lang="ar-LB" b="1" dirty="0" smtClean="0">
                <a:solidFill>
                  <a:srgbClr val="FFFF00"/>
                </a:solidFill>
              </a:rPr>
              <a:t>الرافعات الشوكية: </a:t>
            </a:r>
          </a:p>
          <a:p>
            <a:pPr marL="82296" indent="0" algn="just">
              <a:lnSpc>
                <a:spcPct val="150000"/>
              </a:lnSpc>
              <a:buNone/>
            </a:pPr>
            <a:r>
              <a:rPr lang="ar-LB" dirty="0" smtClean="0"/>
              <a:t>للرافعات الشوكية شوكتان يتم عن طريقها حمل المواد والمساند الخشبية أو البلاستيكية ( السكيبات)، والشوكتان تدخلان عادةً داخل الفراغ الخاص بالمسند ويتم بعد ذلك بعملية الرفع إلى الأعلى ويتم تشغيلها كهربائياً أو بواسطة محركات الديزل.</a:t>
            </a:r>
          </a:p>
        </p:txBody>
      </p:sp>
    </p:spTree>
    <p:extLst>
      <p:ext uri="{BB962C8B-B14F-4D97-AF65-F5344CB8AC3E}">
        <p14:creationId xmlns:p14="http://schemas.microsoft.com/office/powerpoint/2010/main" val="970790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562074"/>
          </a:xfrm>
        </p:spPr>
        <p:txBody>
          <a:bodyPr>
            <a:normAutofit fontScale="90000"/>
          </a:bodyPr>
          <a:lstStyle/>
          <a:p>
            <a:endParaRPr lang="ar-LB" dirty="0"/>
          </a:p>
        </p:txBody>
      </p:sp>
      <p:sp>
        <p:nvSpPr>
          <p:cNvPr id="3" name="عنصر نائب للمحتوى 2"/>
          <p:cNvSpPr>
            <a:spLocks noGrp="1"/>
          </p:cNvSpPr>
          <p:nvPr>
            <p:ph idx="1"/>
          </p:nvPr>
        </p:nvSpPr>
        <p:spPr>
          <a:xfrm>
            <a:off x="539552" y="1052736"/>
            <a:ext cx="8280920" cy="5195664"/>
          </a:xfrm>
        </p:spPr>
        <p:txBody>
          <a:bodyPr/>
          <a:lstStyle/>
          <a:p>
            <a:pPr marL="82296" indent="0">
              <a:buNone/>
            </a:pPr>
            <a:r>
              <a:rPr lang="ar-LB" dirty="0" smtClean="0"/>
              <a:t>2.</a:t>
            </a:r>
            <a:r>
              <a:rPr lang="ar-LB" dirty="0" smtClean="0">
                <a:solidFill>
                  <a:srgbClr val="FFFF00"/>
                </a:solidFill>
              </a:rPr>
              <a:t> </a:t>
            </a:r>
            <a:r>
              <a:rPr lang="ar-LB" b="1" dirty="0" smtClean="0">
                <a:solidFill>
                  <a:srgbClr val="FFFF00"/>
                </a:solidFill>
              </a:rPr>
              <a:t>الأحزمة الناقلة:</a:t>
            </a:r>
          </a:p>
          <a:p>
            <a:pPr marL="82296" indent="0" algn="just">
              <a:buNone/>
            </a:pPr>
            <a:r>
              <a:rPr lang="ar-LB" dirty="0" smtClean="0"/>
              <a:t>وهي</a:t>
            </a:r>
            <a:r>
              <a:rPr lang="ar-LB" b="1" dirty="0" smtClean="0">
                <a:solidFill>
                  <a:srgbClr val="FF0000"/>
                </a:solidFill>
              </a:rPr>
              <a:t> </a:t>
            </a:r>
            <a:r>
              <a:rPr lang="ar-LB" dirty="0" smtClean="0"/>
              <a:t>عبارة عن آلة ناقلة للمواد على مدى مسافة واسعة وتصنع من مادة صلبة وتستخدم في نقل وتحريك المواد الضخمة والكبيرة الحجم ولمسافات بعيدة نسبياً.</a:t>
            </a:r>
          </a:p>
          <a:p>
            <a:pPr marL="82296" indent="0" algn="just">
              <a:buNone/>
            </a:pPr>
            <a:r>
              <a:rPr lang="ar-LB" dirty="0" smtClean="0"/>
              <a:t>3. </a:t>
            </a:r>
            <a:r>
              <a:rPr lang="ar-LB" b="1" dirty="0" smtClean="0">
                <a:solidFill>
                  <a:srgbClr val="FFFF00"/>
                </a:solidFill>
              </a:rPr>
              <a:t>الرافعات المتحركة:</a:t>
            </a:r>
          </a:p>
          <a:p>
            <a:pPr marL="82296" indent="0" algn="just">
              <a:buNone/>
            </a:pPr>
            <a:r>
              <a:rPr lang="ar-LB" dirty="0" smtClean="0"/>
              <a:t>وهي الرافعات التي تعمل بقوة دفع ويتولى العمل بها شخص واحد إذ يتم تحريك الرافعة إلى الأمام والخلف حيث يتم نقل المواد من مكان لآخر بواسطة عتلة طويلة، وتتراوح حمولتها من 5إلى 100 طن.</a:t>
            </a:r>
            <a:endParaRPr lang="ar-LB" dirty="0"/>
          </a:p>
        </p:txBody>
      </p:sp>
    </p:spTree>
    <p:extLst>
      <p:ext uri="{BB962C8B-B14F-4D97-AF65-F5344CB8AC3E}">
        <p14:creationId xmlns:p14="http://schemas.microsoft.com/office/powerpoint/2010/main" val="688415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634082"/>
          </a:xfrm>
        </p:spPr>
        <p:txBody>
          <a:bodyPr>
            <a:normAutofit fontScale="90000"/>
          </a:bodyPr>
          <a:lstStyle/>
          <a:p>
            <a:endParaRPr lang="ar-LB" dirty="0"/>
          </a:p>
        </p:txBody>
      </p:sp>
      <p:sp>
        <p:nvSpPr>
          <p:cNvPr id="3" name="عنصر نائب للمحتوى 2"/>
          <p:cNvSpPr>
            <a:spLocks noGrp="1"/>
          </p:cNvSpPr>
          <p:nvPr>
            <p:ph idx="1"/>
          </p:nvPr>
        </p:nvSpPr>
        <p:spPr>
          <a:xfrm>
            <a:off x="457200" y="1124744"/>
            <a:ext cx="8003232" cy="5001419"/>
          </a:xfrm>
        </p:spPr>
        <p:txBody>
          <a:bodyPr/>
          <a:lstStyle/>
          <a:p>
            <a:pPr marL="36576" indent="0">
              <a:buNone/>
            </a:pPr>
            <a:r>
              <a:rPr lang="ar-LB" b="1" dirty="0" smtClean="0">
                <a:solidFill>
                  <a:srgbClr val="FFFF00"/>
                </a:solidFill>
              </a:rPr>
              <a:t>4. المصاعد:</a:t>
            </a:r>
          </a:p>
          <a:p>
            <a:pPr marL="36576" indent="0" algn="just">
              <a:buNone/>
            </a:pPr>
            <a:r>
              <a:rPr lang="ar-LB" dirty="0" smtClean="0"/>
              <a:t>ويتم استخدامها في المخازن التي لها طوابق عديدة أو بارتفاعات مختلفة بحيث يمكن نقل المادة عمودياً من الأسفل إلى الأعلى وبالعكس.</a:t>
            </a:r>
          </a:p>
          <a:p>
            <a:pPr marL="36576" indent="0" algn="just">
              <a:buNone/>
            </a:pPr>
            <a:r>
              <a:rPr lang="ar-LB" b="1" dirty="0" smtClean="0">
                <a:solidFill>
                  <a:srgbClr val="FFFF00"/>
                </a:solidFill>
              </a:rPr>
              <a:t>5. الرافع اليدوي:</a:t>
            </a:r>
          </a:p>
          <a:p>
            <a:pPr marL="36576" indent="0" algn="just">
              <a:buNone/>
            </a:pPr>
            <a:r>
              <a:rPr lang="ar-LB" dirty="0" smtClean="0"/>
              <a:t>وتصنف وفقاً لنوع الخدمة المطلوبة، فالرافع اليدوي قد يكون رافعاً مع عتلة (البكرة) أو بوجود سلسلة أو بكرة ذات فتحة جانبية وغيرها من اشكال الرافعات.</a:t>
            </a:r>
            <a:endParaRPr lang="ar-LB" dirty="0"/>
          </a:p>
        </p:txBody>
      </p:sp>
    </p:spTree>
    <p:extLst>
      <p:ext uri="{BB962C8B-B14F-4D97-AF65-F5344CB8AC3E}">
        <p14:creationId xmlns:p14="http://schemas.microsoft.com/office/powerpoint/2010/main" val="21868981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274042"/>
          </a:xfrm>
        </p:spPr>
        <p:txBody>
          <a:bodyPr>
            <a:normAutofit fontScale="90000"/>
          </a:bodyPr>
          <a:lstStyle/>
          <a:p>
            <a:endParaRPr lang="ar-LB" dirty="0"/>
          </a:p>
        </p:txBody>
      </p:sp>
      <p:sp>
        <p:nvSpPr>
          <p:cNvPr id="3" name="عنصر نائب للمحتوى 2"/>
          <p:cNvSpPr>
            <a:spLocks noGrp="1"/>
          </p:cNvSpPr>
          <p:nvPr>
            <p:ph idx="1"/>
          </p:nvPr>
        </p:nvSpPr>
        <p:spPr>
          <a:xfrm>
            <a:off x="457200" y="764704"/>
            <a:ext cx="8075240" cy="5361459"/>
          </a:xfrm>
        </p:spPr>
        <p:txBody>
          <a:bodyPr/>
          <a:lstStyle/>
          <a:p>
            <a:pPr marL="36576" indent="0">
              <a:buNone/>
            </a:pPr>
            <a:r>
              <a:rPr lang="ar-LB" b="1" dirty="0" smtClean="0">
                <a:solidFill>
                  <a:srgbClr val="FFFF00"/>
                </a:solidFill>
              </a:rPr>
              <a:t>6.العربات المتحركة (عربة ترولي)</a:t>
            </a:r>
          </a:p>
          <a:p>
            <a:pPr marL="36576" indent="0">
              <a:buNone/>
            </a:pPr>
            <a:r>
              <a:rPr lang="ar-LB" dirty="0" smtClean="0"/>
              <a:t>وتكون بعجلتين فقط ويتم وضع المواد المراد نقلها على العربة وبين العجلتين ومن ثم يتم استمالتها ودفعا او سحبها مع المادة المطلوبة.</a:t>
            </a:r>
          </a:p>
          <a:p>
            <a:pPr marL="36576" indent="0">
              <a:buNone/>
            </a:pPr>
            <a:r>
              <a:rPr lang="ar-LB" b="1" dirty="0" smtClean="0">
                <a:solidFill>
                  <a:srgbClr val="FFFF00"/>
                </a:solidFill>
              </a:rPr>
              <a:t>7. الجرارات:</a:t>
            </a:r>
          </a:p>
          <a:p>
            <a:pPr marL="36576" indent="0">
              <a:buNone/>
            </a:pPr>
            <a:r>
              <a:rPr lang="ar-LB" dirty="0" smtClean="0"/>
              <a:t>وتستخدم عندما يكون استعمال الرافعات الشوكية غير مجدي وغير اقتصادي، في حال المطلوب نقل وتحريك المواد لمسافات طويلة نسبياً، إذ انها عادةً ما تسحب مقصورات تكون قابلة للتركيب والانفصال بسهولة.</a:t>
            </a:r>
            <a:endParaRPr lang="ar-LB" dirty="0"/>
          </a:p>
        </p:txBody>
      </p:sp>
    </p:spTree>
    <p:extLst>
      <p:ext uri="{BB962C8B-B14F-4D97-AF65-F5344CB8AC3E}">
        <p14:creationId xmlns:p14="http://schemas.microsoft.com/office/powerpoint/2010/main" val="2527845055"/>
      </p:ext>
    </p:extLst>
  </p:cSld>
  <p:clrMapOvr>
    <a:masterClrMapping/>
  </p:clrMapOvr>
  <p:timing>
    <p:tnLst>
      <p:par>
        <p:cTn id="1" dur="indefinite" restart="never" nodeType="tmRoot"/>
      </p:par>
    </p:tnLst>
  </p:timing>
</p:sld>
</file>

<file path=ppt/theme/theme1.xml><?xml version="1.0" encoding="utf-8"?>
<a:theme xmlns:a="http://schemas.openxmlformats.org/drawingml/2006/main" name="تقنية">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تقنية">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قنية">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231</TotalTime>
  <Words>249</Words>
  <Application>Microsoft Office PowerPoint</Application>
  <PresentationFormat>عرض على الشاشة (3:4)‏</PresentationFormat>
  <Paragraphs>16</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تقنية</vt:lpstr>
      <vt:lpstr>الآليات والآلات المخزنية</vt:lpstr>
      <vt:lpstr>ومن أهم الآليات والآلات المستخدمة في المخازن. </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المستندات والسجلات المخزنية</dc:title>
  <dc:creator>Win7User</dc:creator>
  <cp:lastModifiedBy>Win7User</cp:lastModifiedBy>
  <cp:revision>27</cp:revision>
  <dcterms:created xsi:type="dcterms:W3CDTF">2016-03-29T19:56:42Z</dcterms:created>
  <dcterms:modified xsi:type="dcterms:W3CDTF">2016-05-01T15:18:23Z</dcterms:modified>
</cp:coreProperties>
</file>