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63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8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BBD14-D9AD-4B94-BBD5-4BD970E20682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A7D1C6-8568-4047-A45B-A157930F1F76}">
      <dgm:prSet/>
      <dgm:spPr/>
      <dgm:t>
        <a:bodyPr/>
        <a:lstStyle/>
        <a:p>
          <a:pPr rtl="0"/>
          <a:r>
            <a:rPr lang="en-US" dirty="0" err="1" smtClean="0"/>
            <a:t>Thankyou</a:t>
          </a:r>
          <a:endParaRPr lang="en-US" dirty="0"/>
        </a:p>
      </dgm:t>
    </dgm:pt>
    <dgm:pt modelId="{98B184EC-9225-4858-B57E-DE7E619BD41E}" type="parTrans" cxnId="{DD59681D-3D78-48D6-B445-66260FD72B31}">
      <dgm:prSet/>
      <dgm:spPr/>
      <dgm:t>
        <a:bodyPr/>
        <a:lstStyle/>
        <a:p>
          <a:endParaRPr lang="en-US"/>
        </a:p>
      </dgm:t>
    </dgm:pt>
    <dgm:pt modelId="{E9CFA7C0-047D-4F67-A5DF-EB72147E3513}" type="sibTrans" cxnId="{DD59681D-3D78-48D6-B445-66260FD72B31}">
      <dgm:prSet/>
      <dgm:spPr/>
      <dgm:t>
        <a:bodyPr/>
        <a:lstStyle/>
        <a:p>
          <a:endParaRPr lang="en-US"/>
        </a:p>
      </dgm:t>
    </dgm:pt>
    <dgm:pt modelId="{D8388922-7178-4CFD-97DE-CE9F90A64C2D}" type="pres">
      <dgm:prSet presAssocID="{468BBD14-D9AD-4B94-BBD5-4BD970E206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7C3D26-B7CA-4F41-BD3D-EEFE742A4A6B}" type="pres">
      <dgm:prSet presAssocID="{7DA7D1C6-8568-4047-A45B-A157930F1F76}" presName="node" presStyleLbl="node1" presStyleIdx="0" presStyleCnt="1" custScaleY="108776" custLinFactNeighborX="4082" custLinFactNeighborY="42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42F57A-22A0-4A00-BA5D-336B06527BF8}" type="presOf" srcId="{7DA7D1C6-8568-4047-A45B-A157930F1F76}" destId="{267C3D26-B7CA-4F41-BD3D-EEFE742A4A6B}" srcOrd="0" destOrd="0" presId="urn:microsoft.com/office/officeart/2005/8/layout/process1"/>
    <dgm:cxn modelId="{DD59681D-3D78-48D6-B445-66260FD72B31}" srcId="{468BBD14-D9AD-4B94-BBD5-4BD970E20682}" destId="{7DA7D1C6-8568-4047-A45B-A157930F1F76}" srcOrd="0" destOrd="0" parTransId="{98B184EC-9225-4858-B57E-DE7E619BD41E}" sibTransId="{E9CFA7C0-047D-4F67-A5DF-EB72147E3513}"/>
    <dgm:cxn modelId="{E760C44E-61A0-4CA7-BC37-E635D702B5A6}" type="presOf" srcId="{468BBD14-D9AD-4B94-BBD5-4BD970E20682}" destId="{D8388922-7178-4CFD-97DE-CE9F90A64C2D}" srcOrd="0" destOrd="0" presId="urn:microsoft.com/office/officeart/2005/8/layout/process1"/>
    <dgm:cxn modelId="{6382BF91-43E1-4E46-932A-29C7EAD44E3C}" type="presParOf" srcId="{D8388922-7178-4CFD-97DE-CE9F90A64C2D}" destId="{267C3D26-B7CA-4F41-BD3D-EEFE742A4A6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C3D26-B7CA-4F41-BD3D-EEFE742A4A6B}">
      <dsp:nvSpPr>
        <dsp:cNvPr id="0" name=""/>
        <dsp:cNvSpPr/>
      </dsp:nvSpPr>
      <dsp:spPr>
        <a:xfrm>
          <a:off x="0" y="838202"/>
          <a:ext cx="7467600" cy="48737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/>
            <a:t>Thankyou</a:t>
          </a:r>
          <a:endParaRPr lang="en-US" sz="6500" kern="1200" dirty="0"/>
        </a:p>
      </dsp:txBody>
      <dsp:txXfrm>
        <a:off x="142748" y="980950"/>
        <a:ext cx="7182104" cy="4588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 contrast="33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318F36-65DB-4603-BD5E-E328DC2A6640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D985A3-6F65-444B-82DA-C5BBFBBA77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md.com/hw-popup/macular-degener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743200"/>
            <a:ext cx="6172200" cy="838200"/>
          </a:xfrm>
        </p:spPr>
        <p:txBody>
          <a:bodyPr>
            <a:noAutofit/>
          </a:bodyPr>
          <a:lstStyle/>
          <a:p>
            <a:pPr algn="ctr"/>
            <a:r>
              <a:rPr lang="en-US" sz="8800" dirty="0" err="1" smtClean="0"/>
              <a:t>Colour</a:t>
            </a:r>
            <a:r>
              <a:rPr lang="en-US" sz="8800" dirty="0" smtClean="0"/>
              <a:t> blindness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114800"/>
            <a:ext cx="6172200" cy="2260122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imulate_Color_Blindness_Results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err="1" smtClean="0"/>
              <a:t>Inheritence</a:t>
            </a:r>
            <a:r>
              <a:rPr lang="en-US" sz="4400" b="1" dirty="0" smtClean="0"/>
              <a:t> pattern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Red-green </a:t>
            </a:r>
            <a:r>
              <a:rPr lang="en-US" dirty="0" err="1" smtClean="0"/>
              <a:t>colour</a:t>
            </a:r>
            <a:r>
              <a:rPr lang="en-US" dirty="0" smtClean="0"/>
              <a:t> blindness is  usually inherited from parents</a:t>
            </a:r>
          </a:p>
          <a:p>
            <a:r>
              <a:rPr lang="en-US" dirty="0" smtClean="0"/>
              <a:t>It is passed from mother to son on 23</a:t>
            </a:r>
            <a:r>
              <a:rPr lang="en-US" baseline="30000" dirty="0" smtClean="0"/>
              <a:t>rd</a:t>
            </a:r>
            <a:r>
              <a:rPr lang="en-US" dirty="0" smtClean="0"/>
              <a:t> chromosome which is sex chromosome</a:t>
            </a:r>
          </a:p>
          <a:p>
            <a:r>
              <a:rPr lang="en-US" dirty="0" smtClean="0"/>
              <a:t>Chromosomes are the structure which contains genes, they contain instructions for the development of cell tissues organ and if you are </a:t>
            </a:r>
            <a:r>
              <a:rPr lang="en-US" dirty="0" err="1" smtClean="0"/>
              <a:t>colour</a:t>
            </a:r>
            <a:r>
              <a:rPr lang="en-US" dirty="0" smtClean="0"/>
              <a:t> blind it means instructions for cone development are wrong</a:t>
            </a:r>
          </a:p>
          <a:p>
            <a:r>
              <a:rPr lang="en-US" dirty="0" smtClean="0"/>
              <a:t>It may be missing or less sensitive</a:t>
            </a:r>
          </a:p>
          <a:p>
            <a:r>
              <a:rPr lang="en-US" dirty="0" smtClean="0"/>
              <a:t>Or pathway from cone to brain is not developed properly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696200" cy="5562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For male to be color blind his X chromosome should have the faulty gene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female might have both X chromosomes normal or one X chromosome might have faulty gene but gene on other chromosome compensates it so the female is carrier and passes on faulty gene to her son so he is colorblind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daughter might be carrier or color blind if her father is colorblind and mother is the carrier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Color blind man non color blind women</a:t>
            </a:r>
            <a:endParaRPr lang="en-US" sz="4400" b="1" dirty="0"/>
          </a:p>
        </p:txBody>
      </p:sp>
      <p:pic>
        <p:nvPicPr>
          <p:cNvPr id="4" name="Content Placeholder 3" descr="http://www.colourblindawareness.org/wp-content/themes/outreach/images/slider/inherited/Table_1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4676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Non color blind man color blind carrier mother</a:t>
            </a:r>
            <a:endParaRPr lang="en-US" sz="4400" b="1" dirty="0"/>
          </a:p>
        </p:txBody>
      </p:sp>
      <p:pic>
        <p:nvPicPr>
          <p:cNvPr id="4" name="Content Placeholder 3" descr="http://www.colourblindawareness.org/wp-content/themes/outreach/images/slider/inherited/Table_2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769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Color blind man color blind carrier women</a:t>
            </a:r>
            <a:endParaRPr lang="en-US" sz="4400" b="1" dirty="0"/>
          </a:p>
        </p:txBody>
      </p:sp>
      <p:pic>
        <p:nvPicPr>
          <p:cNvPr id="4" name="Content Placeholder 3" descr="http://www.colourblindawareness.org/wp-content/themes/outreach/images/slider/inherited/Table_3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Non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 man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 women</a:t>
            </a:r>
            <a:endParaRPr lang="en-US" sz="4400" b="1" dirty="0"/>
          </a:p>
        </p:txBody>
      </p:sp>
      <p:pic>
        <p:nvPicPr>
          <p:cNvPr id="4" name="Content Placeholder 3" descr="http://www.colourblindawareness.org/wp-content/themes/outreach/images/slider/inherited/Table_4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7467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diagnosis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maybe difficult to detect in children with inherited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err="1" smtClean="0"/>
              <a:t>vsion</a:t>
            </a:r>
            <a:r>
              <a:rPr lang="en-US" dirty="0" smtClean="0"/>
              <a:t> deficiency as they don’t know </a:t>
            </a:r>
            <a:r>
              <a:rPr lang="en-US" dirty="0" err="1" smtClean="0"/>
              <a:t>whats</a:t>
            </a:r>
            <a:r>
              <a:rPr lang="en-US" dirty="0" smtClean="0"/>
              <a:t> wrong with them</a:t>
            </a:r>
          </a:p>
          <a:p>
            <a:r>
              <a:rPr lang="en-US" dirty="0" smtClean="0"/>
              <a:t>If you have eye test with optometrist he should check your </a:t>
            </a:r>
            <a:r>
              <a:rPr lang="en-US" dirty="0" err="1" smtClean="0"/>
              <a:t>colour</a:t>
            </a:r>
            <a:r>
              <a:rPr lang="en-US" dirty="0" smtClean="0"/>
              <a:t> vision as a matter of routine</a:t>
            </a:r>
          </a:p>
          <a:p>
            <a:endParaRPr lang="en-US" dirty="0"/>
          </a:p>
        </p:txBody>
      </p:sp>
      <p:pic>
        <p:nvPicPr>
          <p:cNvPr id="4" name="Picture 3" descr="Tortois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038600"/>
            <a:ext cx="7543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4400" b="1" dirty="0" err="1" smtClean="0"/>
              <a:t>Ishiaras</a:t>
            </a:r>
            <a:r>
              <a:rPr lang="en-US" sz="4400" b="1" dirty="0" smtClean="0"/>
              <a:t> test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7467600" cy="5334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There are many tests available to measure </a:t>
            </a:r>
            <a:r>
              <a:rPr lang="en-US" dirty="0" err="1" smtClean="0"/>
              <a:t>colour</a:t>
            </a:r>
            <a:r>
              <a:rPr lang="en-US" dirty="0" smtClean="0"/>
              <a:t> vision defects but the most common is the Ishihara Plate test.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can test for red/green </a:t>
            </a:r>
            <a:r>
              <a:rPr lang="en-US" dirty="0" err="1" smtClean="0"/>
              <a:t>colour</a:t>
            </a:r>
            <a:r>
              <a:rPr lang="en-US" dirty="0" smtClean="0"/>
              <a:t> blindness but not blue </a:t>
            </a:r>
            <a:r>
              <a:rPr lang="en-US" dirty="0" err="1" smtClean="0"/>
              <a:t>colour</a:t>
            </a:r>
            <a:r>
              <a:rPr lang="en-US" dirty="0" smtClean="0"/>
              <a:t> blindness.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This is the test most likely to be used for routine </a:t>
            </a:r>
            <a:r>
              <a:rPr lang="en-US" dirty="0" err="1" smtClean="0"/>
              <a:t>colour</a:t>
            </a:r>
            <a:r>
              <a:rPr lang="en-US" dirty="0" smtClean="0"/>
              <a:t> vision screening in schools or medicals.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This test contains 38 plates of circles created by irregular </a:t>
            </a:r>
            <a:r>
              <a:rPr lang="en-US" dirty="0" err="1" smtClean="0"/>
              <a:t>coloured</a:t>
            </a:r>
            <a:r>
              <a:rPr lang="en-US" dirty="0" smtClean="0"/>
              <a:t> dots in two or more </a:t>
            </a:r>
            <a:r>
              <a:rPr lang="en-US" dirty="0" err="1" smtClean="0"/>
              <a:t>colours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Plates for </a:t>
            </a:r>
            <a:r>
              <a:rPr lang="en-US" sz="4400" b="1" dirty="0" err="1" smtClean="0"/>
              <a:t>ishiaras</a:t>
            </a:r>
            <a:r>
              <a:rPr lang="en-US" sz="4400" b="1" dirty="0" smtClean="0"/>
              <a:t> test</a:t>
            </a:r>
            <a:endParaRPr lang="en-US" sz="4400" b="1" dirty="0"/>
          </a:p>
        </p:txBody>
      </p:sp>
      <p:pic>
        <p:nvPicPr>
          <p:cNvPr id="4" name="Content Placeholder 3" descr="Ishihara Plates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125" y="2057400"/>
            <a:ext cx="7143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What is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blindness?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Color blindness means that you have trouble seeing red, green, or blue or a mix of these colors. It’s rare that a person sees no color at all.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Color blindness is also called a color vision problem.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 color vision problem can change your life. </a:t>
            </a:r>
          </a:p>
          <a:p>
            <a:pPr>
              <a:lnSpc>
                <a:spcPct val="15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treatment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is currently no treatment </a:t>
            </a:r>
          </a:p>
          <a:p>
            <a:r>
              <a:rPr lang="en-US" dirty="0" err="1" smtClean="0"/>
              <a:t>Colour</a:t>
            </a:r>
            <a:r>
              <a:rPr lang="en-US" dirty="0" smtClean="0"/>
              <a:t> filters or contact lenses can be used in some situations to enhance the brightness between some </a:t>
            </a:r>
            <a:r>
              <a:rPr lang="en-US" dirty="0" err="1" smtClean="0"/>
              <a:t>colours</a:t>
            </a:r>
            <a:endParaRPr lang="en-US" dirty="0" smtClean="0"/>
          </a:p>
          <a:p>
            <a:r>
              <a:rPr lang="en-US" dirty="0" smtClean="0"/>
              <a:t>For acquired </a:t>
            </a:r>
            <a:r>
              <a:rPr lang="en-US" dirty="0" err="1" smtClean="0"/>
              <a:t>colour</a:t>
            </a:r>
            <a:r>
              <a:rPr lang="en-US" dirty="0" smtClean="0"/>
              <a:t> vision deficiency, once the cause has been established and treated, your vision may return to normal.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www.colourblindawareness.org/wp-content/themes/outreach/images/slider/treatment/red_glass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953000"/>
            <a:ext cx="6781800" cy="137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4676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People living with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blindness: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84248"/>
            <a:ext cx="7924800" cy="4873752"/>
          </a:xfrm>
        </p:spPr>
        <p:txBody>
          <a:bodyPr>
            <a:normAutofit/>
          </a:bodyPr>
          <a:lstStyle/>
          <a:p>
            <a:r>
              <a:rPr lang="en-US" dirty="0" err="1" smtClean="0"/>
              <a:t>Colour</a:t>
            </a:r>
            <a:r>
              <a:rPr lang="en-US" dirty="0" smtClean="0"/>
              <a:t> blind people face many difficulties in everyday life</a:t>
            </a:r>
          </a:p>
          <a:p>
            <a:r>
              <a:rPr lang="en-US" dirty="0" smtClean="0"/>
              <a:t>Problems can arise in even the most simple of activities including choosing and preparing food, gardening, sport, driving a car and selecting clothing. </a:t>
            </a:r>
          </a:p>
          <a:p>
            <a:r>
              <a:rPr lang="en-US" dirty="0" err="1" smtClean="0"/>
              <a:t>Colour</a:t>
            </a:r>
            <a:r>
              <a:rPr lang="en-US" dirty="0" smtClean="0"/>
              <a:t> blind people can also find themselves in trouble because they haven’t been able to pick up a change in someone’s mood by a change in </a:t>
            </a:r>
            <a:r>
              <a:rPr lang="en-US" dirty="0" err="1" smtClean="0"/>
              <a:t>colour</a:t>
            </a:r>
            <a:r>
              <a:rPr lang="en-US" dirty="0" smtClean="0"/>
              <a:t> of their face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references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http://www.webmd.com/eye-health/tc/color-blindness-topic-overview</a:t>
            </a:r>
          </a:p>
          <a:p>
            <a:endParaRPr lang="en-US" dirty="0" smtClean="0"/>
          </a:p>
          <a:p>
            <a:r>
              <a:rPr lang="en-US" dirty="0" smtClean="0"/>
              <a:t>http://www.colourblindawareness.org/colour-blindness/colour-blindness-experience-it/</a:t>
            </a:r>
          </a:p>
          <a:p>
            <a:endParaRPr lang="en-US" dirty="0" smtClean="0"/>
          </a:p>
          <a:p>
            <a:r>
              <a:rPr lang="en-US" dirty="0" smtClean="0"/>
              <a:t>http://www.geteyesmart.org/eyesmart/diseases/color-blindness.cfm</a:t>
            </a:r>
          </a:p>
          <a:p>
            <a:endParaRPr lang="en-US" dirty="0" smtClean="0"/>
          </a:p>
          <a:p>
            <a:r>
              <a:rPr lang="en-US" dirty="0" smtClean="0"/>
              <a:t>http://www.colblindor.com/2010/03/02/what-is-color-blindness/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304800"/>
          <a:ext cx="7467600" cy="6169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Causes of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blindness: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>
            <a:normAutofit fontScale="92500" lnSpcReduction="10000"/>
          </a:bodyPr>
          <a:lstStyle/>
          <a:p>
            <a:pPr>
              <a:buSzPct val="82000"/>
              <a:buFont typeface="Courier New" pitchFamily="49" charset="0"/>
              <a:buChar char="o"/>
            </a:pPr>
            <a:r>
              <a:rPr lang="en-US" dirty="0" smtClean="0"/>
              <a:t>Usually genetic condition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gene responsible is on X chromosome.</a:t>
            </a:r>
          </a:p>
          <a:p>
            <a:r>
              <a:rPr lang="en-US" dirty="0"/>
              <a:t>Genetic changes involving the </a:t>
            </a:r>
            <a:r>
              <a:rPr lang="en-US" i="1" dirty="0"/>
              <a:t>OPN1LW</a:t>
            </a:r>
            <a:r>
              <a:rPr lang="en-US" dirty="0"/>
              <a:t> or </a:t>
            </a:r>
            <a:r>
              <a:rPr lang="en-US" i="1" dirty="0"/>
              <a:t>OPN1MW</a:t>
            </a:r>
            <a:r>
              <a:rPr lang="en-US" dirty="0"/>
              <a:t> gene cause red-green color vision </a:t>
            </a:r>
            <a:r>
              <a:rPr lang="en-US" dirty="0" smtClean="0"/>
              <a:t>defects.</a:t>
            </a:r>
          </a:p>
          <a:p>
            <a:r>
              <a:rPr lang="en-US" dirty="0"/>
              <a:t>These changes lead to an absence of L or M cones or to the production of abnormal </a:t>
            </a:r>
            <a:r>
              <a:rPr lang="en-US" dirty="0" err="1"/>
              <a:t>opsin</a:t>
            </a:r>
            <a:r>
              <a:rPr lang="en-US" dirty="0"/>
              <a:t> pigments in these cones that affect red-green color vision</a:t>
            </a:r>
            <a:endParaRPr lang="en-US" dirty="0" smtClean="0"/>
          </a:p>
          <a:p>
            <a:r>
              <a:rPr lang="en-US" dirty="0"/>
              <a:t>Blue-yellow color vision defects result from mutations in the </a:t>
            </a:r>
            <a:r>
              <a:rPr lang="en-US" i="1" dirty="0"/>
              <a:t>OPN1SW</a:t>
            </a:r>
            <a:r>
              <a:rPr lang="en-US" dirty="0"/>
              <a:t> gene</a:t>
            </a:r>
            <a:r>
              <a:rPr lang="en-US" dirty="0" smtClean="0"/>
              <a:t>.</a:t>
            </a:r>
          </a:p>
          <a:p>
            <a:r>
              <a:rPr lang="en-US" dirty="0"/>
              <a:t>These mutations lead to the premature destruction of S cones or the production of defective S </a:t>
            </a:r>
            <a:r>
              <a:rPr lang="en-US" dirty="0" smtClean="0"/>
              <a:t>cones making </a:t>
            </a:r>
            <a:r>
              <a:rPr lang="en-US" dirty="0"/>
              <a:t>it difficult or impossible to detect differences between shades of blue and green and causing problems with distinguishing dark blue from </a:t>
            </a:r>
            <a:r>
              <a:rPr lang="en-US" dirty="0" smtClean="0"/>
              <a:t>black.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001000" cy="6629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Inherited condition maybe due to following…..</a:t>
            </a:r>
          </a:p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In our eye there are two types of light sensitive cell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                Rods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                 cones</a:t>
            </a:r>
          </a:p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Both found in retina which is a layer at the back of eye it processes images.</a:t>
            </a:r>
          </a:p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The rods are responsible for vision in night as work in low light condition ( cannot distinguish different wavelength of light)</a:t>
            </a:r>
          </a:p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The cones are responsible for color discrimination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continued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there are three types of cones</a:t>
            </a:r>
          </a:p>
          <a:p>
            <a:pPr marL="457200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/>
              <a:t>( differ on the basis of photoreceptor protein they make)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L-cones sense long </a:t>
            </a:r>
            <a:r>
              <a:rPr lang="en-US" dirty="0" err="1" smtClean="0"/>
              <a:t>wavelenght</a:t>
            </a:r>
            <a:r>
              <a:rPr lang="en-US" dirty="0" smtClean="0"/>
              <a:t> ( red light)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M-cones sense medium wavelength ( green light)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S-cones sense shorter </a:t>
            </a:r>
            <a:r>
              <a:rPr lang="en-US" dirty="0" err="1" smtClean="0"/>
              <a:t>wavelenght</a:t>
            </a:r>
            <a:r>
              <a:rPr lang="en-US" dirty="0" smtClean="0"/>
              <a:t> ( blue light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14400"/>
            <a:ext cx="47244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When you see an object light enters your eye and stimulates the cone cells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Your brain interpret the signals from the cone cell and enable you to see the </a:t>
            </a:r>
            <a:r>
              <a:rPr lang="en-US" dirty="0" err="1" smtClean="0"/>
              <a:t>colour</a:t>
            </a:r>
            <a:r>
              <a:rPr lang="en-US" dirty="0" smtClean="0"/>
              <a:t> of object</a:t>
            </a:r>
          </a:p>
          <a:p>
            <a:r>
              <a:rPr lang="en-US" dirty="0" smtClean="0"/>
              <a:t>They work together enabling us to see whole spectrum of </a:t>
            </a:r>
            <a:r>
              <a:rPr lang="en-US" dirty="0" err="1" smtClean="0"/>
              <a:t>colours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Faulty cones thus are responsible for color blindness</a:t>
            </a:r>
            <a:endParaRPr lang="en-US" dirty="0"/>
          </a:p>
        </p:txBody>
      </p:sp>
      <p:pic>
        <p:nvPicPr>
          <p:cNvPr id="4" name="Picture 3" descr="JQ6CA2BJ4OECADJW0EECARGHWMACA0FLIT0CANWPKI7CAD6RQ49CA6RKC3NCAQF3FMDCA3YH264CARDZDM5CAGJFG3NCAKO3FZMCAVQSEFLCAN9RSF2CA4UP151CA0898TQCATB3YM7CAX3RJ03CAQSXXK6.png"/>
          <p:cNvPicPr>
            <a:picLocks noChangeAspect="1"/>
          </p:cNvPicPr>
          <p:nvPr/>
        </p:nvPicPr>
        <p:blipFill>
          <a:blip r:embed="rId2"/>
          <a:srcRect l="2000" t="26667" r="62000" b="18667"/>
          <a:stretch>
            <a:fillRect/>
          </a:stretch>
        </p:blipFill>
        <p:spPr>
          <a:xfrm>
            <a:off x="4953000" y="457200"/>
            <a:ext cx="3581400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711952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2"/>
            </a:pPr>
            <a:r>
              <a:rPr lang="en-US" b="1" dirty="0" smtClean="0"/>
              <a:t>Acquired color blindness: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Aging.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Eye problems, such as glaucoma, macular 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degeneration, cataracts, or diabetic retinopathy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Injury to the eye.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Side effects of some medicines.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If you have inherited </a:t>
            </a:r>
            <a:r>
              <a:rPr lang="en-US" dirty="0" err="1" smtClean="0"/>
              <a:t>colour</a:t>
            </a:r>
            <a:r>
              <a:rPr lang="en-US" dirty="0" smtClean="0"/>
              <a:t> blindness your condition will stay the same throughout your life – it won’t get any better or worse.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457200" indent="-457200"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Types of </a:t>
            </a:r>
            <a:r>
              <a:rPr lang="en-US" sz="4400" b="1" dirty="0" err="1" smtClean="0"/>
              <a:t>colour</a:t>
            </a:r>
            <a:r>
              <a:rPr lang="en-US" sz="4400" b="1" dirty="0" smtClean="0"/>
              <a:t> blindness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153400" cy="5181600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Trichromacy</a:t>
            </a:r>
            <a:r>
              <a:rPr lang="en-US" dirty="0" smtClean="0"/>
              <a:t> ( three </a:t>
            </a:r>
            <a:r>
              <a:rPr lang="en-US" dirty="0" err="1" smtClean="0"/>
              <a:t>colour</a:t>
            </a:r>
            <a:r>
              <a:rPr lang="en-US" dirty="0" smtClean="0"/>
              <a:t> vision 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smtClean="0"/>
              <a:t>Normal </a:t>
            </a:r>
            <a:r>
              <a:rPr lang="en-US" dirty="0" err="1" smtClean="0"/>
              <a:t>colour</a:t>
            </a:r>
            <a:r>
              <a:rPr lang="en-US" dirty="0" smtClean="0"/>
              <a:t> vision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2"/>
            </a:pPr>
            <a:r>
              <a:rPr lang="en-US" dirty="0" smtClean="0"/>
              <a:t>Anomalous </a:t>
            </a:r>
            <a:r>
              <a:rPr lang="en-US" dirty="0" err="1" smtClean="0"/>
              <a:t>trichomacy</a:t>
            </a:r>
            <a:r>
              <a:rPr lang="en-US" dirty="0" smtClean="0"/>
              <a:t> ( </a:t>
            </a:r>
            <a:r>
              <a:rPr lang="en-US" dirty="0" err="1" smtClean="0"/>
              <a:t>unusuall</a:t>
            </a:r>
            <a:r>
              <a:rPr lang="en-US" dirty="0" smtClean="0"/>
              <a:t> three </a:t>
            </a:r>
            <a:r>
              <a:rPr lang="en-US" dirty="0" err="1" smtClean="0"/>
              <a:t>colour</a:t>
            </a:r>
            <a:r>
              <a:rPr lang="en-US" dirty="0" smtClean="0"/>
              <a:t> vision 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smtClean="0"/>
              <a:t>See all three primary </a:t>
            </a:r>
            <a:r>
              <a:rPr lang="en-US" dirty="0" err="1" smtClean="0"/>
              <a:t>colour</a:t>
            </a:r>
            <a:endParaRPr lang="en-US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smtClean="0"/>
              <a:t>One </a:t>
            </a:r>
            <a:r>
              <a:rPr lang="en-US" dirty="0" err="1" smtClean="0"/>
              <a:t>colour</a:t>
            </a:r>
            <a:r>
              <a:rPr lang="en-US" dirty="0" smtClean="0"/>
              <a:t> is seen weakly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err="1" smtClean="0"/>
              <a:t>Protanomaly</a:t>
            </a:r>
            <a:r>
              <a:rPr lang="en-US" dirty="0" smtClean="0"/>
              <a:t> ( l-cone defect ) red weak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err="1" smtClean="0"/>
              <a:t>Deuteranamoly</a:t>
            </a:r>
            <a:r>
              <a:rPr lang="en-US" dirty="0" smtClean="0"/>
              <a:t> ( M-cone defect ) green weak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err="1" smtClean="0"/>
              <a:t>Tritanomaly</a:t>
            </a:r>
            <a:r>
              <a:rPr lang="en-US" dirty="0" smtClean="0"/>
              <a:t> ( S-cone defect ) Blue weak</a:t>
            </a:r>
          </a:p>
          <a:p>
            <a:pPr marL="457200" indent="-45720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914400"/>
            <a:ext cx="7315200" cy="5559552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dirty="0" smtClean="0"/>
              <a:t> </a:t>
            </a:r>
            <a:r>
              <a:rPr lang="en-US" dirty="0" err="1" smtClean="0"/>
              <a:t>Dichromacy</a:t>
            </a:r>
            <a:r>
              <a:rPr lang="en-US" dirty="0" smtClean="0"/>
              <a:t> ( two </a:t>
            </a:r>
            <a:r>
              <a:rPr lang="en-US" dirty="0" err="1" smtClean="0"/>
              <a:t>colour</a:t>
            </a:r>
            <a:r>
              <a:rPr lang="en-US" dirty="0" smtClean="0"/>
              <a:t> vision)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smtClean="0"/>
              <a:t>See only two of three primary </a:t>
            </a:r>
            <a:r>
              <a:rPr lang="en-US" dirty="0" err="1" smtClean="0"/>
              <a:t>colours</a:t>
            </a:r>
            <a:endParaRPr lang="en-US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dirty="0" smtClean="0"/>
              <a:t>One cone is totally </a:t>
            </a:r>
            <a:r>
              <a:rPr lang="en-US" dirty="0" err="1" smtClean="0"/>
              <a:t>disfunctional</a:t>
            </a:r>
            <a:r>
              <a:rPr lang="en-US" dirty="0" smtClean="0"/>
              <a:t> or absent</a:t>
            </a:r>
          </a:p>
          <a:p>
            <a:pPr>
              <a:buFontTx/>
              <a:buChar char="-"/>
            </a:pPr>
            <a:r>
              <a:rPr lang="en-US" dirty="0" smtClean="0"/>
              <a:t>   </a:t>
            </a:r>
            <a:r>
              <a:rPr lang="en-US" dirty="0" err="1" smtClean="0"/>
              <a:t>Protanopia</a:t>
            </a:r>
            <a:r>
              <a:rPr lang="en-US" dirty="0" smtClean="0"/>
              <a:t> ( l-cone absent )</a:t>
            </a:r>
          </a:p>
          <a:p>
            <a:pPr>
              <a:buFontTx/>
              <a:buChar char="-"/>
            </a:pPr>
            <a:r>
              <a:rPr lang="en-US" dirty="0" smtClean="0"/>
              <a:t>   </a:t>
            </a:r>
            <a:r>
              <a:rPr lang="en-US" dirty="0" err="1" smtClean="0"/>
              <a:t>Detutranopia</a:t>
            </a:r>
            <a:r>
              <a:rPr lang="en-US" dirty="0" smtClean="0"/>
              <a:t> ( M-cone absent )</a:t>
            </a:r>
          </a:p>
          <a:p>
            <a:pPr>
              <a:buFontTx/>
              <a:buChar char="-"/>
            </a:pPr>
            <a:r>
              <a:rPr lang="en-US" dirty="0" smtClean="0"/>
              <a:t>   </a:t>
            </a:r>
            <a:r>
              <a:rPr lang="en-US" dirty="0" err="1" smtClean="0"/>
              <a:t>Tritanopia</a:t>
            </a:r>
            <a:r>
              <a:rPr lang="en-US" dirty="0" smtClean="0"/>
              <a:t> ( S-cone absent )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Rod </a:t>
            </a:r>
            <a:r>
              <a:rPr lang="en-US" dirty="0" err="1" smtClean="0"/>
              <a:t>monochromacy</a:t>
            </a:r>
            <a:r>
              <a:rPr lang="en-US" dirty="0" smtClean="0"/>
              <a:t> (no cones at all )</a:t>
            </a:r>
          </a:p>
          <a:p>
            <a:pPr marL="457200" indent="-457200">
              <a:buNone/>
            </a:pPr>
            <a:r>
              <a:rPr lang="en-US" dirty="0" smtClean="0"/>
              <a:t>-    Sees no </a:t>
            </a:r>
            <a:r>
              <a:rPr lang="en-US" dirty="0" err="1" smtClean="0"/>
              <a:t>colour</a:t>
            </a:r>
            <a:r>
              <a:rPr lang="en-US" dirty="0" smtClean="0"/>
              <a:t> only shades of grey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4873</TotalTime>
  <Words>916</Words>
  <Application>Microsoft Office PowerPoint</Application>
  <PresentationFormat>On-screen Show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Oriel</vt:lpstr>
      <vt:lpstr>Colour blindness</vt:lpstr>
      <vt:lpstr>What is colour blindness?</vt:lpstr>
      <vt:lpstr>Causes of colour blindness:</vt:lpstr>
      <vt:lpstr>PowerPoint Presentation</vt:lpstr>
      <vt:lpstr>continued</vt:lpstr>
      <vt:lpstr>PowerPoint Presentation</vt:lpstr>
      <vt:lpstr>PowerPoint Presentation</vt:lpstr>
      <vt:lpstr>Types of colour blindness</vt:lpstr>
      <vt:lpstr>PowerPoint Presentation</vt:lpstr>
      <vt:lpstr>PowerPoint Presentation</vt:lpstr>
      <vt:lpstr>Inheritence pattern</vt:lpstr>
      <vt:lpstr>PowerPoint Presentation</vt:lpstr>
      <vt:lpstr>Color blind man non color blind women</vt:lpstr>
      <vt:lpstr>Non color blind man color blind carrier mother</vt:lpstr>
      <vt:lpstr>Color blind man color blind carrier women</vt:lpstr>
      <vt:lpstr>Non colour blind man colour blind women</vt:lpstr>
      <vt:lpstr>diagnosis</vt:lpstr>
      <vt:lpstr>Ishiaras test</vt:lpstr>
      <vt:lpstr>Plates for ishiaras test</vt:lpstr>
      <vt:lpstr>treatment</vt:lpstr>
      <vt:lpstr>People living with colour blindness: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 blindness</dc:title>
  <dc:creator>User</dc:creator>
  <cp:lastModifiedBy>Fatima</cp:lastModifiedBy>
  <cp:revision>48</cp:revision>
  <dcterms:created xsi:type="dcterms:W3CDTF">2013-04-20T11:36:11Z</dcterms:created>
  <dcterms:modified xsi:type="dcterms:W3CDTF">2016-04-06T17:58:46Z</dcterms:modified>
</cp:coreProperties>
</file>