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33B5B-83D7-4966-A1BC-B0F56C41B1B0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F83CF3-D394-49B1-9501-A9CD8FACD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439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Most sex-linked genes are only on the X chromosomes. The Y chromosome is lacking these. Very few Y-linked alleles have been found on the much smaller Y chromosome.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83CF3-D394-49B1-9501-A9CD8FACDFA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066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first genotype is a carrier female. Although a female with this genotype appears normal, she is capable of passing on an allele for color blindness. Color-blind females are rare because they must receive the allele from both parents. Color-blind males are more common because they need only one recessive allele to be color-blind. The allele for color blindness must be inherited from their mother because it is on the X chromosome. Males only inherit the Y chromosome from their father.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83CF3-D394-49B1-9501-A9CD8FACDFA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402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daughters will have normal color vision because they all receive an XB from their father. The sons, however, have a 50% chance of being color-blind, depending on whether they receive an XB or an </a:t>
            </a:r>
            <a:r>
              <a:rPr lang="en-US" dirty="0" err="1" smtClean="0"/>
              <a:t>Xb</a:t>
            </a:r>
            <a:r>
              <a:rPr lang="en-US" dirty="0" smtClean="0"/>
              <a:t> from their mother. The inheritance of a Y chromo- some from their father cannot offset the inheritance of an </a:t>
            </a:r>
            <a:r>
              <a:rPr lang="en-US" dirty="0" err="1" smtClean="0"/>
              <a:t>Xb</a:t>
            </a:r>
            <a:r>
              <a:rPr lang="en-US" dirty="0" smtClean="0"/>
              <a:t> from their mother. The Y chromosome doesn’t have an allele for the trait, so it can’t possibly prevent color blindness in a son. Notice in Figure 20.5 that the phenotypic results for sex-linked traits are given separately for males and females.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83CF3-D394-49B1-9501-A9CD8FACDFA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24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Like color blindness, most sex-linked disorders are usually carried on the X chromosome. Figure 20.6 gives a pedigree for an X-linked recessive disorder. More males than females have the disorder because recessive alleles on the X chromosome are always expressed in males. The Y chromosome lacks an allele for the disorder. X-linked recessive conditions often pass from grandfather to grand -son because the daughters of a male with the disorder are</a:t>
            </a:r>
          </a:p>
          <a:p>
            <a:r>
              <a:rPr lang="en-US" dirty="0" smtClean="0"/>
              <a:t>carriers. Figure 20.18 lists various ways to recognize a recessive X-linked disorder. Only a few known traits are X-linked dominant. If a disorder is X-linked dominant, affected males pass the trait only to daughters, who have a 100% chance of having the condition. Females can pass an X-linked dominant</a:t>
            </a:r>
          </a:p>
          <a:p>
            <a:r>
              <a:rPr lang="en-US" dirty="0" smtClean="0"/>
              <a:t>allele to both sons and daughters. If a female is heterozygous and her partner is normal, each child has a 50% chance of escaping an X-linked dominant disorder. </a:t>
            </a:r>
            <a:r>
              <a:rPr lang="en-US" smtClean="0"/>
              <a:t>This depends </a:t>
            </a:r>
            <a:r>
              <a:rPr lang="en-US" dirty="0" smtClean="0"/>
              <a:t>on the maternal X chromosome that is inherited.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F83CF3-D394-49B1-9501-A9CD8FACDFA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77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F9AA3-2EE6-4FD7-8002-6A6ACD1CECCE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A22B-B10A-4A69-A1A4-C63903AA266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F9AA3-2EE6-4FD7-8002-6A6ACD1CECCE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A22B-B10A-4A69-A1A4-C63903AA2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F9AA3-2EE6-4FD7-8002-6A6ACD1CECCE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A22B-B10A-4A69-A1A4-C63903AA2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F9AA3-2EE6-4FD7-8002-6A6ACD1CECCE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A22B-B10A-4A69-A1A4-C63903AA2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F9AA3-2EE6-4FD7-8002-6A6ACD1CECCE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A22B-B10A-4A69-A1A4-C63903AA266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F9AA3-2EE6-4FD7-8002-6A6ACD1CECCE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A22B-B10A-4A69-A1A4-C63903AA2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F9AA3-2EE6-4FD7-8002-6A6ACD1CECCE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A22B-B10A-4A69-A1A4-C63903AA266B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F9AA3-2EE6-4FD7-8002-6A6ACD1CECCE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A22B-B10A-4A69-A1A4-C63903AA2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F9AA3-2EE6-4FD7-8002-6A6ACD1CECCE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A22B-B10A-4A69-A1A4-C63903AA2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F9AA3-2EE6-4FD7-8002-6A6ACD1CECCE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A22B-B10A-4A69-A1A4-C63903AA266B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F9AA3-2EE6-4FD7-8002-6A6ACD1CECCE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A22B-B10A-4A69-A1A4-C63903AA2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EDF9AA3-2EE6-4FD7-8002-6A6ACD1CECCE}" type="datetimeFigureOut">
              <a:rPr lang="en-US" smtClean="0"/>
              <a:t>5/1/2016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2B2BA22B-B10A-4A69-A1A4-C63903AA266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1"/>
            <a:ext cx="7772400" cy="990600"/>
          </a:xfrm>
        </p:spPr>
        <p:txBody>
          <a:bodyPr/>
          <a:lstStyle/>
          <a:p>
            <a:r>
              <a:rPr lang="en-US" dirty="0" smtClean="0"/>
              <a:t>Sex-Linked Inheritance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5146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b="1" dirty="0"/>
              <a:t>Learning Outcomes</a:t>
            </a:r>
          </a:p>
          <a:p>
            <a:pPr algn="l"/>
            <a:r>
              <a:rPr lang="en-US" dirty="0"/>
              <a:t>Upon completion of this </a:t>
            </a:r>
            <a:r>
              <a:rPr lang="en-US" dirty="0" smtClean="0"/>
              <a:t>session , </a:t>
            </a:r>
            <a:r>
              <a:rPr lang="en-US" dirty="0"/>
              <a:t>you should be able </a:t>
            </a:r>
            <a:r>
              <a:rPr lang="en-US" dirty="0" smtClean="0"/>
              <a:t>to:</a:t>
            </a:r>
            <a:endParaRPr lang="en-US" dirty="0"/>
          </a:p>
          <a:p>
            <a:pPr algn="l"/>
            <a:r>
              <a:rPr lang="en-US" b="1" dirty="0"/>
              <a:t>1. </a:t>
            </a:r>
            <a:r>
              <a:rPr lang="en-US" dirty="0"/>
              <a:t>Understand the </a:t>
            </a:r>
            <a:r>
              <a:rPr lang="en-US" dirty="0" smtClean="0"/>
              <a:t>differences </a:t>
            </a:r>
            <a:r>
              <a:rPr lang="en-US" dirty="0"/>
              <a:t>between autosomal and </a:t>
            </a:r>
            <a:r>
              <a:rPr lang="en-US" dirty="0" smtClean="0"/>
              <a:t>sex linked patterns </a:t>
            </a:r>
            <a:r>
              <a:rPr lang="en-US" dirty="0"/>
              <a:t>of inheritance.</a:t>
            </a:r>
          </a:p>
          <a:p>
            <a:pPr algn="l"/>
            <a:r>
              <a:rPr lang="en-US" b="1" dirty="0"/>
              <a:t>2. </a:t>
            </a:r>
            <a:r>
              <a:rPr lang="en-US" dirty="0"/>
              <a:t>Interpret a human pedigree to determine sex-linked</a:t>
            </a:r>
          </a:p>
          <a:p>
            <a:pPr algn="l"/>
            <a:r>
              <a:rPr lang="en-US" dirty="0"/>
              <a:t>inheritance of a trait.</a:t>
            </a:r>
          </a:p>
        </p:txBody>
      </p:sp>
    </p:spTree>
    <p:extLst>
      <p:ext uri="{BB962C8B-B14F-4D97-AF65-F5344CB8AC3E}">
        <p14:creationId xmlns:p14="http://schemas.microsoft.com/office/powerpoint/2010/main" val="71367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Normally, both males and females have 23 pairs of chromosomes; 22 pairs are called autosomes, and one pair is the sex chromosomes. </a:t>
            </a:r>
          </a:p>
          <a:p>
            <a:r>
              <a:rPr lang="en-US" dirty="0" smtClean="0"/>
              <a:t>In humans, males have the sex chromosomes X and Y, and females have two X chromosomes. </a:t>
            </a:r>
          </a:p>
          <a:p>
            <a:r>
              <a:rPr lang="en-US" dirty="0" smtClean="0"/>
              <a:t>The Y chromosome contains the gene responsible</a:t>
            </a:r>
          </a:p>
          <a:p>
            <a:pPr marL="0" indent="0">
              <a:buNone/>
            </a:pPr>
            <a:r>
              <a:rPr lang="en-US" dirty="0" smtClean="0"/>
              <a:t>    for determining male gender.</a:t>
            </a:r>
          </a:p>
          <a:p>
            <a:r>
              <a:rPr lang="en-US" dirty="0" smtClean="0"/>
              <a:t>Traits controlled by genes on the sex chromosomes are</a:t>
            </a:r>
          </a:p>
          <a:p>
            <a:pPr marL="0" indent="0">
              <a:buNone/>
            </a:pPr>
            <a:r>
              <a:rPr lang="en-US" dirty="0" smtClean="0"/>
              <a:t>      said to be sex-linked.</a:t>
            </a:r>
          </a:p>
          <a:p>
            <a:r>
              <a:rPr lang="en-US" dirty="0" smtClean="0"/>
              <a:t> An allele on an X chromosome is X-linked, and an allele on the Y chromosome is Y-linked.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137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X-linked traits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X chromosome carries genes that affect </a:t>
            </a:r>
            <a:r>
              <a:rPr lang="en-US" dirty="0" smtClean="0"/>
              <a:t>both males </a:t>
            </a:r>
            <a:r>
              <a:rPr lang="en-US" dirty="0"/>
              <a:t>and females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It would be logical to suppose that a </a:t>
            </a:r>
            <a:r>
              <a:rPr lang="en-US" dirty="0" smtClean="0"/>
              <a:t>sex linked trait </a:t>
            </a:r>
            <a:r>
              <a:rPr lang="en-US" dirty="0"/>
              <a:t>is passed from father to son or from mother </a:t>
            </a:r>
            <a:r>
              <a:rPr lang="en-US" dirty="0" smtClean="0"/>
              <a:t>to daughter</a:t>
            </a:r>
            <a:r>
              <a:rPr lang="en-US" dirty="0"/>
              <a:t>, but this is not the case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A male always receives </a:t>
            </a:r>
            <a:r>
              <a:rPr lang="en-US" dirty="0" smtClean="0"/>
              <a:t>an X-linked </a:t>
            </a:r>
            <a:r>
              <a:rPr lang="en-US" dirty="0"/>
              <a:t>allele from his mother, from whom he inherited </a:t>
            </a:r>
            <a:r>
              <a:rPr lang="en-US" dirty="0" smtClean="0"/>
              <a:t>an X </a:t>
            </a:r>
            <a:r>
              <a:rPr lang="en-US" dirty="0"/>
              <a:t>chromosome. </a:t>
            </a:r>
            <a:endParaRPr lang="en-US" dirty="0" smtClean="0"/>
          </a:p>
          <a:p>
            <a:r>
              <a:rPr lang="en-US" i="1" dirty="0" smtClean="0"/>
              <a:t>The </a:t>
            </a:r>
            <a:r>
              <a:rPr lang="en-US" i="1" dirty="0"/>
              <a:t>Y chromosome from the father does not </a:t>
            </a:r>
            <a:r>
              <a:rPr lang="en-US" i="1" dirty="0" smtClean="0"/>
              <a:t>carry an </a:t>
            </a:r>
            <a:r>
              <a:rPr lang="en-US" i="1" dirty="0"/>
              <a:t>allele for the trait. </a:t>
            </a:r>
            <a:endParaRPr lang="en-US" i="1" dirty="0" smtClean="0"/>
          </a:p>
          <a:p>
            <a:r>
              <a:rPr lang="en-US" dirty="0" smtClean="0"/>
              <a:t>Usually</a:t>
            </a:r>
            <a:r>
              <a:rPr lang="en-US" dirty="0"/>
              <a:t>, a sex-linked genetic disorder </a:t>
            </a:r>
            <a:r>
              <a:rPr lang="en-US" dirty="0" smtClean="0"/>
              <a:t>is recessive</a:t>
            </a:r>
            <a:r>
              <a:rPr lang="en-US" dirty="0"/>
              <a:t>. Therefore, a female must receive two alleles, </a:t>
            </a:r>
            <a:r>
              <a:rPr lang="en-US" dirty="0" smtClean="0"/>
              <a:t>one from </a:t>
            </a:r>
            <a:r>
              <a:rPr lang="en-US" dirty="0"/>
              <a:t>each parent, before she has the disorder.</a:t>
            </a:r>
          </a:p>
        </p:txBody>
      </p:sp>
    </p:spTree>
    <p:extLst>
      <p:ext uri="{BB962C8B-B14F-4D97-AF65-F5344CB8AC3E}">
        <p14:creationId xmlns:p14="http://schemas.microsoft.com/office/powerpoint/2010/main" val="1683142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X-Linked Alleles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considering X-linked traits, the allele on the X chromosome is shown as a letter attached to the X chromosome.</a:t>
            </a:r>
          </a:p>
          <a:p>
            <a:r>
              <a:rPr lang="en-US" dirty="0" smtClean="0"/>
              <a:t>For example, this is the key for red–green color blindness, a well-known X-linked recessive disorder: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X</a:t>
            </a:r>
            <a:r>
              <a:rPr lang="en-US" baseline="30000" dirty="0" smtClean="0"/>
              <a:t>B</a:t>
            </a:r>
            <a:r>
              <a:rPr lang="en-US" dirty="0" smtClean="0"/>
              <a:t> = normal vision</a:t>
            </a:r>
          </a:p>
          <a:p>
            <a:r>
              <a:rPr lang="en-US" dirty="0" err="1" smtClean="0"/>
              <a:t>X</a:t>
            </a:r>
            <a:r>
              <a:rPr lang="en-US" baseline="30000" dirty="0" err="1" smtClean="0"/>
              <a:t>b</a:t>
            </a:r>
            <a:r>
              <a:rPr lang="en-US" dirty="0" smtClean="0"/>
              <a:t>= color blindness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237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X-Linked Alleles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possible genotypes and phenotypes in both </a:t>
            </a:r>
            <a:r>
              <a:rPr lang="en-US" dirty="0" smtClean="0"/>
              <a:t>males and females: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2971800"/>
            <a:ext cx="39624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485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Now let us consider a mating between a man with</a:t>
            </a:r>
          </a:p>
          <a:p>
            <a:pPr marL="0" indent="0">
              <a:buNone/>
            </a:pPr>
            <a:r>
              <a:rPr lang="en-US" dirty="0" smtClean="0"/>
              <a:t>normal </a:t>
            </a:r>
            <a:r>
              <a:rPr lang="en-US" dirty="0"/>
              <a:t>vision and a heterozygous </a:t>
            </a:r>
            <a:r>
              <a:rPr lang="en-US" dirty="0" smtClean="0"/>
              <a:t>woman. What </a:t>
            </a:r>
            <a:r>
              <a:rPr lang="en-US" dirty="0"/>
              <a:t>is the chance that this couple will have a </a:t>
            </a:r>
            <a:r>
              <a:rPr lang="en-US" dirty="0" smtClean="0"/>
              <a:t>color-blind daughter</a:t>
            </a:r>
            <a:r>
              <a:rPr lang="en-US" dirty="0"/>
              <a:t>? A color-blind son?</a:t>
            </a:r>
          </a:p>
        </p:txBody>
      </p:sp>
    </p:spTree>
    <p:extLst>
      <p:ext uri="{BB962C8B-B14F-4D97-AF65-F5344CB8AC3E}">
        <p14:creationId xmlns:p14="http://schemas.microsoft.com/office/powerpoint/2010/main" val="95851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724400"/>
            <a:ext cx="6781800" cy="1447800"/>
          </a:xfrm>
        </p:spPr>
        <p:txBody>
          <a:bodyPr>
            <a:noAutofit/>
          </a:bodyPr>
          <a:lstStyle/>
          <a:p>
            <a:r>
              <a:rPr lang="en-US" sz="1600" dirty="0"/>
              <a:t>Figure </a:t>
            </a:r>
            <a:r>
              <a:rPr lang="en-US" sz="1600" dirty="0" smtClean="0"/>
              <a:t>20.5  </a:t>
            </a:r>
            <a:r>
              <a:rPr lang="en-US" sz="1600" dirty="0"/>
              <a:t>Results of an X-linked cross.</a:t>
            </a:r>
            <a:br>
              <a:rPr lang="en-US" sz="1600" dirty="0"/>
            </a:br>
            <a:r>
              <a:rPr lang="en-US" sz="1600" dirty="0"/>
              <a:t>The male parent is normal, but the female parent is a carrier—an allele for</a:t>
            </a:r>
            <a:br>
              <a:rPr lang="en-US" sz="1600" dirty="0"/>
            </a:br>
            <a:r>
              <a:rPr lang="en-US" sz="1600" dirty="0"/>
              <a:t>color blindness is located on one of her X chromosomes. Therefore, each</a:t>
            </a:r>
            <a:br>
              <a:rPr lang="en-US" sz="1600" dirty="0"/>
            </a:br>
            <a:r>
              <a:rPr lang="en-US" sz="1600" dirty="0"/>
              <a:t>son has a 50% chance of being color-blind. The daughters will appear</a:t>
            </a:r>
            <a:br>
              <a:rPr lang="en-US" sz="1600" dirty="0"/>
            </a:br>
            <a:r>
              <a:rPr lang="en-US" sz="1600" dirty="0"/>
              <a:t>normal, but each one has a 50% chance of being a carrier.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81000"/>
            <a:ext cx="6781800" cy="4419600"/>
          </a:xfrm>
        </p:spPr>
      </p:pic>
    </p:spTree>
    <p:extLst>
      <p:ext uri="{BB962C8B-B14F-4D97-AF65-F5344CB8AC3E}">
        <p14:creationId xmlns:p14="http://schemas.microsoft.com/office/powerpoint/2010/main" val="4210399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876800"/>
            <a:ext cx="7467600" cy="1295400"/>
          </a:xfrm>
        </p:spPr>
        <p:txBody>
          <a:bodyPr>
            <a:normAutofit/>
          </a:bodyPr>
          <a:lstStyle/>
          <a:p>
            <a:r>
              <a:rPr lang="en-US" sz="4400" dirty="0"/>
              <a:t>Pedigree for X-Linked Disorders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57200"/>
            <a:ext cx="7391400" cy="4876800"/>
          </a:xfrm>
        </p:spPr>
      </p:pic>
    </p:spTree>
    <p:extLst>
      <p:ext uri="{BB962C8B-B14F-4D97-AF65-F5344CB8AC3E}">
        <p14:creationId xmlns:p14="http://schemas.microsoft.com/office/powerpoint/2010/main" val="20201432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98</TotalTime>
  <Words>762</Words>
  <Application>Microsoft Office PowerPoint</Application>
  <PresentationFormat>On-screen Show (4:3)</PresentationFormat>
  <Paragraphs>42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NewsPrint</vt:lpstr>
      <vt:lpstr>Sex-Linked Inheritance</vt:lpstr>
      <vt:lpstr>PowerPoint Presentation</vt:lpstr>
      <vt:lpstr>X-linked traits</vt:lpstr>
      <vt:lpstr>X-Linked Alleles</vt:lpstr>
      <vt:lpstr>X-Linked Alleles</vt:lpstr>
      <vt:lpstr>Problem</vt:lpstr>
      <vt:lpstr>Figure 20.5  Results of an X-linked cross. The male parent is normal, but the female parent is a carrier—an allele for color blindness is located on one of her X chromosomes. Therefore, each son has a 50% chance of being color-blind. The daughters will appear normal, but each one has a 50% chance of being a carrier.</vt:lpstr>
      <vt:lpstr>Pedigree for X-Linked Disorders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Sex-Linked Inheritance</dc:title>
  <dc:creator>Fatima</dc:creator>
  <cp:lastModifiedBy>Fatima</cp:lastModifiedBy>
  <cp:revision>8</cp:revision>
  <dcterms:created xsi:type="dcterms:W3CDTF">2016-04-12T13:30:47Z</dcterms:created>
  <dcterms:modified xsi:type="dcterms:W3CDTF">2016-05-01T04:29:17Z</dcterms:modified>
</cp:coreProperties>
</file>