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8" r:id="rId3"/>
    <p:sldId id="259" r:id="rId4"/>
    <p:sldId id="274" r:id="rId5"/>
    <p:sldId id="267" r:id="rId6"/>
    <p:sldId id="273" r:id="rId7"/>
    <p:sldId id="275" r:id="rId8"/>
    <p:sldId id="272" r:id="rId9"/>
    <p:sldId id="276" r:id="rId10"/>
    <p:sldId id="269" r:id="rId11"/>
    <p:sldId id="262" r:id="rId12"/>
    <p:sldId id="263" r:id="rId13"/>
    <p:sldId id="264" r:id="rId14"/>
    <p:sldId id="277"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35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F34B36-4D66-48C7-AD4F-2FC1E3B4E2EC}" type="datetimeFigureOut">
              <a:rPr lang="en-US" smtClean="0"/>
              <a:pPr/>
              <a:t>4/11/2016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135B2C-8F31-4723-829D-B69CA9E2A718}" type="slidenum">
              <a:rPr lang="en-US" smtClean="0"/>
              <a:pPr/>
              <a:t>‹#›</a:t>
            </a:fld>
            <a:endParaRPr lang="en-US"/>
          </a:p>
        </p:txBody>
      </p:sp>
    </p:spTree>
    <p:extLst>
      <p:ext uri="{BB962C8B-B14F-4D97-AF65-F5344CB8AC3E}">
        <p14:creationId xmlns:p14="http://schemas.microsoft.com/office/powerpoint/2010/main" val="3542394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3D610A8-2E9C-45F4-9275-1C25DF25358B}" type="slidenum">
              <a:rPr lang="en-US" smtClean="0">
                <a:latin typeface="Arial" charset="0"/>
              </a:rPr>
              <a:pPr/>
              <a:t>11</a:t>
            </a:fld>
            <a:endParaRPr lang="en-US" smtClean="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Electroporation is less cumbersome than chemical transformation and generally gives higher transformation efficiencies (measured in colonies formed per microgram of DNA). However, it is more expensive, requiring specialized apparatus to deliver the charge and cuvettes to transfer the charge to the cell suspension. Electroporation is sensitive to salt, so precious samples can be lost if excess salt is carried over into the cuvette</a:t>
            </a:r>
            <a:r>
              <a:rPr lang="en-US" dirty="0" smtClean="0"/>
              <a:t>. The first successful treatment of malignant cutaneous tumors implanted in mice was completed in 2007 by a group of scientists who achieved complete tumor ablation in 12 out of 13 mice. </a:t>
            </a:r>
            <a:r>
              <a:rPr lang="en-US" smtClean="0"/>
              <a:t>They accomplished this by sending 80 pulses of 100 microseconds at 0.3 Hz with an electrical field magnitude of 2500 V/cm to treat the cutaneous tumor</a:t>
            </a:r>
            <a:endParaRPr lang="en-US" dirty="0"/>
          </a:p>
        </p:txBody>
      </p:sp>
      <p:sp>
        <p:nvSpPr>
          <p:cNvPr id="4" name="Slide Number Placeholder 3"/>
          <p:cNvSpPr>
            <a:spLocks noGrp="1"/>
          </p:cNvSpPr>
          <p:nvPr>
            <p:ph type="sldNum" sz="quarter" idx="10"/>
          </p:nvPr>
        </p:nvSpPr>
        <p:spPr/>
        <p:txBody>
          <a:bodyPr/>
          <a:lstStyle/>
          <a:p>
            <a:fld id="{48135B2C-8F31-4723-829D-B69CA9E2A718}" type="slidenum">
              <a:rPr lang="en-US" smtClean="0"/>
              <a:pPr/>
              <a:t>12</a:t>
            </a:fld>
            <a:endParaRPr lang="en-US"/>
          </a:p>
        </p:txBody>
      </p:sp>
    </p:spTree>
    <p:extLst>
      <p:ext uri="{BB962C8B-B14F-4D97-AF65-F5344CB8AC3E}">
        <p14:creationId xmlns:p14="http://schemas.microsoft.com/office/powerpoint/2010/main" val="57835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Chemical competence is conferred to </a:t>
            </a:r>
            <a:r>
              <a:rPr lang="en-US" dirty="0" err="1" smtClean="0"/>
              <a:t>E.coli</a:t>
            </a:r>
            <a:r>
              <a:rPr lang="en-US" dirty="0" smtClean="0"/>
              <a:t> by re-suspension in CaCl2 solution at 0°C. Under these conditions, the Ca2+ ion is thought to create pores in the membrane, assist binding of the DNA to the cell membrane and mask the negative charge on the DNA, easing it’s passage through the hydrophobic cell membrane. The DNA is forced into the cells by applying a short 42°C heat shock, which results in a thermal current that sweeps the DNA into the cells.</a:t>
            </a:r>
            <a:endParaRPr lang="en-US" dirty="0"/>
          </a:p>
        </p:txBody>
      </p:sp>
      <p:sp>
        <p:nvSpPr>
          <p:cNvPr id="4" name="Slide Number Placeholder 3"/>
          <p:cNvSpPr>
            <a:spLocks noGrp="1"/>
          </p:cNvSpPr>
          <p:nvPr>
            <p:ph type="sldNum" sz="quarter" idx="10"/>
          </p:nvPr>
        </p:nvSpPr>
        <p:spPr/>
        <p:txBody>
          <a:bodyPr/>
          <a:lstStyle/>
          <a:p>
            <a:fld id="{48135B2C-8F31-4723-829D-B69CA9E2A718}" type="slidenum">
              <a:rPr lang="en-US" smtClean="0"/>
              <a:pPr/>
              <a:t>13</a:t>
            </a:fld>
            <a:endParaRPr lang="en-US"/>
          </a:p>
        </p:txBody>
      </p:sp>
    </p:spTree>
    <p:extLst>
      <p:ext uri="{BB962C8B-B14F-4D97-AF65-F5344CB8AC3E}">
        <p14:creationId xmlns:p14="http://schemas.microsoft.com/office/powerpoint/2010/main" val="75370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1E66640-A804-4FC7-8C09-0A747264C6AB}" type="datetimeFigureOut">
              <a:rPr lang="en-US" smtClean="0"/>
              <a:pPr/>
              <a:t>4/11/2016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D90695A-0358-4835-B24E-7E8113F2AE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E66640-A804-4FC7-8C09-0A747264C6AB}"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0695A-0358-4835-B24E-7E8113F2AE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1E66640-A804-4FC7-8C09-0A747264C6AB}" type="datetimeFigureOut">
              <a:rPr lang="en-US" smtClean="0"/>
              <a:pPr/>
              <a:t>4/11/2016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D90695A-0358-4835-B24E-7E8113F2AE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1E66640-A804-4FC7-8C09-0A747264C6AB}"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D90695A-0358-4835-B24E-7E8113F2AED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1E66640-A804-4FC7-8C09-0A747264C6AB}" type="datetimeFigureOut">
              <a:rPr lang="en-US" smtClean="0"/>
              <a:pPr/>
              <a:t>4/11/2016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D90695A-0358-4835-B24E-7E8113F2AEDF}"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1E66640-A804-4FC7-8C09-0A747264C6AB}" type="datetimeFigureOut">
              <a:rPr lang="en-US" smtClean="0"/>
              <a:pPr/>
              <a:t>4/11/2016</a:t>
            </a:fld>
            <a:endParaRPr lang="en-US"/>
          </a:p>
        </p:txBody>
      </p:sp>
      <p:sp>
        <p:nvSpPr>
          <p:cNvPr id="10" name="Slide Number Placeholder 9"/>
          <p:cNvSpPr>
            <a:spLocks noGrp="1"/>
          </p:cNvSpPr>
          <p:nvPr>
            <p:ph type="sldNum" sz="quarter" idx="16"/>
          </p:nvPr>
        </p:nvSpPr>
        <p:spPr/>
        <p:txBody>
          <a:bodyPr rtlCol="0"/>
          <a:lstStyle/>
          <a:p>
            <a:fld id="{ED90695A-0358-4835-B24E-7E8113F2AED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1E66640-A804-4FC7-8C09-0A747264C6AB}" type="datetimeFigureOut">
              <a:rPr lang="en-US" smtClean="0"/>
              <a:pPr/>
              <a:t>4/11/2016</a:t>
            </a:fld>
            <a:endParaRPr lang="en-US"/>
          </a:p>
        </p:txBody>
      </p:sp>
      <p:sp>
        <p:nvSpPr>
          <p:cNvPr id="12" name="Slide Number Placeholder 11"/>
          <p:cNvSpPr>
            <a:spLocks noGrp="1"/>
          </p:cNvSpPr>
          <p:nvPr>
            <p:ph type="sldNum" sz="quarter" idx="16"/>
          </p:nvPr>
        </p:nvSpPr>
        <p:spPr/>
        <p:txBody>
          <a:bodyPr rtlCol="0"/>
          <a:lstStyle/>
          <a:p>
            <a:fld id="{ED90695A-0358-4835-B24E-7E8113F2AEDF}"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E66640-A804-4FC7-8C09-0A747264C6AB}" type="datetimeFigureOut">
              <a:rPr lang="en-US" smtClean="0"/>
              <a:pPr/>
              <a:t>4/11/2016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D90695A-0358-4835-B24E-7E8113F2AE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66640-A804-4FC7-8C09-0A747264C6AB}" type="datetimeFigureOut">
              <a:rPr lang="en-US" smtClean="0"/>
              <a:pPr/>
              <a:t>4/11/2016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D90695A-0358-4835-B24E-7E8113F2AE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1E66640-A804-4FC7-8C09-0A747264C6AB}"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D90695A-0358-4835-B24E-7E8113F2AED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61E66640-A804-4FC7-8C09-0A747264C6AB}" type="datetimeFigureOut">
              <a:rPr lang="en-US" smtClean="0"/>
              <a:pPr/>
              <a:t>4/11/2016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D90695A-0358-4835-B24E-7E8113F2AEDF}"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1E66640-A804-4FC7-8C09-0A747264C6AB}" type="datetimeFigureOut">
              <a:rPr lang="en-US" smtClean="0"/>
              <a:pPr/>
              <a:t>4/11/2016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D90695A-0358-4835-B24E-7E8113F2AE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DNA uptake, Entry, and Establishment in </a:t>
            </a:r>
            <a:r>
              <a:rPr lang="en-US" dirty="0" err="1" smtClean="0"/>
              <a:t>recepient</a:t>
            </a:r>
            <a:r>
              <a:rPr lang="en-US" dirty="0" smtClean="0"/>
              <a:t> cell</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Artificial transformation</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70000" lnSpcReduction="20000"/>
          </a:bodyPr>
          <a:lstStyle/>
          <a:p>
            <a:pPr>
              <a:buNone/>
            </a:pPr>
            <a:endParaRPr lang="en-US" dirty="0" smtClean="0"/>
          </a:p>
          <a:p>
            <a:r>
              <a:rPr lang="en-US" sz="3600" dirty="0" smtClean="0"/>
              <a:t>Artificial transformation has been demonstrated in a number of bacterial species, most notably in </a:t>
            </a:r>
            <a:r>
              <a:rPr lang="en-US" sz="3600" b="1" i="1" dirty="0" smtClean="0"/>
              <a:t>E. coli</a:t>
            </a:r>
            <a:r>
              <a:rPr lang="en-US" sz="3600" dirty="0" smtClean="0"/>
              <a:t>, where it is used routinely for cloning DNA. However, even in </a:t>
            </a:r>
            <a:r>
              <a:rPr lang="en-US" sz="3600" b="1" i="1" dirty="0" smtClean="0"/>
              <a:t>E. coli</a:t>
            </a:r>
            <a:r>
              <a:rPr lang="en-US" sz="3600" dirty="0" smtClean="0"/>
              <a:t>, the process or mechanism is not well understood.</a:t>
            </a:r>
          </a:p>
          <a:p>
            <a:pPr>
              <a:buNone/>
            </a:pPr>
            <a:endParaRPr lang="en-US" sz="3600" dirty="0" smtClean="0"/>
          </a:p>
          <a:p>
            <a:r>
              <a:rPr lang="en-US" sz="3600" b="1" i="1" dirty="0" smtClean="0"/>
              <a:t>E. coli</a:t>
            </a:r>
            <a:r>
              <a:rPr lang="en-US" sz="3600" dirty="0" smtClean="0"/>
              <a:t> cells can be made competent for transformation simply by treating them with calcium chloride. But, even this simple treatment is a bit of an art and variables such as the temperature of growth and the density of the culture seem to be important in determining competence.</a:t>
            </a:r>
          </a:p>
          <a:p>
            <a:pPr>
              <a:buNone/>
            </a:pPr>
            <a:r>
              <a:rPr lang="en-US" sz="3600" dirty="0" smtClean="0"/>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4000" smtClean="0"/>
              <a:t>Key Steps for Transformation</a:t>
            </a:r>
          </a:p>
        </p:txBody>
      </p:sp>
      <p:sp>
        <p:nvSpPr>
          <p:cNvPr id="8195" name="Rectangle 3"/>
          <p:cNvSpPr>
            <a:spLocks noGrp="1" noChangeArrowheads="1"/>
          </p:cNvSpPr>
          <p:nvPr>
            <p:ph sz="quarter" idx="1"/>
          </p:nvPr>
        </p:nvSpPr>
        <p:spPr>
          <a:xfrm>
            <a:off x="381000" y="1722438"/>
            <a:ext cx="8229600" cy="4525962"/>
          </a:xfrm>
        </p:spPr>
        <p:txBody>
          <a:bodyPr/>
          <a:lstStyle/>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endParaRPr lang="en-US" sz="1200" smtClean="0"/>
          </a:p>
          <a:p>
            <a:pPr eaLnBrk="1" hangingPunct="1">
              <a:lnSpc>
                <a:spcPct val="80000"/>
              </a:lnSpc>
            </a:pPr>
            <a:r>
              <a:rPr lang="en-US" sz="2400" smtClean="0"/>
              <a:t>Bacterial cell suspension is placed in CaCl</a:t>
            </a:r>
            <a:r>
              <a:rPr lang="en-US" sz="2400" baseline="-25000" smtClean="0"/>
              <a:t>2</a:t>
            </a:r>
            <a:r>
              <a:rPr lang="en-US" sz="2400" smtClean="0"/>
              <a:t> solution</a:t>
            </a:r>
          </a:p>
          <a:p>
            <a:pPr eaLnBrk="1" hangingPunct="1">
              <a:lnSpc>
                <a:spcPct val="80000"/>
              </a:lnSpc>
            </a:pPr>
            <a:r>
              <a:rPr lang="en-US" sz="2400" smtClean="0"/>
              <a:t>Cells must be in </a:t>
            </a:r>
            <a:r>
              <a:rPr lang="en-US" sz="2400" i="1" smtClean="0"/>
              <a:t>log phase</a:t>
            </a:r>
            <a:r>
              <a:rPr lang="en-US" sz="2400" smtClean="0"/>
              <a:t> of growth. </a:t>
            </a:r>
          </a:p>
          <a:p>
            <a:pPr eaLnBrk="1" hangingPunct="1">
              <a:lnSpc>
                <a:spcPct val="80000"/>
              </a:lnSpc>
            </a:pPr>
            <a:r>
              <a:rPr lang="en-US" sz="2400" smtClean="0"/>
              <a:t>Cells are kept on ice until heat shock treatment</a:t>
            </a:r>
          </a:p>
          <a:p>
            <a:pPr eaLnBrk="1" hangingPunct="1">
              <a:lnSpc>
                <a:spcPct val="80000"/>
              </a:lnSpc>
            </a:pPr>
            <a:r>
              <a:rPr lang="en-US" sz="2400" smtClean="0"/>
              <a:t>Heat shock at 42 </a:t>
            </a:r>
            <a:r>
              <a:rPr lang="en-US" sz="2400" smtClean="0">
                <a:cs typeface="Arial" charset="0"/>
              </a:rPr>
              <a:t>˚</a:t>
            </a:r>
            <a:r>
              <a:rPr lang="en-US" sz="2400" smtClean="0"/>
              <a:t>C for one minute</a:t>
            </a:r>
          </a:p>
          <a:p>
            <a:pPr eaLnBrk="1" hangingPunct="1">
              <a:lnSpc>
                <a:spcPct val="80000"/>
              </a:lnSpc>
            </a:pPr>
            <a:r>
              <a:rPr lang="en-US" sz="2400" smtClean="0"/>
              <a:t>Recover period in LB broth</a:t>
            </a:r>
          </a:p>
          <a:p>
            <a:pPr eaLnBrk="1" hangingPunct="1">
              <a:lnSpc>
                <a:spcPct val="80000"/>
              </a:lnSpc>
            </a:pPr>
            <a:r>
              <a:rPr lang="en-US" sz="2400" smtClean="0"/>
              <a:t>Cells are spread on appropriate selection plates</a:t>
            </a:r>
          </a:p>
        </p:txBody>
      </p:sp>
      <p:pic>
        <p:nvPicPr>
          <p:cNvPr id="8196" name="Picture 59"/>
          <p:cNvPicPr>
            <a:picLocks noChangeAspect="1" noChangeArrowheads="1"/>
          </p:cNvPicPr>
          <p:nvPr/>
        </p:nvPicPr>
        <p:blipFill>
          <a:blip r:embed="rId3"/>
          <a:srcRect/>
          <a:stretch>
            <a:fillRect/>
          </a:stretch>
        </p:blipFill>
        <p:spPr bwMode="auto">
          <a:xfrm>
            <a:off x="5133975" y="1828800"/>
            <a:ext cx="265113" cy="304800"/>
          </a:xfrm>
          <a:prstGeom prst="rect">
            <a:avLst/>
          </a:prstGeom>
          <a:noFill/>
          <a:ln w="9525">
            <a:noFill/>
            <a:miter lim="800000"/>
            <a:headEnd/>
            <a:tailEnd/>
          </a:ln>
        </p:spPr>
      </p:pic>
      <p:grpSp>
        <p:nvGrpSpPr>
          <p:cNvPr id="2" name="Group 64"/>
          <p:cNvGrpSpPr>
            <a:grpSpLocks/>
          </p:cNvGrpSpPr>
          <p:nvPr/>
        </p:nvGrpSpPr>
        <p:grpSpPr bwMode="auto">
          <a:xfrm>
            <a:off x="1524000" y="1371600"/>
            <a:ext cx="3200400" cy="1752600"/>
            <a:chOff x="1488" y="1104"/>
            <a:chExt cx="2016" cy="1104"/>
          </a:xfrm>
        </p:grpSpPr>
        <p:sp>
          <p:nvSpPr>
            <p:cNvPr id="8202" name="Oval 4"/>
            <p:cNvSpPr>
              <a:spLocks noChangeArrowheads="1"/>
            </p:cNvSpPr>
            <p:nvPr/>
          </p:nvSpPr>
          <p:spPr bwMode="auto">
            <a:xfrm>
              <a:off x="1584" y="1392"/>
              <a:ext cx="1776" cy="624"/>
            </a:xfrm>
            <a:prstGeom prst="ellipse">
              <a:avLst/>
            </a:prstGeom>
            <a:noFill/>
            <a:ln w="9525">
              <a:solidFill>
                <a:schemeClr val="tx1"/>
              </a:solidFill>
              <a:round/>
              <a:headEnd/>
              <a:tailEnd/>
            </a:ln>
          </p:spPr>
          <p:txBody>
            <a:bodyPr wrap="none" anchor="ctr"/>
            <a:lstStyle/>
            <a:p>
              <a:endParaRPr lang="en-US"/>
            </a:p>
          </p:txBody>
        </p:sp>
        <p:pic>
          <p:nvPicPr>
            <p:cNvPr id="8203" name="Picture 7"/>
            <p:cNvPicPr>
              <a:picLocks noChangeAspect="1" noChangeArrowheads="1"/>
            </p:cNvPicPr>
            <p:nvPr/>
          </p:nvPicPr>
          <p:blipFill>
            <a:blip r:embed="rId4"/>
            <a:srcRect/>
            <a:stretch>
              <a:fillRect/>
            </a:stretch>
          </p:blipFill>
          <p:spPr bwMode="auto">
            <a:xfrm rot="5400000">
              <a:off x="2228" y="1412"/>
              <a:ext cx="344" cy="384"/>
            </a:xfrm>
            <a:prstGeom prst="rect">
              <a:avLst/>
            </a:prstGeom>
            <a:noFill/>
            <a:ln w="9525">
              <a:noFill/>
              <a:miter lim="800000"/>
              <a:headEnd/>
              <a:tailEnd/>
            </a:ln>
          </p:spPr>
        </p:pic>
        <p:sp>
          <p:nvSpPr>
            <p:cNvPr id="8204" name="Oval 8"/>
            <p:cNvSpPr>
              <a:spLocks noChangeArrowheads="1"/>
            </p:cNvSpPr>
            <p:nvPr/>
          </p:nvSpPr>
          <p:spPr bwMode="auto">
            <a:xfrm>
              <a:off x="2736" y="216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05" name="Oval 9"/>
            <p:cNvSpPr>
              <a:spLocks noChangeArrowheads="1"/>
            </p:cNvSpPr>
            <p:nvPr/>
          </p:nvSpPr>
          <p:spPr bwMode="auto">
            <a:xfrm>
              <a:off x="2448" y="216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06" name="Oval 10"/>
            <p:cNvSpPr>
              <a:spLocks noChangeArrowheads="1"/>
            </p:cNvSpPr>
            <p:nvPr/>
          </p:nvSpPr>
          <p:spPr bwMode="auto">
            <a:xfrm>
              <a:off x="2400" y="120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07" name="Oval 11"/>
            <p:cNvSpPr>
              <a:spLocks noChangeArrowheads="1"/>
            </p:cNvSpPr>
            <p:nvPr/>
          </p:nvSpPr>
          <p:spPr bwMode="auto">
            <a:xfrm>
              <a:off x="2784" y="129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08" name="Oval 12"/>
            <p:cNvSpPr>
              <a:spLocks noChangeArrowheads="1"/>
            </p:cNvSpPr>
            <p:nvPr/>
          </p:nvSpPr>
          <p:spPr bwMode="auto">
            <a:xfrm>
              <a:off x="2304" y="129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09" name="Oval 13"/>
            <p:cNvSpPr>
              <a:spLocks noChangeArrowheads="1"/>
            </p:cNvSpPr>
            <p:nvPr/>
          </p:nvSpPr>
          <p:spPr bwMode="auto">
            <a:xfrm>
              <a:off x="2112" y="134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0" name="Oval 14"/>
            <p:cNvSpPr>
              <a:spLocks noChangeArrowheads="1"/>
            </p:cNvSpPr>
            <p:nvPr/>
          </p:nvSpPr>
          <p:spPr bwMode="auto">
            <a:xfrm>
              <a:off x="2160" y="120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1" name="Oval 15"/>
            <p:cNvSpPr>
              <a:spLocks noChangeArrowheads="1"/>
            </p:cNvSpPr>
            <p:nvPr/>
          </p:nvSpPr>
          <p:spPr bwMode="auto">
            <a:xfrm>
              <a:off x="2592" y="124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2" name="Oval 16"/>
            <p:cNvSpPr>
              <a:spLocks noChangeArrowheads="1"/>
            </p:cNvSpPr>
            <p:nvPr/>
          </p:nvSpPr>
          <p:spPr bwMode="auto">
            <a:xfrm>
              <a:off x="2688" y="120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3" name="Oval 17"/>
            <p:cNvSpPr>
              <a:spLocks noChangeArrowheads="1"/>
            </p:cNvSpPr>
            <p:nvPr/>
          </p:nvSpPr>
          <p:spPr bwMode="auto">
            <a:xfrm>
              <a:off x="3072" y="139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4" name="Oval 18"/>
            <p:cNvSpPr>
              <a:spLocks noChangeArrowheads="1"/>
            </p:cNvSpPr>
            <p:nvPr/>
          </p:nvSpPr>
          <p:spPr bwMode="auto">
            <a:xfrm>
              <a:off x="3264" y="134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5" name="Oval 19"/>
            <p:cNvSpPr>
              <a:spLocks noChangeArrowheads="1"/>
            </p:cNvSpPr>
            <p:nvPr/>
          </p:nvSpPr>
          <p:spPr bwMode="auto">
            <a:xfrm>
              <a:off x="3312" y="148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6" name="Oval 20"/>
            <p:cNvSpPr>
              <a:spLocks noChangeArrowheads="1"/>
            </p:cNvSpPr>
            <p:nvPr/>
          </p:nvSpPr>
          <p:spPr bwMode="auto">
            <a:xfrm>
              <a:off x="3456" y="163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7" name="Oval 21"/>
            <p:cNvSpPr>
              <a:spLocks noChangeArrowheads="1"/>
            </p:cNvSpPr>
            <p:nvPr/>
          </p:nvSpPr>
          <p:spPr bwMode="auto">
            <a:xfrm>
              <a:off x="3408" y="177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8" name="Oval 22"/>
            <p:cNvSpPr>
              <a:spLocks noChangeArrowheads="1"/>
            </p:cNvSpPr>
            <p:nvPr/>
          </p:nvSpPr>
          <p:spPr bwMode="auto">
            <a:xfrm>
              <a:off x="3264" y="196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19" name="Oval 23"/>
            <p:cNvSpPr>
              <a:spLocks noChangeArrowheads="1"/>
            </p:cNvSpPr>
            <p:nvPr/>
          </p:nvSpPr>
          <p:spPr bwMode="auto">
            <a:xfrm>
              <a:off x="3408" y="192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0" name="Oval 24"/>
            <p:cNvSpPr>
              <a:spLocks noChangeArrowheads="1"/>
            </p:cNvSpPr>
            <p:nvPr/>
          </p:nvSpPr>
          <p:spPr bwMode="auto">
            <a:xfrm>
              <a:off x="3120" y="196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1" name="Oval 25"/>
            <p:cNvSpPr>
              <a:spLocks noChangeArrowheads="1"/>
            </p:cNvSpPr>
            <p:nvPr/>
          </p:nvSpPr>
          <p:spPr bwMode="auto">
            <a:xfrm>
              <a:off x="3120"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2" name="Oval 26"/>
            <p:cNvSpPr>
              <a:spLocks noChangeArrowheads="1"/>
            </p:cNvSpPr>
            <p:nvPr/>
          </p:nvSpPr>
          <p:spPr bwMode="auto">
            <a:xfrm>
              <a:off x="2976" y="201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3" name="Oval 27"/>
            <p:cNvSpPr>
              <a:spLocks noChangeArrowheads="1"/>
            </p:cNvSpPr>
            <p:nvPr/>
          </p:nvSpPr>
          <p:spPr bwMode="auto">
            <a:xfrm>
              <a:off x="1920" y="134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4" name="Oval 28"/>
            <p:cNvSpPr>
              <a:spLocks noChangeArrowheads="1"/>
            </p:cNvSpPr>
            <p:nvPr/>
          </p:nvSpPr>
          <p:spPr bwMode="auto">
            <a:xfrm>
              <a:off x="1680" y="139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5" name="Oval 29"/>
            <p:cNvSpPr>
              <a:spLocks noChangeArrowheads="1"/>
            </p:cNvSpPr>
            <p:nvPr/>
          </p:nvSpPr>
          <p:spPr bwMode="auto">
            <a:xfrm>
              <a:off x="1632" y="148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6" name="Oval 30"/>
            <p:cNvSpPr>
              <a:spLocks noChangeArrowheads="1"/>
            </p:cNvSpPr>
            <p:nvPr/>
          </p:nvSpPr>
          <p:spPr bwMode="auto">
            <a:xfrm>
              <a:off x="2976" y="124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7" name="Oval 31"/>
            <p:cNvSpPr>
              <a:spLocks noChangeArrowheads="1"/>
            </p:cNvSpPr>
            <p:nvPr/>
          </p:nvSpPr>
          <p:spPr bwMode="auto">
            <a:xfrm>
              <a:off x="1488" y="153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8" name="Oval 32"/>
            <p:cNvSpPr>
              <a:spLocks noChangeArrowheads="1"/>
            </p:cNvSpPr>
            <p:nvPr/>
          </p:nvSpPr>
          <p:spPr bwMode="auto">
            <a:xfrm>
              <a:off x="1488" y="163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29" name="Oval 33"/>
            <p:cNvSpPr>
              <a:spLocks noChangeArrowheads="1"/>
            </p:cNvSpPr>
            <p:nvPr/>
          </p:nvSpPr>
          <p:spPr bwMode="auto">
            <a:xfrm>
              <a:off x="1488" y="172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0" name="Oval 34"/>
            <p:cNvSpPr>
              <a:spLocks noChangeArrowheads="1"/>
            </p:cNvSpPr>
            <p:nvPr/>
          </p:nvSpPr>
          <p:spPr bwMode="auto">
            <a:xfrm>
              <a:off x="1488" y="187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1" name="Oval 35"/>
            <p:cNvSpPr>
              <a:spLocks noChangeArrowheads="1"/>
            </p:cNvSpPr>
            <p:nvPr/>
          </p:nvSpPr>
          <p:spPr bwMode="auto">
            <a:xfrm>
              <a:off x="1584" y="182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2" name="Oval 36"/>
            <p:cNvSpPr>
              <a:spLocks noChangeArrowheads="1"/>
            </p:cNvSpPr>
            <p:nvPr/>
          </p:nvSpPr>
          <p:spPr bwMode="auto">
            <a:xfrm>
              <a:off x="1632" y="192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3" name="Oval 37"/>
            <p:cNvSpPr>
              <a:spLocks noChangeArrowheads="1"/>
            </p:cNvSpPr>
            <p:nvPr/>
          </p:nvSpPr>
          <p:spPr bwMode="auto">
            <a:xfrm>
              <a:off x="1728" y="192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4" name="Oval 38"/>
            <p:cNvSpPr>
              <a:spLocks noChangeArrowheads="1"/>
            </p:cNvSpPr>
            <p:nvPr/>
          </p:nvSpPr>
          <p:spPr bwMode="auto">
            <a:xfrm>
              <a:off x="1824" y="201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5" name="Oval 39"/>
            <p:cNvSpPr>
              <a:spLocks noChangeArrowheads="1"/>
            </p:cNvSpPr>
            <p:nvPr/>
          </p:nvSpPr>
          <p:spPr bwMode="auto">
            <a:xfrm>
              <a:off x="1968" y="196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6" name="Oval 40"/>
            <p:cNvSpPr>
              <a:spLocks noChangeArrowheads="1"/>
            </p:cNvSpPr>
            <p:nvPr/>
          </p:nvSpPr>
          <p:spPr bwMode="auto">
            <a:xfrm>
              <a:off x="2016"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7" name="Oval 41"/>
            <p:cNvSpPr>
              <a:spLocks noChangeArrowheads="1"/>
            </p:cNvSpPr>
            <p:nvPr/>
          </p:nvSpPr>
          <p:spPr bwMode="auto">
            <a:xfrm>
              <a:off x="2160" y="2016"/>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8" name="Oval 42"/>
            <p:cNvSpPr>
              <a:spLocks noChangeArrowheads="1"/>
            </p:cNvSpPr>
            <p:nvPr/>
          </p:nvSpPr>
          <p:spPr bwMode="auto">
            <a:xfrm>
              <a:off x="2880" y="211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39" name="Oval 43"/>
            <p:cNvSpPr>
              <a:spLocks noChangeArrowheads="1"/>
            </p:cNvSpPr>
            <p:nvPr/>
          </p:nvSpPr>
          <p:spPr bwMode="auto">
            <a:xfrm>
              <a:off x="2784"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0" name="Oval 44"/>
            <p:cNvSpPr>
              <a:spLocks noChangeArrowheads="1"/>
            </p:cNvSpPr>
            <p:nvPr/>
          </p:nvSpPr>
          <p:spPr bwMode="auto">
            <a:xfrm>
              <a:off x="2688"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1" name="Oval 45"/>
            <p:cNvSpPr>
              <a:spLocks noChangeArrowheads="1"/>
            </p:cNvSpPr>
            <p:nvPr/>
          </p:nvSpPr>
          <p:spPr bwMode="auto">
            <a:xfrm>
              <a:off x="2112"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2" name="Oval 46"/>
            <p:cNvSpPr>
              <a:spLocks noChangeArrowheads="1"/>
            </p:cNvSpPr>
            <p:nvPr/>
          </p:nvSpPr>
          <p:spPr bwMode="auto">
            <a:xfrm>
              <a:off x="2304" y="216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3" name="Oval 47"/>
            <p:cNvSpPr>
              <a:spLocks noChangeArrowheads="1"/>
            </p:cNvSpPr>
            <p:nvPr/>
          </p:nvSpPr>
          <p:spPr bwMode="auto">
            <a:xfrm>
              <a:off x="2400" y="206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4" name="Oval 48"/>
            <p:cNvSpPr>
              <a:spLocks noChangeArrowheads="1"/>
            </p:cNvSpPr>
            <p:nvPr/>
          </p:nvSpPr>
          <p:spPr bwMode="auto">
            <a:xfrm>
              <a:off x="2592" y="211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5" name="Oval 49"/>
            <p:cNvSpPr>
              <a:spLocks noChangeArrowheads="1"/>
            </p:cNvSpPr>
            <p:nvPr/>
          </p:nvSpPr>
          <p:spPr bwMode="auto">
            <a:xfrm>
              <a:off x="2880" y="1200"/>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6" name="Oval 50"/>
            <p:cNvSpPr>
              <a:spLocks noChangeArrowheads="1"/>
            </p:cNvSpPr>
            <p:nvPr/>
          </p:nvSpPr>
          <p:spPr bwMode="auto">
            <a:xfrm>
              <a:off x="3168" y="1248"/>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7" name="Oval 51"/>
            <p:cNvSpPr>
              <a:spLocks noChangeArrowheads="1"/>
            </p:cNvSpPr>
            <p:nvPr/>
          </p:nvSpPr>
          <p:spPr bwMode="auto">
            <a:xfrm>
              <a:off x="2592" y="110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8" name="Oval 52"/>
            <p:cNvSpPr>
              <a:spLocks noChangeArrowheads="1"/>
            </p:cNvSpPr>
            <p:nvPr/>
          </p:nvSpPr>
          <p:spPr bwMode="auto">
            <a:xfrm>
              <a:off x="2352" y="1152"/>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49" name="Oval 55"/>
            <p:cNvSpPr>
              <a:spLocks noChangeArrowheads="1"/>
            </p:cNvSpPr>
            <p:nvPr/>
          </p:nvSpPr>
          <p:spPr bwMode="auto">
            <a:xfrm>
              <a:off x="2160" y="1834"/>
              <a:ext cx="48" cy="48"/>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250" name="Line 56"/>
            <p:cNvSpPr>
              <a:spLocks noChangeShapeType="1"/>
            </p:cNvSpPr>
            <p:nvPr/>
          </p:nvSpPr>
          <p:spPr bwMode="auto">
            <a:xfrm>
              <a:off x="2274" y="1862"/>
              <a:ext cx="192" cy="0"/>
            </a:xfrm>
            <a:prstGeom prst="line">
              <a:avLst/>
            </a:prstGeom>
            <a:noFill/>
            <a:ln w="9525">
              <a:solidFill>
                <a:schemeClr val="tx1"/>
              </a:solidFill>
              <a:round/>
              <a:headEnd/>
              <a:tailEnd type="triangle" w="med" len="med"/>
            </a:ln>
          </p:spPr>
          <p:txBody>
            <a:bodyPr/>
            <a:lstStyle/>
            <a:p>
              <a:endParaRPr lang="en-US"/>
            </a:p>
          </p:txBody>
        </p:sp>
        <p:pic>
          <p:nvPicPr>
            <p:cNvPr id="8251" name="Picture 58"/>
            <p:cNvPicPr>
              <a:picLocks noChangeAspect="1" noChangeArrowheads="1"/>
            </p:cNvPicPr>
            <p:nvPr/>
          </p:nvPicPr>
          <p:blipFill>
            <a:blip r:embed="rId3"/>
            <a:srcRect/>
            <a:stretch>
              <a:fillRect/>
            </a:stretch>
          </p:blipFill>
          <p:spPr bwMode="auto">
            <a:xfrm>
              <a:off x="2496" y="1786"/>
              <a:ext cx="167" cy="192"/>
            </a:xfrm>
            <a:prstGeom prst="rect">
              <a:avLst/>
            </a:prstGeom>
            <a:noFill/>
            <a:ln w="9525">
              <a:noFill/>
              <a:miter lim="800000"/>
              <a:headEnd/>
              <a:tailEnd/>
            </a:ln>
          </p:spPr>
        </p:pic>
        <p:pic>
          <p:nvPicPr>
            <p:cNvPr id="8252" name="Picture 60"/>
            <p:cNvPicPr>
              <a:picLocks noChangeAspect="1" noChangeArrowheads="1"/>
            </p:cNvPicPr>
            <p:nvPr/>
          </p:nvPicPr>
          <p:blipFill>
            <a:blip r:embed="rId5"/>
            <a:srcRect/>
            <a:stretch>
              <a:fillRect/>
            </a:stretch>
          </p:blipFill>
          <p:spPr bwMode="auto">
            <a:xfrm>
              <a:off x="2638" y="1766"/>
              <a:ext cx="288" cy="203"/>
            </a:xfrm>
            <a:prstGeom prst="rect">
              <a:avLst/>
            </a:prstGeom>
            <a:noFill/>
            <a:ln w="9525">
              <a:noFill/>
              <a:miter lim="800000"/>
              <a:headEnd/>
              <a:tailEnd/>
            </a:ln>
          </p:spPr>
        </p:pic>
      </p:grpSp>
      <p:pic>
        <p:nvPicPr>
          <p:cNvPr id="8198" name="Picture 61"/>
          <p:cNvPicPr>
            <a:picLocks noChangeAspect="1" noChangeArrowheads="1"/>
          </p:cNvPicPr>
          <p:nvPr/>
        </p:nvPicPr>
        <p:blipFill>
          <a:blip r:embed="rId5"/>
          <a:srcRect/>
          <a:stretch>
            <a:fillRect/>
          </a:stretch>
        </p:blipFill>
        <p:spPr bwMode="auto">
          <a:xfrm>
            <a:off x="5105400" y="2209800"/>
            <a:ext cx="457200" cy="322263"/>
          </a:xfrm>
          <a:prstGeom prst="rect">
            <a:avLst/>
          </a:prstGeom>
          <a:noFill/>
          <a:ln w="9525">
            <a:noFill/>
            <a:miter lim="800000"/>
            <a:headEnd/>
            <a:tailEnd/>
          </a:ln>
        </p:spPr>
      </p:pic>
      <p:sp>
        <p:nvSpPr>
          <p:cNvPr id="8199" name="Text Box 62"/>
          <p:cNvSpPr txBox="1">
            <a:spLocks noChangeArrowheads="1"/>
          </p:cNvSpPr>
          <p:nvPr/>
        </p:nvSpPr>
        <p:spPr bwMode="auto">
          <a:xfrm>
            <a:off x="5610225" y="1763713"/>
            <a:ext cx="1700213" cy="304800"/>
          </a:xfrm>
          <a:prstGeom prst="rect">
            <a:avLst/>
          </a:prstGeom>
          <a:noFill/>
          <a:ln w="9525">
            <a:noFill/>
            <a:miter lim="800000"/>
            <a:headEnd/>
            <a:tailEnd/>
          </a:ln>
        </p:spPr>
        <p:txBody>
          <a:bodyPr wrap="none">
            <a:spAutoFit/>
          </a:bodyPr>
          <a:lstStyle/>
          <a:p>
            <a:r>
              <a:rPr lang="en-US" sz="1400" b="1">
                <a:solidFill>
                  <a:schemeClr val="accent2"/>
                </a:solidFill>
              </a:rPr>
              <a:t>Protein of interest</a:t>
            </a:r>
          </a:p>
        </p:txBody>
      </p:sp>
      <p:sp>
        <p:nvSpPr>
          <p:cNvPr id="8200" name="Text Box 63"/>
          <p:cNvSpPr txBox="1">
            <a:spLocks noChangeArrowheads="1"/>
          </p:cNvSpPr>
          <p:nvPr/>
        </p:nvSpPr>
        <p:spPr bwMode="auto">
          <a:xfrm>
            <a:off x="5581650" y="2336800"/>
            <a:ext cx="1895475" cy="517525"/>
          </a:xfrm>
          <a:prstGeom prst="rect">
            <a:avLst/>
          </a:prstGeom>
          <a:noFill/>
          <a:ln w="9525">
            <a:noFill/>
            <a:miter lim="800000"/>
            <a:headEnd/>
            <a:tailEnd/>
          </a:ln>
        </p:spPr>
        <p:txBody>
          <a:bodyPr wrap="none">
            <a:spAutoFit/>
          </a:bodyPr>
          <a:lstStyle/>
          <a:p>
            <a:r>
              <a:rPr lang="en-US" sz="1400" b="1">
                <a:solidFill>
                  <a:schemeClr val="accent2"/>
                </a:solidFill>
                <a:cs typeface="Arial" charset="0"/>
              </a:rPr>
              <a:t>Protein </a:t>
            </a:r>
            <a:r>
              <a:rPr lang="en-US" sz="1400" b="1">
                <a:solidFill>
                  <a:schemeClr val="accent2"/>
                </a:solidFill>
              </a:rPr>
              <a:t> for </a:t>
            </a:r>
          </a:p>
          <a:p>
            <a:r>
              <a:rPr lang="en-US" sz="1400" b="1">
                <a:solidFill>
                  <a:schemeClr val="accent2"/>
                </a:solidFill>
              </a:rPr>
              <a:t>antibiotic resistance</a:t>
            </a:r>
          </a:p>
        </p:txBody>
      </p:sp>
      <p:sp>
        <p:nvSpPr>
          <p:cNvPr id="8201" name="Text Box 65"/>
          <p:cNvSpPr txBox="1">
            <a:spLocks noChangeArrowheads="1"/>
          </p:cNvSpPr>
          <p:nvPr/>
        </p:nvSpPr>
        <p:spPr bwMode="auto">
          <a:xfrm>
            <a:off x="974725" y="3198813"/>
            <a:ext cx="6680200" cy="611187"/>
          </a:xfrm>
          <a:prstGeom prst="rect">
            <a:avLst/>
          </a:prstGeom>
          <a:noFill/>
          <a:ln w="9525">
            <a:noFill/>
            <a:miter lim="800000"/>
            <a:headEnd/>
            <a:tailEnd/>
          </a:ln>
        </p:spPr>
        <p:txBody>
          <a:bodyPr wrap="none">
            <a:spAutoFit/>
          </a:bodyPr>
          <a:lstStyle/>
          <a:p>
            <a:r>
              <a:rPr lang="en-US" sz="1600" b="1">
                <a:solidFill>
                  <a:schemeClr val="accent2"/>
                </a:solidFill>
              </a:rPr>
              <a:t>Plasmid DNA enters the bacterial cell and the genes are expressed.</a:t>
            </a:r>
          </a:p>
          <a:p>
            <a:endParaRPr lang="en-US">
              <a:solidFill>
                <a:schemeClr val="accent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p:txBody>
          <a:bodyPr>
            <a:normAutofit fontScale="90000"/>
          </a:bodyPr>
          <a:lstStyle/>
          <a:p>
            <a:r>
              <a:rPr lang="en-ZA" sz="4000" b="1"/>
              <a:t>TRANSFORMATION BY ELECTROPORATION</a:t>
            </a:r>
            <a:endParaRPr lang="en-GB" sz="4000" b="1"/>
          </a:p>
        </p:txBody>
      </p:sp>
      <p:pic>
        <p:nvPicPr>
          <p:cNvPr id="285700" name="Picture 4" descr="cloning7"/>
          <p:cNvPicPr>
            <a:picLocks noGrp="1" noChangeAspect="1" noChangeArrowheads="1"/>
          </p:cNvPicPr>
          <p:nvPr>
            <p:ph sz="quarter" idx="1"/>
          </p:nvPr>
        </p:nvPicPr>
        <p:blipFill>
          <a:blip r:embed="rId3"/>
          <a:stretch>
            <a:fillRect/>
          </a:stretch>
        </p:blipFill>
        <p:spPr>
          <a:xfrm>
            <a:off x="1712912" y="2105025"/>
            <a:ext cx="5953125" cy="3486150"/>
          </a:xfrm>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ChangeArrowheads="1"/>
          </p:cNvSpPr>
          <p:nvPr>
            <p:ph type="title"/>
          </p:nvPr>
        </p:nvSpPr>
        <p:spPr/>
        <p:txBody>
          <a:bodyPr>
            <a:normAutofit fontScale="90000"/>
          </a:bodyPr>
          <a:lstStyle/>
          <a:p>
            <a:r>
              <a:rPr lang="en-ZA" sz="4000">
                <a:latin typeface="Arial" charset="0"/>
              </a:rPr>
              <a:t>CHEMICAL TRANSFORMATION WITH CALCIUM CHLORIDE</a:t>
            </a:r>
            <a:r>
              <a:rPr lang="en-ZA">
                <a:latin typeface="Arial" charset="0"/>
              </a:rPr>
              <a:t> </a:t>
            </a:r>
            <a:endParaRPr lang="en-GB">
              <a:latin typeface="Arial" charset="0"/>
            </a:endParaRPr>
          </a:p>
        </p:txBody>
      </p:sp>
      <p:pic>
        <p:nvPicPr>
          <p:cNvPr id="284676" name="Picture 4" descr="cloning 6"/>
          <p:cNvPicPr>
            <a:picLocks noGrp="1" noChangeAspect="1" noChangeArrowheads="1"/>
          </p:cNvPicPr>
          <p:nvPr>
            <p:ph sz="quarter" idx="1"/>
          </p:nvPr>
        </p:nvPicPr>
        <p:blipFill>
          <a:blip r:embed="rId3"/>
          <a:stretch>
            <a:fillRect/>
          </a:stretch>
        </p:blipFill>
        <p:spPr>
          <a:xfrm>
            <a:off x="1731962" y="2338387"/>
            <a:ext cx="6345238" cy="3019425"/>
          </a:xfrm>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Microbiology, 5th Edition</a:t>
            </a:r>
          </a:p>
          <a:p>
            <a:pPr>
              <a:buNone/>
            </a:pPr>
            <a:r>
              <a:rPr lang="en-US" dirty="0" smtClean="0"/>
              <a:t>    By Lansing M. Prescott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srcRect/>
          <a:stretch>
            <a:fillRect/>
          </a:stretch>
        </p:blipFill>
        <p:spPr bwMode="auto">
          <a:xfrm>
            <a:off x="609600" y="304800"/>
            <a:ext cx="8229600" cy="64008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4" name="Picture 7" descr="trnsform"/>
          <p:cNvPicPr>
            <a:picLocks noGrp="1" noChangeAspect="1" noChangeArrowheads="1"/>
          </p:cNvPicPr>
          <p:nvPr>
            <p:ph sz="quarter" idx="1"/>
          </p:nvPr>
        </p:nvPicPr>
        <p:blipFill>
          <a:blip r:embed="rId2" cstate="print"/>
          <a:stretch>
            <a:fillRect/>
          </a:stretch>
        </p:blipFill>
        <p:spPr>
          <a:xfrm>
            <a:off x="990600" y="3810000"/>
            <a:ext cx="4800600" cy="2322022"/>
          </a:xfrm>
          <a:noFill/>
          <a:ln/>
        </p:spPr>
      </p:pic>
      <p:sp>
        <p:nvSpPr>
          <p:cNvPr id="5" name="Content Placeholder 4"/>
          <p:cNvSpPr>
            <a:spLocks noGrp="1"/>
          </p:cNvSpPr>
          <p:nvPr>
            <p:ph sz="quarter" idx="2"/>
          </p:nvPr>
        </p:nvSpPr>
        <p:spPr>
          <a:xfrm>
            <a:off x="228600" y="1417637"/>
            <a:ext cx="8458200" cy="4525963"/>
          </a:xfrm>
        </p:spPr>
        <p:txBody>
          <a:bodyPr/>
          <a:lstStyle/>
          <a:p>
            <a:r>
              <a:rPr lang="en-US" dirty="0" smtClean="0"/>
              <a:t>It is a process of genetic transfer that does not require physical contact between the donor and </a:t>
            </a:r>
            <a:r>
              <a:rPr lang="en-US" dirty="0" err="1" smtClean="0"/>
              <a:t>recepient</a:t>
            </a:r>
            <a:r>
              <a:rPr lang="en-US" dirty="0" smtClean="0"/>
              <a:t> cells.</a:t>
            </a:r>
          </a:p>
          <a:p>
            <a:r>
              <a:rPr lang="en-US" dirty="0" smtClean="0"/>
              <a:t>In the process of transformation the donor cell </a:t>
            </a:r>
            <a:r>
              <a:rPr lang="en-US" dirty="0" err="1" smtClean="0"/>
              <a:t>lysis</a:t>
            </a:r>
            <a:r>
              <a:rPr lang="en-US" dirty="0" smtClean="0"/>
              <a:t>, releasing its DNA.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t>
            </a:r>
            <a:r>
              <a:rPr lang="en-US" dirty="0" err="1" smtClean="0"/>
              <a:t>UpTake</a:t>
            </a:r>
            <a:endParaRPr lang="en-US" dirty="0"/>
          </a:p>
        </p:txBody>
      </p:sp>
      <p:sp>
        <p:nvSpPr>
          <p:cNvPr id="3" name="Content Placeholder 2"/>
          <p:cNvSpPr>
            <a:spLocks noGrp="1"/>
          </p:cNvSpPr>
          <p:nvPr>
            <p:ph sz="quarter" idx="1"/>
          </p:nvPr>
        </p:nvSpPr>
        <p:spPr>
          <a:xfrm>
            <a:off x="228600" y="1600200"/>
            <a:ext cx="8915400" cy="4525963"/>
          </a:xfrm>
        </p:spPr>
        <p:txBody>
          <a:bodyPr/>
          <a:lstStyle/>
          <a:p>
            <a:r>
              <a:rPr lang="en-US" dirty="0" smtClean="0"/>
              <a:t>      The process of taking DNA into the </a:t>
            </a:r>
            <a:r>
              <a:rPr lang="en-US" dirty="0" err="1" smtClean="0"/>
              <a:t>recepient</a:t>
            </a:r>
            <a:r>
              <a:rPr lang="en-US" dirty="0" smtClean="0"/>
              <a:t> cell through the process of transformation from the donor’s cell.</a:t>
            </a:r>
          </a:p>
          <a:p>
            <a:r>
              <a:rPr lang="en-US" b="1" u="sng" dirty="0" smtClean="0"/>
              <a:t>Donor cell</a:t>
            </a:r>
            <a:r>
              <a:rPr lang="en-US" b="1" dirty="0" smtClean="0"/>
              <a:t> </a:t>
            </a:r>
            <a:r>
              <a:rPr lang="en-US" dirty="0" smtClean="0"/>
              <a:t>– The cell whose gene material is transformed to the donor cell.</a:t>
            </a:r>
          </a:p>
          <a:p>
            <a:r>
              <a:rPr lang="en-US" b="1" u="sng" dirty="0" err="1" smtClean="0"/>
              <a:t>Recepient</a:t>
            </a:r>
            <a:r>
              <a:rPr lang="en-US" b="1" u="sng" dirty="0" smtClean="0"/>
              <a:t> Cell- </a:t>
            </a:r>
            <a:r>
              <a:rPr lang="en-US" dirty="0" smtClean="0"/>
              <a:t>the cell who receives the genetic material.</a:t>
            </a:r>
            <a:endParaRPr lang="en-US" b="1"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Competent cell</a:t>
            </a:r>
            <a:endParaRPr lang="en-US" dirty="0"/>
          </a:p>
        </p:txBody>
      </p:sp>
      <p:sp>
        <p:nvSpPr>
          <p:cNvPr id="3" name="Content Placeholder 2"/>
          <p:cNvSpPr>
            <a:spLocks noGrp="1"/>
          </p:cNvSpPr>
          <p:nvPr>
            <p:ph sz="quarter" idx="1"/>
          </p:nvPr>
        </p:nvSpPr>
        <p:spPr>
          <a:xfrm>
            <a:off x="457200" y="1600200"/>
            <a:ext cx="8229600" cy="5059363"/>
          </a:xfrm>
        </p:spPr>
        <p:txBody>
          <a:bodyPr>
            <a:normAutofit fontScale="77500" lnSpcReduction="20000"/>
          </a:bodyPr>
          <a:lstStyle/>
          <a:p>
            <a:r>
              <a:rPr lang="en-US" dirty="0" smtClean="0"/>
              <a:t>When bacteria </a:t>
            </a:r>
            <a:r>
              <a:rPr lang="en-US" dirty="0" err="1" smtClean="0"/>
              <a:t>lyse</a:t>
            </a:r>
            <a:r>
              <a:rPr lang="en-US" dirty="0" smtClean="0"/>
              <a:t>, they release considerable amounts of DNA</a:t>
            </a:r>
          </a:p>
          <a:p>
            <a:pPr>
              <a:buNone/>
            </a:pPr>
            <a:r>
              <a:rPr lang="en-US" dirty="0" smtClean="0"/>
              <a:t>       into the surrounding environment. These fragments may be relatively  large and contain several genes.</a:t>
            </a:r>
          </a:p>
          <a:p>
            <a:r>
              <a:rPr lang="en-US" dirty="0" smtClean="0"/>
              <a:t>If a fragment contacts a </a:t>
            </a:r>
            <a:r>
              <a:rPr lang="en-US" b="1" dirty="0" smtClean="0"/>
              <a:t>competent </a:t>
            </a:r>
            <a:r>
              <a:rPr lang="en-US" dirty="0" smtClean="0"/>
              <a:t>cell, one able to take up DNA and be transformed, it can be bound to the cell and taken inside. </a:t>
            </a:r>
          </a:p>
          <a:p>
            <a:r>
              <a:rPr lang="en-US" b="1" i="1" dirty="0" smtClean="0"/>
              <a:t> The transformation </a:t>
            </a:r>
            <a:r>
              <a:rPr lang="en-US" dirty="0" smtClean="0"/>
              <a:t>frequency of very competent cells is around 10</a:t>
            </a:r>
            <a:r>
              <a:rPr lang="en-US" baseline="30000" dirty="0" smtClean="0"/>
              <a:t>3</a:t>
            </a:r>
            <a:r>
              <a:rPr lang="en-US" dirty="0" smtClean="0"/>
              <a:t> for most genera when an excess of DNA is used.</a:t>
            </a:r>
          </a:p>
          <a:p>
            <a:r>
              <a:rPr lang="en-US" dirty="0" smtClean="0"/>
              <a:t> That is, about one cell in every thousand will take up and integrate the gene. Competency is a complex phenomenon and is dependent on several conditions. </a:t>
            </a:r>
          </a:p>
          <a:p>
            <a:r>
              <a:rPr lang="en-US" dirty="0" smtClean="0"/>
              <a:t>Bacteria need to be in a certain stage of growth; for example, </a:t>
            </a:r>
            <a:r>
              <a:rPr lang="en-US" i="1" dirty="0" smtClean="0"/>
              <a:t>S. </a:t>
            </a:r>
            <a:r>
              <a:rPr lang="en-US" i="1" dirty="0" err="1" smtClean="0"/>
              <a:t>pneumoniae</a:t>
            </a:r>
            <a:r>
              <a:rPr lang="en-US" i="1" dirty="0" smtClean="0"/>
              <a:t> </a:t>
            </a:r>
            <a:r>
              <a:rPr lang="en-US" dirty="0" smtClean="0"/>
              <a:t>becomes competent during the exponential phase when the population reaches about 107 to 108 cells per ml. When a population becomes competent, bacteria such as </a:t>
            </a:r>
            <a:r>
              <a:rPr lang="en-US" dirty="0" err="1" smtClean="0"/>
              <a:t>pneumococci</a:t>
            </a:r>
            <a:r>
              <a:rPr lang="en-US" dirty="0" smtClean="0"/>
              <a:t> secrete a small protein called the competence factor that stimulates the production</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b="1" dirty="0" smtClean="0"/>
              <a:t>Natural transformation in gram negative bacteria</a:t>
            </a:r>
            <a:r>
              <a:rPr lang="en-US" dirty="0" smtClean="0"/>
              <a:t/>
            </a:r>
            <a:br>
              <a:rPr lang="en-US" dirty="0" smtClean="0"/>
            </a:br>
            <a:endParaRPr lang="en-US" dirty="0"/>
          </a:p>
        </p:txBody>
      </p:sp>
      <p:sp>
        <p:nvSpPr>
          <p:cNvPr id="3" name="Content Placeholder 2"/>
          <p:cNvSpPr>
            <a:spLocks noGrp="1"/>
          </p:cNvSpPr>
          <p:nvPr>
            <p:ph sz="quarter" idx="1"/>
          </p:nvPr>
        </p:nvSpPr>
        <p:spPr>
          <a:xfrm>
            <a:off x="457200" y="1600200"/>
            <a:ext cx="8229600" cy="5029200"/>
          </a:xfrm>
        </p:spPr>
        <p:txBody>
          <a:bodyPr>
            <a:normAutofit fontScale="77500" lnSpcReduction="20000"/>
          </a:bodyPr>
          <a:lstStyle/>
          <a:p>
            <a:pPr>
              <a:buNone/>
            </a:pPr>
            <a:endParaRPr lang="en-US" dirty="0" smtClean="0"/>
          </a:p>
          <a:p>
            <a:r>
              <a:rPr lang="en-US" dirty="0" smtClean="0"/>
              <a:t>Natural transformation has been observed in some gram negative bacteria. Transformation in </a:t>
            </a:r>
            <a:r>
              <a:rPr lang="en-US" b="1" i="1" dirty="0" err="1" smtClean="0"/>
              <a:t>Haemophilus</a:t>
            </a:r>
            <a:r>
              <a:rPr lang="en-US" b="1" i="1" dirty="0" smtClean="0"/>
              <a:t> </a:t>
            </a:r>
            <a:r>
              <a:rPr lang="en-US" b="1" i="1" dirty="0" err="1" smtClean="0"/>
              <a:t>influenzae</a:t>
            </a:r>
            <a:r>
              <a:rPr lang="en-US" dirty="0" smtClean="0"/>
              <a:t>, the first gram negative bacterium in which natural competence was found, is different at least two important respects from that in </a:t>
            </a:r>
            <a:r>
              <a:rPr lang="en-US" b="1" i="1" dirty="0" smtClean="0"/>
              <a:t>B. </a:t>
            </a:r>
            <a:r>
              <a:rPr lang="en-US" b="1" i="1" dirty="0" err="1" smtClean="0"/>
              <a:t>subtilis</a:t>
            </a:r>
            <a:r>
              <a:rPr lang="en-US" dirty="0" smtClean="0"/>
              <a:t>.</a:t>
            </a:r>
          </a:p>
          <a:p>
            <a:pPr>
              <a:buNone/>
            </a:pPr>
            <a:r>
              <a:rPr lang="en-US" dirty="0" smtClean="0"/>
              <a:t> </a:t>
            </a:r>
          </a:p>
          <a:p>
            <a:r>
              <a:rPr lang="en-US" dirty="0" smtClean="0"/>
              <a:t>DNA uptake is associated with the formation of small </a:t>
            </a:r>
            <a:r>
              <a:rPr lang="en-US" dirty="0" err="1" smtClean="0"/>
              <a:t>membraneous</a:t>
            </a:r>
            <a:r>
              <a:rPr lang="en-US" dirty="0" smtClean="0"/>
              <a:t> structures, called </a:t>
            </a:r>
            <a:r>
              <a:rPr lang="en-US" dirty="0" err="1" smtClean="0"/>
              <a:t>transformasomes</a:t>
            </a:r>
            <a:r>
              <a:rPr lang="en-US" dirty="0" smtClean="0"/>
              <a:t>, which protrude outside the cell. The transforming DNA is taken into these vesicles where it is then internalized into the cell. One of the two strands is degraded while the remaining strand may recombine with the host chromosome.</a:t>
            </a:r>
            <a:br>
              <a:rPr lang="en-US" dirty="0" smtClean="0"/>
            </a:br>
            <a:r>
              <a:rPr lang="en-US" dirty="0" smtClean="0"/>
              <a:t/>
            </a:r>
            <a:br>
              <a:rPr lang="en-US" dirty="0" smtClean="0"/>
            </a:br>
            <a:endParaRPr lang="en-US" dirty="0" smtClean="0"/>
          </a:p>
          <a:p>
            <a:r>
              <a:rPr lang="en-US" dirty="0" smtClean="0"/>
              <a:t>Unlike gram positive bacteria, DNA uptake in gram negative bacteria appears to require or involve the recognition of specific sequences. The sequences or some bacteria are as follows:</a:t>
            </a:r>
            <a:br>
              <a:rPr lang="en-US" dirty="0" smtClean="0"/>
            </a:b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Transformation in </a:t>
            </a:r>
            <a:r>
              <a:rPr lang="en-US" i="1" dirty="0" err="1" smtClean="0"/>
              <a:t>Haemophilus</a:t>
            </a:r>
            <a:r>
              <a:rPr lang="en-US" i="1" dirty="0" smtClean="0"/>
              <a:t> </a:t>
            </a:r>
            <a:r>
              <a:rPr lang="en-US" i="1" dirty="0" err="1" smtClean="0"/>
              <a:t>influenzae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Transformation in </a:t>
            </a:r>
            <a:r>
              <a:rPr lang="en-US" i="1" dirty="0" err="1" smtClean="0"/>
              <a:t>Haemophilus</a:t>
            </a:r>
            <a:r>
              <a:rPr lang="en-US" i="1" dirty="0" smtClean="0"/>
              <a:t> </a:t>
            </a:r>
            <a:r>
              <a:rPr lang="en-US" i="1" dirty="0" err="1" smtClean="0"/>
              <a:t>influenzae</a:t>
            </a:r>
            <a:r>
              <a:rPr lang="en-US" i="1" dirty="0" smtClean="0"/>
              <a:t>, a gram-negative </a:t>
            </a:r>
            <a:r>
              <a:rPr lang="en-US" dirty="0" smtClean="0"/>
              <a:t>bacterium, differs from that in </a:t>
            </a:r>
            <a:r>
              <a:rPr lang="en-US" i="1" dirty="0" smtClean="0"/>
              <a:t>S. </a:t>
            </a:r>
            <a:r>
              <a:rPr lang="en-US" i="1" dirty="0" err="1" smtClean="0"/>
              <a:t>pneumoniae</a:t>
            </a:r>
            <a:r>
              <a:rPr lang="en-US" i="1" dirty="0" smtClean="0"/>
              <a:t> in several respects.</a:t>
            </a:r>
          </a:p>
          <a:p>
            <a:r>
              <a:rPr lang="en-US" i="1" dirty="0" err="1" smtClean="0"/>
              <a:t>Haemophilus</a:t>
            </a:r>
            <a:r>
              <a:rPr lang="en-US" i="1" dirty="0" smtClean="0"/>
              <a:t> does not produce a competence factor to stimulate </a:t>
            </a:r>
            <a:r>
              <a:rPr lang="en-US" dirty="0" smtClean="0"/>
              <a:t>the development of competence, and it takes up DNA from only closely related species (</a:t>
            </a:r>
            <a:r>
              <a:rPr lang="en-US" i="1" dirty="0" smtClean="0"/>
              <a:t>S. </a:t>
            </a:r>
            <a:r>
              <a:rPr lang="en-US" i="1" dirty="0" err="1" smtClean="0"/>
              <a:t>pneumoniae</a:t>
            </a:r>
            <a:r>
              <a:rPr lang="en-US" i="1" dirty="0" smtClean="0"/>
              <a:t> is less particular about the </a:t>
            </a:r>
            <a:r>
              <a:rPr lang="en-US" dirty="0" smtClean="0"/>
              <a:t>source of its DNA). Double-stranded DNA, </a:t>
            </a:r>
            <a:r>
              <a:rPr lang="en-US" dirty="0" err="1" smtClean="0"/>
              <a:t>complexed</a:t>
            </a:r>
            <a:r>
              <a:rPr lang="en-US" dirty="0" smtClean="0"/>
              <a:t> with proteins, is taken in by membrane vesicles. The specificity of</a:t>
            </a:r>
          </a:p>
          <a:p>
            <a:r>
              <a:rPr lang="en-US" i="1" dirty="0" err="1" smtClean="0"/>
              <a:t>Haemophilus</a:t>
            </a:r>
            <a:r>
              <a:rPr lang="en-US" i="1" dirty="0" smtClean="0"/>
              <a:t> transformation is due to a special 11 base pair sequence  </a:t>
            </a:r>
            <a:r>
              <a:rPr lang="en-US" dirty="0" smtClean="0"/>
              <a:t>(5′AAGTGCGGTCA3′) that is repeated over 1,400 times in </a:t>
            </a:r>
            <a:r>
              <a:rPr lang="en-US" i="1" dirty="0" smtClean="0"/>
              <a:t>H. </a:t>
            </a:r>
            <a:r>
              <a:rPr lang="en-US" i="1" dirty="0" err="1" smtClean="0"/>
              <a:t>influenzae</a:t>
            </a:r>
            <a:r>
              <a:rPr lang="en-US" i="1" dirty="0" smtClean="0"/>
              <a:t> DNA. DNA must have this sequence to be bound </a:t>
            </a:r>
            <a:r>
              <a:rPr lang="en-US" dirty="0" smtClean="0"/>
              <a:t>by a competent cell.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sz="quarter" idx="1"/>
          </p:nvPr>
        </p:nvPicPr>
        <p:blipFill>
          <a:blip r:embed="rId2"/>
          <a:srcRect/>
          <a:stretch>
            <a:fillRect/>
          </a:stretch>
        </p:blipFill>
        <p:spPr bwMode="auto">
          <a:xfrm>
            <a:off x="304800" y="228600"/>
            <a:ext cx="8610600" cy="64008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Natural transformation in gram </a:t>
            </a:r>
            <a:r>
              <a:rPr lang="en-US" dirty="0" smtClean="0"/>
              <a:t>positive </a:t>
            </a:r>
            <a:r>
              <a:rPr lang="en-US" dirty="0"/>
              <a:t>bacteria</a:t>
            </a:r>
          </a:p>
        </p:txBody>
      </p:sp>
      <p:sp>
        <p:nvSpPr>
          <p:cNvPr id="3" name="Content Placeholder 2"/>
          <p:cNvSpPr>
            <a:spLocks noGrp="1"/>
          </p:cNvSpPr>
          <p:nvPr>
            <p:ph sz="quarter" idx="1"/>
          </p:nvPr>
        </p:nvSpPr>
        <p:spPr/>
        <p:txBody>
          <a:bodyPr>
            <a:normAutofit fontScale="85000" lnSpcReduction="20000"/>
          </a:bodyPr>
          <a:lstStyle/>
          <a:p>
            <a:r>
              <a:rPr lang="en-US" dirty="0" smtClean="0"/>
              <a:t>The mechanism of transformation has been intensively studied in </a:t>
            </a:r>
            <a:r>
              <a:rPr lang="en-US" i="1" dirty="0" smtClean="0"/>
              <a:t>S. </a:t>
            </a:r>
            <a:r>
              <a:rPr lang="en-US" i="1" dirty="0" err="1" smtClean="0"/>
              <a:t>pneumoniae</a:t>
            </a:r>
            <a:r>
              <a:rPr lang="en-US" i="1" dirty="0" smtClean="0"/>
              <a:t>.</a:t>
            </a:r>
          </a:p>
          <a:p>
            <a:r>
              <a:rPr lang="en-US" b="1" i="1" dirty="0" smtClean="0"/>
              <a:t> A competent cell binds a </a:t>
            </a:r>
            <a:r>
              <a:rPr lang="en-US" dirty="0" smtClean="0"/>
              <a:t>double-stranded DNA fragment if the fragment is moderately large; the process is random, and donor fragments compete with each other. The DNA then is cleaved by </a:t>
            </a:r>
            <a:r>
              <a:rPr lang="en-US" dirty="0" err="1" smtClean="0"/>
              <a:t>endonucleases</a:t>
            </a:r>
            <a:r>
              <a:rPr lang="en-US" dirty="0" smtClean="0"/>
              <a:t> to </a:t>
            </a:r>
            <a:r>
              <a:rPr lang="en-US" dirty="0" err="1" smtClean="0"/>
              <a:t>doublestranded</a:t>
            </a:r>
            <a:r>
              <a:rPr lang="en-US" dirty="0" smtClean="0"/>
              <a:t> fragments about 5 to 15 </a:t>
            </a:r>
            <a:r>
              <a:rPr lang="en-US" dirty="0" err="1" smtClean="0"/>
              <a:t>kilobases</a:t>
            </a:r>
            <a:r>
              <a:rPr lang="en-US" dirty="0" smtClean="0"/>
              <a:t> in size.</a:t>
            </a:r>
          </a:p>
          <a:p>
            <a:r>
              <a:rPr lang="en-US" dirty="0" smtClean="0"/>
              <a:t> DNA uptake requires energy expenditure. </a:t>
            </a:r>
          </a:p>
          <a:p>
            <a:r>
              <a:rPr lang="en-US" dirty="0" smtClean="0"/>
              <a:t>One strand is hydrolyzed by an envelope-associated </a:t>
            </a:r>
            <a:r>
              <a:rPr lang="en-US" dirty="0" err="1" smtClean="0"/>
              <a:t>exonuclease</a:t>
            </a:r>
            <a:r>
              <a:rPr lang="en-US" dirty="0" smtClean="0"/>
              <a:t> during uptake; the other strand associates with small proteins and moves through the plasma membrane.</a:t>
            </a:r>
          </a:p>
          <a:p>
            <a:r>
              <a:rPr lang="en-US" dirty="0" smtClean="0"/>
              <a:t>The single-stranded fragment can then align with a homologous region of the genome and be integrated.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600201" y="1600200"/>
            <a:ext cx="6172200" cy="44958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240</TotalTime>
  <Words>864</Words>
  <Application>Microsoft Office PowerPoint</Application>
  <PresentationFormat>On-screen Show (4:3)</PresentationFormat>
  <Paragraphs>65</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DNA uptake, Entry, and Establishment in recepient cell</vt:lpstr>
      <vt:lpstr>Introduction</vt:lpstr>
      <vt:lpstr>DNA UpTake</vt:lpstr>
      <vt:lpstr>Competent cell</vt:lpstr>
      <vt:lpstr>Natural transformation in gram negative bacteria </vt:lpstr>
      <vt:lpstr>Transformation in Haemophilus influenzae</vt:lpstr>
      <vt:lpstr>PowerPoint Presentation</vt:lpstr>
      <vt:lpstr>Natural transformation in gram positive bacteria</vt:lpstr>
      <vt:lpstr>PowerPoint Presentation</vt:lpstr>
      <vt:lpstr>Artificial transformation </vt:lpstr>
      <vt:lpstr>Key Steps for Transformation</vt:lpstr>
      <vt:lpstr>TRANSFORMATION BY ELECTROPORATION</vt:lpstr>
      <vt:lpstr>CHEMICAL TRANSFORMATION WITH CALCIUM CHLORIDE </vt:lpstr>
      <vt:lpstr>References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Dna uptake, Entry, and Establishment in recepient cell</dc:title>
  <dc:creator>Dave</dc:creator>
  <cp:lastModifiedBy>Fatima</cp:lastModifiedBy>
  <cp:revision>17</cp:revision>
  <dcterms:created xsi:type="dcterms:W3CDTF">2011-02-12T02:42:12Z</dcterms:created>
  <dcterms:modified xsi:type="dcterms:W3CDTF">2016-04-11T05:08:23Z</dcterms:modified>
</cp:coreProperties>
</file>