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000" r:id="rId1"/>
  </p:sldMasterIdLst>
  <p:notesMasterIdLst>
    <p:notesMasterId r:id="rId12"/>
  </p:notesMasterIdLst>
  <p:sldIdLst>
    <p:sldId id="256" r:id="rId2"/>
    <p:sldId id="258" r:id="rId3"/>
    <p:sldId id="266" r:id="rId4"/>
    <p:sldId id="267" r:id="rId5"/>
    <p:sldId id="259" r:id="rId6"/>
    <p:sldId id="262" r:id="rId7"/>
    <p:sldId id="264" r:id="rId8"/>
    <p:sldId id="261" r:id="rId9"/>
    <p:sldId id="263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94E40-8B74-4E45-9307-2AEC2D70B4AB}" type="datetimeFigureOut">
              <a:rPr lang="en-US" smtClean="0"/>
              <a:t>4/13/2016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B4A7D3-FA3B-4460-AAB0-E9D7FC3867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93313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B4A7D3-FA3B-4460-AAB0-E9D7FC38670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8050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D3A16-5F70-6A4A-9D63-226ADF8D3E2E}" type="datetimeFigureOut">
              <a:rPr lang="en-US" smtClean="0"/>
              <a:t>4/13/2016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D8CFD7C-5133-4F31-B8DD-48811D9CC47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D3A16-5F70-6A4A-9D63-226ADF8D3E2E}" type="datetimeFigureOut">
              <a:rPr lang="en-US" smtClean="0"/>
              <a:t>4/13/2016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B2110-4032-2E42-BB14-2F9B84D4CD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854B2110-4032-2E42-BB14-2F9B84D4CD44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D3A16-5F70-6A4A-9D63-226ADF8D3E2E}" type="datetimeFigureOut">
              <a:rPr lang="en-US" smtClean="0"/>
              <a:t>4/13/2016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D3A16-5F70-6A4A-9D63-226ADF8D3E2E}" type="datetimeFigureOut">
              <a:rPr lang="en-US" smtClean="0"/>
              <a:t>4/13/2016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854B2110-4032-2E42-BB14-2F9B84D4CD4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D3A16-5F70-6A4A-9D63-226ADF8D3E2E}" type="datetimeFigureOut">
              <a:rPr lang="en-US" smtClean="0"/>
              <a:t>4/13/2016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99619C8-A375-448C-891B-9999C6BE8E6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773D3A16-5F70-6A4A-9D63-226ADF8D3E2E}" type="datetimeFigureOut">
              <a:rPr lang="en-US" smtClean="0"/>
              <a:t>4/13/2016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B2110-4032-2E42-BB14-2F9B84D4CD4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D3A16-5F70-6A4A-9D63-226ADF8D3E2E}" type="datetimeFigureOut">
              <a:rPr lang="en-US" smtClean="0"/>
              <a:t>4/13/2016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854B2110-4032-2E42-BB14-2F9B84D4CD44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D3A16-5F70-6A4A-9D63-226ADF8D3E2E}" type="datetimeFigureOut">
              <a:rPr lang="en-US" smtClean="0"/>
              <a:t>4/13/2016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854B2110-4032-2E42-BB14-2F9B84D4CD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D3A16-5F70-6A4A-9D63-226ADF8D3E2E}" type="datetimeFigureOut">
              <a:rPr lang="en-US" smtClean="0"/>
              <a:t>4/13/2016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54B2110-4032-2E42-BB14-2F9B84D4CD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D3A16-5F70-6A4A-9D63-226ADF8D3E2E}" type="datetimeFigureOut">
              <a:rPr lang="en-US" smtClean="0"/>
              <a:t>4/13/2016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854B2110-4032-2E42-BB14-2F9B84D4CD44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773D3A16-5F70-6A4A-9D63-226ADF8D3E2E}" type="datetimeFigureOut">
              <a:rPr lang="en-US" smtClean="0"/>
              <a:t>4/13/2016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773D3A16-5F70-6A4A-9D63-226ADF8D3E2E}" type="datetimeFigureOut">
              <a:rPr lang="en-US" smtClean="0"/>
              <a:t>4/13/2016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54B2110-4032-2E42-BB14-2F9B84D4CD44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1" r:id="rId1"/>
    <p:sldLayoutId id="2147484002" r:id="rId2"/>
    <p:sldLayoutId id="2147484003" r:id="rId3"/>
    <p:sldLayoutId id="2147484004" r:id="rId4"/>
    <p:sldLayoutId id="2147484005" r:id="rId5"/>
    <p:sldLayoutId id="2147484006" r:id="rId6"/>
    <p:sldLayoutId id="2147484007" r:id="rId7"/>
    <p:sldLayoutId id="2147484008" r:id="rId8"/>
    <p:sldLayoutId id="2147484009" r:id="rId9"/>
    <p:sldLayoutId id="2147484010" r:id="rId10"/>
    <p:sldLayoutId id="214748401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ahdansw.asn.au/" TargetMode="External"/><Relationship Id="rId3" Type="http://schemas.openxmlformats.org/officeDocument/2006/relationships/hyperlink" Target="http://www.netdoctor.co.uk/diseases/facts/huntingtons.htm" TargetMode="External"/><Relationship Id="rId7" Type="http://schemas.openxmlformats.org/officeDocument/2006/relationships/hyperlink" Target="http://www.ninds.nih.gov/disorders/huntington/huntington.htm" TargetMode="External"/><Relationship Id="rId2" Type="http://schemas.openxmlformats.org/officeDocument/2006/relationships/hyperlink" Target="http://netdoctor.co.uk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ninds.nih.gov/" TargetMode="External"/><Relationship Id="rId5" Type="http://schemas.openxmlformats.org/officeDocument/2006/relationships/hyperlink" Target="http://www.wrongdiagnosis.com/test/blood_tests.htm" TargetMode="External"/><Relationship Id="rId4" Type="http://schemas.openxmlformats.org/officeDocument/2006/relationships/hyperlink" Target="http://wrongdiagnosis.com/" TargetMode="External"/><Relationship Id="rId9" Type="http://schemas.openxmlformats.org/officeDocument/2006/relationships/hyperlink" Target="http://www.ahdansw.asn.au/information/huntingtons.html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248400" cy="3429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Huntington’s Disease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2255" y="3227387"/>
            <a:ext cx="1524000" cy="2689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 Cited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pPr fontAlgn="t"/>
            <a:r>
              <a:rPr lang="en-US" dirty="0" err="1"/>
              <a:t>Appai-Kubi</a:t>
            </a:r>
            <a:r>
              <a:rPr lang="en-US" dirty="0"/>
              <a:t>, Linda. "Huntington's disease." </a:t>
            </a:r>
            <a:r>
              <a:rPr lang="en-US" dirty="0">
                <a:hlinkClick r:id="rId2"/>
              </a:rPr>
              <a:t>netdoctor.co.uk</a:t>
            </a:r>
            <a:r>
              <a:rPr lang="en-US" dirty="0"/>
              <a:t>.  </a:t>
            </a:r>
            <a:r>
              <a:rPr lang="en-US" dirty="0">
                <a:hlinkClick r:id="rId2"/>
              </a:rPr>
              <a:t>NetDoctor.co.uk</a:t>
            </a:r>
            <a:r>
              <a:rPr lang="en-US" dirty="0"/>
              <a:t>, 2010. Web. 18 October 2010. &lt;</a:t>
            </a:r>
            <a:r>
              <a:rPr lang="en-US" dirty="0">
                <a:hlinkClick r:id="rId3"/>
              </a:rPr>
              <a:t>http://www.netdoctor.co.uk/diseases/facts/huntingtons.htm</a:t>
            </a:r>
            <a:r>
              <a:rPr lang="en-US" dirty="0"/>
              <a:t>&gt;.</a:t>
            </a:r>
          </a:p>
          <a:p>
            <a:pPr marL="0" indent="0" fontAlgn="t">
              <a:buNone/>
            </a:pPr>
            <a:r>
              <a:rPr lang="en-US" dirty="0"/>
              <a:t> </a:t>
            </a:r>
          </a:p>
          <a:p>
            <a:pPr fontAlgn="t"/>
            <a:r>
              <a:rPr lang="en-US" dirty="0"/>
              <a:t>"Blood Tests." </a:t>
            </a:r>
            <a:r>
              <a:rPr lang="en-US" dirty="0">
                <a:hlinkClick r:id="rId4"/>
              </a:rPr>
              <a:t>wrongdiagnosis.com</a:t>
            </a:r>
            <a:r>
              <a:rPr lang="en-US" dirty="0"/>
              <a:t>.  Health Grades Inc., 2010. Web. 18 October 2010. &lt;</a:t>
            </a:r>
            <a:r>
              <a:rPr lang="en-US" dirty="0">
                <a:hlinkClick r:id="rId5"/>
              </a:rPr>
              <a:t>http://www.wrongdiagnosis.com/test/blood_tests.htm</a:t>
            </a:r>
            <a:r>
              <a:rPr lang="en-US" dirty="0"/>
              <a:t>&gt;.</a:t>
            </a:r>
          </a:p>
          <a:p>
            <a:pPr marL="0" indent="0" fontAlgn="t">
              <a:buNone/>
            </a:pPr>
            <a:r>
              <a:rPr lang="en-US" dirty="0"/>
              <a:t> </a:t>
            </a:r>
          </a:p>
          <a:p>
            <a:pPr fontAlgn="t"/>
            <a:r>
              <a:rPr lang="en-US" dirty="0"/>
              <a:t>"NINDS Huntington's Disease Information." </a:t>
            </a:r>
            <a:r>
              <a:rPr lang="en-US" u="sng" dirty="0">
                <a:hlinkClick r:id="rId6"/>
              </a:rPr>
              <a:t>www.ninds.nih.gov</a:t>
            </a:r>
            <a:r>
              <a:rPr lang="en-US" u="sng" dirty="0"/>
              <a:t>. </a:t>
            </a:r>
            <a:r>
              <a:rPr lang="en-US" dirty="0"/>
              <a:t>National Institute of Neurological Disorders and Stroke, 2010. Web. 18 October 2010. &lt;</a:t>
            </a:r>
            <a:r>
              <a:rPr lang="en-US" dirty="0">
                <a:hlinkClick r:id="rId7"/>
              </a:rPr>
              <a:t>http://www.ninds.nih.gov/disorders/huntington/huntington.htm</a:t>
            </a:r>
            <a:r>
              <a:rPr lang="en-US" dirty="0"/>
              <a:t>&gt;.</a:t>
            </a:r>
          </a:p>
          <a:p>
            <a:pPr marL="0" indent="0" fontAlgn="t">
              <a:buNone/>
            </a:pPr>
            <a:endParaRPr lang="en-US" dirty="0"/>
          </a:p>
          <a:p>
            <a:pPr fontAlgn="t"/>
            <a:r>
              <a:rPr lang="en-US" dirty="0"/>
              <a:t>"What is Huntington's Disease?" </a:t>
            </a:r>
            <a:r>
              <a:rPr lang="en-US" u="sng" dirty="0">
                <a:hlinkClick r:id="rId8"/>
              </a:rPr>
              <a:t>ahdansw.asn.au</a:t>
            </a:r>
            <a:r>
              <a:rPr lang="en-US" u="sng" dirty="0"/>
              <a:t>. </a:t>
            </a:r>
            <a:r>
              <a:rPr lang="en-US" dirty="0"/>
              <a:t>Australian Huntington's Disease Association, 2009. Web. 18 October 2010. &lt;</a:t>
            </a:r>
            <a:r>
              <a:rPr lang="en-US" dirty="0">
                <a:hlinkClick r:id="rId9"/>
              </a:rPr>
              <a:t>http://www.ahdansw.asn.au/information/huntingtons.html</a:t>
            </a:r>
            <a:r>
              <a:rPr lang="en-US" dirty="0"/>
              <a:t>&gt;.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96390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Causes It?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Inheriting a defective gene </a:t>
            </a:r>
          </a:p>
          <a:p>
            <a:r>
              <a:rPr lang="en-US" dirty="0" smtClean="0"/>
              <a:t>Results in gradual destruction of neurons </a:t>
            </a:r>
            <a:endParaRPr lang="en-US" dirty="0"/>
          </a:p>
        </p:txBody>
      </p:sp>
      <p:pic>
        <p:nvPicPr>
          <p:cNvPr id="3074" name="Picture 2" descr="http://www.nature.com/nrn/journal/v6/n12/images/nrn1806-f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2590800"/>
            <a:ext cx="4836991" cy="3627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Causes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051" r="4295"/>
          <a:stretch/>
        </p:blipFill>
        <p:spPr bwMode="auto">
          <a:xfrm>
            <a:off x="164805" y="1499938"/>
            <a:ext cx="8640867" cy="4599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694992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530024"/>
            <a:ext cx="8458199" cy="4870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687345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Is It Transmitted?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Defective gene can be passed from one generation to the next</a:t>
            </a:r>
          </a:p>
          <a:p>
            <a:r>
              <a:rPr lang="en-US" dirty="0" smtClean="0"/>
              <a:t>If a parent has the gene, child has a 50/50 chance of inheriting it</a:t>
            </a:r>
          </a:p>
          <a:p>
            <a:endParaRPr lang="en-US" dirty="0"/>
          </a:p>
        </p:txBody>
      </p:sp>
      <p:pic>
        <p:nvPicPr>
          <p:cNvPr id="2050" name="Picture 2" descr="http://assets.treesd.com/images/healthtree/articles/HuntingtonsPedigre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3385074"/>
            <a:ext cx="3810000" cy="2713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Signs and Symptoms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</a:t>
            </a:r>
            <a:r>
              <a:rPr lang="en-US" dirty="0" smtClean="0"/>
              <a:t>ppear </a:t>
            </a:r>
            <a:r>
              <a:rPr lang="en-US" dirty="0"/>
              <a:t>between </a:t>
            </a:r>
            <a:r>
              <a:rPr lang="en-US" dirty="0" smtClean="0"/>
              <a:t>age 30-50</a:t>
            </a:r>
          </a:p>
          <a:p>
            <a:r>
              <a:rPr lang="en-US" dirty="0" smtClean="0"/>
              <a:t>Fidgeting</a:t>
            </a:r>
          </a:p>
          <a:p>
            <a:r>
              <a:rPr lang="en-US" dirty="0"/>
              <a:t>M</a:t>
            </a:r>
            <a:r>
              <a:rPr lang="en-US" dirty="0" smtClean="0"/>
              <a:t>inor </a:t>
            </a:r>
            <a:r>
              <a:rPr lang="en-US" dirty="0"/>
              <a:t>twitching in fingers and </a:t>
            </a:r>
            <a:r>
              <a:rPr lang="en-US" dirty="0" smtClean="0"/>
              <a:t>toes</a:t>
            </a:r>
          </a:p>
          <a:p>
            <a:r>
              <a:rPr lang="en-US" dirty="0"/>
              <a:t>E</a:t>
            </a:r>
            <a:r>
              <a:rPr lang="en-US" dirty="0" smtClean="0"/>
              <a:t>xcessive restlessness</a:t>
            </a:r>
          </a:p>
          <a:p>
            <a:r>
              <a:rPr lang="en-US" dirty="0"/>
              <a:t>S</a:t>
            </a:r>
            <a:r>
              <a:rPr lang="en-US" dirty="0" smtClean="0"/>
              <a:t>ome clumsiness</a:t>
            </a:r>
          </a:p>
          <a:p>
            <a:r>
              <a:rPr lang="en-US" dirty="0"/>
              <a:t>S</a:t>
            </a:r>
            <a:r>
              <a:rPr lang="en-US" dirty="0" smtClean="0"/>
              <a:t>hort-term </a:t>
            </a:r>
            <a:r>
              <a:rPr lang="en-US" dirty="0"/>
              <a:t>memory </a:t>
            </a:r>
            <a:r>
              <a:rPr lang="en-US" dirty="0" smtClean="0"/>
              <a:t>loss</a:t>
            </a:r>
          </a:p>
          <a:p>
            <a:r>
              <a:rPr lang="en-US" dirty="0"/>
              <a:t>L</a:t>
            </a:r>
            <a:r>
              <a:rPr lang="en-US" dirty="0" smtClean="0"/>
              <a:t>ess </a:t>
            </a:r>
            <a:r>
              <a:rPr lang="en-US" dirty="0"/>
              <a:t>ability to </a:t>
            </a:r>
            <a:r>
              <a:rPr lang="en-US" dirty="0" smtClean="0"/>
              <a:t>organize routine</a:t>
            </a:r>
          </a:p>
          <a:p>
            <a:r>
              <a:rPr lang="en-US" dirty="0"/>
              <a:t>P</a:t>
            </a:r>
            <a:r>
              <a:rPr lang="en-US" dirty="0" smtClean="0"/>
              <a:t>eriods </a:t>
            </a:r>
            <a:r>
              <a:rPr lang="en-US" dirty="0"/>
              <a:t>of </a:t>
            </a:r>
            <a:r>
              <a:rPr lang="en-US" dirty="0" smtClean="0"/>
              <a:t>depression</a:t>
            </a:r>
          </a:p>
          <a:p>
            <a:r>
              <a:rPr lang="en-US" dirty="0" smtClean="0"/>
              <a:t>As HD progresses</a:t>
            </a:r>
            <a:r>
              <a:rPr lang="en-US" dirty="0"/>
              <a:t>, </a:t>
            </a:r>
            <a:r>
              <a:rPr lang="en-US" dirty="0" smtClean="0"/>
              <a:t>all physical </a:t>
            </a:r>
            <a:r>
              <a:rPr lang="en-US" dirty="0"/>
              <a:t>symptoms can make </a:t>
            </a:r>
            <a:r>
              <a:rPr lang="en-US" dirty="0" smtClean="0"/>
              <a:t>basic </a:t>
            </a:r>
            <a:r>
              <a:rPr lang="en-US" dirty="0"/>
              <a:t>tasks more difficult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HD Affects Body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M</a:t>
            </a:r>
            <a:r>
              <a:rPr lang="en-US" dirty="0" smtClean="0"/>
              <a:t>ind </a:t>
            </a:r>
            <a:r>
              <a:rPr lang="en-US" dirty="0"/>
              <a:t>and </a:t>
            </a:r>
            <a:r>
              <a:rPr lang="en-US" dirty="0" smtClean="0"/>
              <a:t>body</a:t>
            </a:r>
            <a:endParaRPr lang="en-US" dirty="0"/>
          </a:p>
          <a:p>
            <a:r>
              <a:rPr lang="en-US" dirty="0"/>
              <a:t>R</a:t>
            </a:r>
            <a:r>
              <a:rPr lang="en-US" dirty="0" smtClean="0"/>
              <a:t>apid</a:t>
            </a:r>
            <a:r>
              <a:rPr lang="en-US" dirty="0"/>
              <a:t>, jerking movements </a:t>
            </a:r>
            <a:r>
              <a:rPr lang="en-US" dirty="0" smtClean="0"/>
              <a:t>the </a:t>
            </a:r>
            <a:r>
              <a:rPr lang="en-US" dirty="0"/>
              <a:t>person has no </a:t>
            </a:r>
            <a:r>
              <a:rPr lang="en-US" dirty="0" smtClean="0"/>
              <a:t>control </a:t>
            </a:r>
          </a:p>
          <a:p>
            <a:r>
              <a:rPr lang="en-US" dirty="0"/>
              <a:t>P</a:t>
            </a:r>
            <a:r>
              <a:rPr lang="en-US" dirty="0" smtClean="0"/>
              <a:t>rone </a:t>
            </a:r>
            <a:r>
              <a:rPr lang="en-US" dirty="0"/>
              <a:t>to </a:t>
            </a:r>
            <a:r>
              <a:rPr lang="en-US" dirty="0" smtClean="0"/>
              <a:t>falls</a:t>
            </a:r>
          </a:p>
          <a:p>
            <a:r>
              <a:rPr lang="en-US" dirty="0"/>
              <a:t>E</a:t>
            </a:r>
            <a:r>
              <a:rPr lang="en-US" dirty="0" smtClean="0"/>
              <a:t>ye movement</a:t>
            </a:r>
          </a:p>
          <a:p>
            <a:r>
              <a:rPr lang="en-US" dirty="0"/>
              <a:t>T</a:t>
            </a:r>
            <a:r>
              <a:rPr lang="en-US" dirty="0" smtClean="0"/>
              <a:t>rouble </a:t>
            </a:r>
            <a:r>
              <a:rPr lang="en-US" dirty="0"/>
              <a:t>looking </a:t>
            </a:r>
            <a:endParaRPr lang="en-US" dirty="0" smtClean="0"/>
          </a:p>
          <a:p>
            <a:r>
              <a:rPr lang="en-US" dirty="0"/>
              <a:t>A</a:t>
            </a:r>
            <a:r>
              <a:rPr lang="en-US" dirty="0" smtClean="0"/>
              <a:t>ffect </a:t>
            </a:r>
            <a:r>
              <a:rPr lang="en-US" dirty="0"/>
              <a:t>the </a:t>
            </a:r>
            <a:r>
              <a:rPr lang="en-US" dirty="0" smtClean="0"/>
              <a:t>brain</a:t>
            </a:r>
          </a:p>
          <a:p>
            <a:r>
              <a:rPr lang="en-US" dirty="0" smtClean="0"/>
              <a:t>Forgetfulness</a:t>
            </a:r>
          </a:p>
          <a:p>
            <a:r>
              <a:rPr lang="en-US" dirty="0"/>
              <a:t>D</a:t>
            </a:r>
            <a:r>
              <a:rPr lang="en-US" dirty="0" smtClean="0"/>
              <a:t>ifficulty</a:t>
            </a:r>
            <a:r>
              <a:rPr lang="en-US" dirty="0"/>
              <a:t> to </a:t>
            </a:r>
            <a:r>
              <a:rPr lang="en-US" dirty="0" smtClean="0"/>
              <a:t>concentrate</a:t>
            </a:r>
          </a:p>
          <a:p>
            <a:r>
              <a:rPr lang="en-US" dirty="0"/>
              <a:t>S</a:t>
            </a:r>
            <a:r>
              <a:rPr lang="en-US" dirty="0" smtClean="0"/>
              <a:t>ensory symptoms: numbness </a:t>
            </a:r>
            <a:r>
              <a:rPr lang="en-US" dirty="0"/>
              <a:t>or pain</a:t>
            </a:r>
          </a:p>
        </p:txBody>
      </p:sp>
    </p:spTree>
    <p:extLst>
      <p:ext uri="{BB962C8B-B14F-4D97-AF65-F5344CB8AC3E}">
        <p14:creationId xmlns:p14="http://schemas.microsoft.com/office/powerpoint/2010/main" val="17917753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It Is Detected?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G</a:t>
            </a:r>
            <a:r>
              <a:rPr lang="en-US" dirty="0" smtClean="0"/>
              <a:t>enetic testing</a:t>
            </a:r>
          </a:p>
          <a:p>
            <a:r>
              <a:rPr lang="en-US" dirty="0"/>
              <a:t>Neurological </a:t>
            </a:r>
            <a:r>
              <a:rPr lang="en-US" dirty="0" smtClean="0"/>
              <a:t>testing</a:t>
            </a:r>
          </a:p>
          <a:p>
            <a:r>
              <a:rPr lang="en-US" dirty="0"/>
              <a:t>B</a:t>
            </a:r>
            <a:r>
              <a:rPr lang="en-US" dirty="0" smtClean="0"/>
              <a:t>lood testing</a:t>
            </a:r>
            <a:endParaRPr lang="en-US" dirty="0"/>
          </a:p>
        </p:txBody>
      </p:sp>
      <p:pic>
        <p:nvPicPr>
          <p:cNvPr id="4098" name="Picture 2" descr="http://jmg.bmj.com/content/37/8/567/F2.lar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0794" y="1752600"/>
            <a:ext cx="4884878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assets.portfolio.com/images/site/editorial/News/brief/2007/11/19-genetic-testing-larg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097" y="3810001"/>
            <a:ext cx="3352800" cy="2289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Treatment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Drs. </a:t>
            </a:r>
            <a:r>
              <a:rPr lang="en-US" dirty="0"/>
              <a:t>prescribe </a:t>
            </a:r>
            <a:r>
              <a:rPr lang="en-US" dirty="0" smtClean="0"/>
              <a:t>medications </a:t>
            </a:r>
            <a:r>
              <a:rPr lang="en-US" dirty="0"/>
              <a:t>to </a:t>
            </a:r>
            <a:r>
              <a:rPr lang="en-US" dirty="0" smtClean="0"/>
              <a:t>control </a:t>
            </a:r>
            <a:r>
              <a:rPr lang="en-US" dirty="0"/>
              <a:t>emotional and movement </a:t>
            </a:r>
            <a:r>
              <a:rPr lang="en-US" dirty="0" smtClean="0"/>
              <a:t>problems</a:t>
            </a:r>
          </a:p>
          <a:p>
            <a:r>
              <a:rPr lang="en-US" dirty="0" err="1" smtClean="0"/>
              <a:t>Tetrabenazine</a:t>
            </a:r>
            <a:r>
              <a:rPr lang="en-US" dirty="0" smtClean="0"/>
              <a:t> </a:t>
            </a:r>
            <a:r>
              <a:rPr lang="en-US" dirty="0"/>
              <a:t>is the first drug in the </a:t>
            </a:r>
            <a:r>
              <a:rPr lang="en-US" dirty="0" smtClean="0"/>
              <a:t>U.S. </a:t>
            </a:r>
            <a:r>
              <a:rPr lang="en-US" dirty="0"/>
              <a:t>approved to treat </a:t>
            </a:r>
            <a:r>
              <a:rPr lang="en-US" dirty="0" smtClean="0"/>
              <a:t>Huntington’s.</a:t>
            </a:r>
            <a:endParaRPr lang="en-US" dirty="0"/>
          </a:p>
          <a:p>
            <a:r>
              <a:rPr lang="en-US" dirty="0"/>
              <a:t>H</a:t>
            </a:r>
            <a:r>
              <a:rPr lang="en-US" dirty="0" smtClean="0"/>
              <a:t>elps </a:t>
            </a:r>
            <a:r>
              <a:rPr lang="en-US" dirty="0"/>
              <a:t>control involuntary movements</a:t>
            </a:r>
          </a:p>
        </p:txBody>
      </p:sp>
    </p:spTree>
    <p:extLst>
      <p:ext uri="{BB962C8B-B14F-4D97-AF65-F5344CB8AC3E}">
        <p14:creationId xmlns:p14="http://schemas.microsoft.com/office/powerpoint/2010/main" val="259114152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Civic.thmx</Template>
  <TotalTime>154</TotalTime>
  <Words>146</Words>
  <Application>Microsoft Office PowerPoint</Application>
  <PresentationFormat>On-screen Show (4:3)</PresentationFormat>
  <Paragraphs>45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Civic</vt:lpstr>
      <vt:lpstr>Huntington’s Disease</vt:lpstr>
      <vt:lpstr>What Causes It?</vt:lpstr>
      <vt:lpstr>Causes </vt:lpstr>
      <vt:lpstr>PowerPoint Presentation</vt:lpstr>
      <vt:lpstr>How Is It Transmitted?</vt:lpstr>
      <vt:lpstr>Signs and Symptoms</vt:lpstr>
      <vt:lpstr>How HD Affects Body</vt:lpstr>
      <vt:lpstr>How It Is Detected?</vt:lpstr>
      <vt:lpstr>Treatment</vt:lpstr>
      <vt:lpstr>Works Cited</vt:lpstr>
    </vt:vector>
  </TitlesOfParts>
  <Company>Classrooms for the Future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Huntington’s Disease</dc:title>
  <dc:creator>mullen, ashley</dc:creator>
  <cp:lastModifiedBy>Fatima</cp:lastModifiedBy>
  <cp:revision>8</cp:revision>
  <dcterms:created xsi:type="dcterms:W3CDTF">2010-10-07T13:32:35Z</dcterms:created>
  <dcterms:modified xsi:type="dcterms:W3CDTF">2016-04-13T09:04:50Z</dcterms:modified>
</cp:coreProperties>
</file>