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0"/>
  </p:notesMasterIdLst>
  <p:sldIdLst>
    <p:sldId id="257" r:id="rId2"/>
    <p:sldId id="256" r:id="rId3"/>
    <p:sldId id="261" r:id="rId4"/>
    <p:sldId id="262" r:id="rId5"/>
    <p:sldId id="263" r:id="rId6"/>
    <p:sldId id="271" r:id="rId7"/>
    <p:sldId id="287" r:id="rId8"/>
    <p:sldId id="265" r:id="rId9"/>
    <p:sldId id="273" r:id="rId10"/>
    <p:sldId id="275" r:id="rId11"/>
    <p:sldId id="284" r:id="rId12"/>
    <p:sldId id="288" r:id="rId13"/>
    <p:sldId id="266" r:id="rId14"/>
    <p:sldId id="289" r:id="rId15"/>
    <p:sldId id="276" r:id="rId16"/>
    <p:sldId id="281" r:id="rId17"/>
    <p:sldId id="280" r:id="rId18"/>
    <p:sldId id="267" r:id="rId19"/>
    <p:sldId id="268" r:id="rId20"/>
    <p:sldId id="274" r:id="rId21"/>
    <p:sldId id="282" r:id="rId22"/>
    <p:sldId id="292" r:id="rId23"/>
    <p:sldId id="269" r:id="rId24"/>
    <p:sldId id="283" r:id="rId25"/>
    <p:sldId id="290" r:id="rId26"/>
    <p:sldId id="294" r:id="rId27"/>
    <p:sldId id="291" r:id="rId28"/>
    <p:sldId id="270"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F07B6"/>
    <a:srgbClr val="FF260F"/>
    <a:srgbClr val="00CC00"/>
    <a:srgbClr val="990099"/>
    <a:srgbClr val="008000"/>
    <a:srgbClr val="800080"/>
    <a:srgbClr val="996633"/>
    <a:srgbClr val="CC66FF"/>
    <a:srgbClr val="FF0066"/>
    <a:srgbClr val="CC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59" autoAdjust="0"/>
    <p:restoredTop sz="86323" autoAdjust="0"/>
  </p:normalViewPr>
  <p:slideViewPr>
    <p:cSldViewPr>
      <p:cViewPr>
        <p:scale>
          <a:sx n="76" d="100"/>
          <a:sy n="76" d="100"/>
        </p:scale>
        <p:origin x="-432" y="-186"/>
      </p:cViewPr>
      <p:guideLst>
        <p:guide orient="horz" pos="2160"/>
        <p:guide pos="2880"/>
      </p:guideLst>
    </p:cSldViewPr>
  </p:slideViewPr>
  <p:outlineViewPr>
    <p:cViewPr>
      <p:scale>
        <a:sx n="33" d="100"/>
        <a:sy n="33" d="100"/>
      </p:scale>
      <p:origin x="0" y="24744"/>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1B27DFA-E319-47AB-8FBD-F9AE7BEB578A}" type="datetimeFigureOut">
              <a:rPr lang="en-US" smtClean="0"/>
              <a:pPr/>
              <a:t>4/4/2016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239DD5E-CC2A-42A2-944B-3CED322C9F0E}" type="slidenum">
              <a:rPr lang="en-US" smtClean="0"/>
              <a:pPr/>
              <a:t>‹#›</a:t>
            </a:fld>
            <a:endParaRPr lang="en-US"/>
          </a:p>
        </p:txBody>
      </p:sp>
    </p:spTree>
    <p:extLst>
      <p:ext uri="{BB962C8B-B14F-4D97-AF65-F5344CB8AC3E}">
        <p14:creationId xmlns:p14="http://schemas.microsoft.com/office/powerpoint/2010/main" val="34480156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vector is a DNA molecule used as a vehicle to artificially carry foreign genetic material into another cell, where it can be replicated and/or expressed. The four major types of vectors are plasmids, viral vectors, </a:t>
            </a:r>
            <a:r>
              <a:rPr lang="en-US" dirty="0" err="1" smtClean="0"/>
              <a:t>cosmids</a:t>
            </a:r>
            <a:r>
              <a:rPr lang="en-US" dirty="0" smtClean="0"/>
              <a:t>, and artificial chromosomes.</a:t>
            </a:r>
            <a:endParaRPr lang="en-US" dirty="0"/>
          </a:p>
        </p:txBody>
      </p:sp>
      <p:sp>
        <p:nvSpPr>
          <p:cNvPr id="4" name="Slide Number Placeholder 3"/>
          <p:cNvSpPr>
            <a:spLocks noGrp="1"/>
          </p:cNvSpPr>
          <p:nvPr>
            <p:ph type="sldNum" sz="quarter" idx="10"/>
          </p:nvPr>
        </p:nvSpPr>
        <p:spPr/>
        <p:txBody>
          <a:bodyPr/>
          <a:lstStyle/>
          <a:p>
            <a:fld id="{B239DD5E-CC2A-42A2-944B-3CED322C9F0E}" type="slidenum">
              <a:rPr lang="en-US" smtClean="0"/>
              <a:pPr/>
              <a:t>3</a:t>
            </a:fld>
            <a:endParaRPr lang="en-US"/>
          </a:p>
        </p:txBody>
      </p:sp>
    </p:spTree>
    <p:extLst>
      <p:ext uri="{BB962C8B-B14F-4D97-AF65-F5344CB8AC3E}">
        <p14:creationId xmlns:p14="http://schemas.microsoft.com/office/powerpoint/2010/main" val="32998258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bacterial artificial chromosome (BAC) is a DNA construct, based on a functional fertility plasmid (or F-plasmid), used for transforming and cloning in bacteria, usually E. coli. F-plasmids play a crucial role because they contain partition genes that promote the even distribution of plasmids after bacterial cell division. A similar cloning vector called a PAC has also been produced from the bacterial P1-plasmid.</a:t>
            </a:r>
          </a:p>
          <a:p>
            <a:r>
              <a:rPr lang="en-US" dirty="0" smtClean="0"/>
              <a:t>Yeast artificial chromosomes (YACs) are genetically engineered chromosomes derived from the DNA of the yeast, Saccharomyces </a:t>
            </a:r>
            <a:r>
              <a:rPr lang="en-US" dirty="0" err="1" smtClean="0"/>
              <a:t>cerevisiae</a:t>
            </a:r>
            <a:r>
              <a:rPr lang="en-US" dirty="0" smtClean="0"/>
              <a:t>, which is then ligated into a bacterial plasmid.</a:t>
            </a:r>
          </a:p>
          <a:p>
            <a:r>
              <a:rPr lang="en-US" dirty="0" smtClean="0"/>
              <a:t>A human artificial chromosome (HAC) is a </a:t>
            </a:r>
            <a:r>
              <a:rPr lang="en-US" dirty="0" err="1" smtClean="0"/>
              <a:t>microchromosome</a:t>
            </a:r>
            <a:r>
              <a:rPr lang="en-US" dirty="0" smtClean="0"/>
              <a:t> that can act as a new chromosome in a population of human cells. That is, instead of 46 chromosomes, the cell could have 47 with the 47th being very small, roughly 6-10 </a:t>
            </a:r>
            <a:r>
              <a:rPr lang="en-US" dirty="0" err="1" smtClean="0"/>
              <a:t>megabases</a:t>
            </a:r>
            <a:r>
              <a:rPr lang="en-US" dirty="0" smtClean="0"/>
              <a:t> (Mb) in size instead of 50-250 Mb for natural chromosomes, and able to carry new genes introduced by human researchers. Ideally, researchers could integrate different genes that perform a variety of functions, including disease defense.</a:t>
            </a:r>
            <a:endParaRPr lang="en-US" dirty="0"/>
          </a:p>
        </p:txBody>
      </p:sp>
      <p:sp>
        <p:nvSpPr>
          <p:cNvPr id="4" name="Slide Number Placeholder 3"/>
          <p:cNvSpPr>
            <a:spLocks noGrp="1"/>
          </p:cNvSpPr>
          <p:nvPr>
            <p:ph type="sldNum" sz="quarter" idx="10"/>
          </p:nvPr>
        </p:nvSpPr>
        <p:spPr/>
        <p:txBody>
          <a:bodyPr/>
          <a:lstStyle/>
          <a:p>
            <a:fld id="{B239DD5E-CC2A-42A2-944B-3CED322C9F0E}" type="slidenum">
              <a:rPr lang="en-US" smtClean="0"/>
              <a:pPr/>
              <a:t>23</a:t>
            </a:fld>
            <a:endParaRPr lang="en-US"/>
          </a:p>
        </p:txBody>
      </p:sp>
    </p:spTree>
    <p:extLst>
      <p:ext uri="{BB962C8B-B14F-4D97-AF65-F5344CB8AC3E}">
        <p14:creationId xmlns:p14="http://schemas.microsoft.com/office/powerpoint/2010/main" val="25581518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239DD5E-CC2A-42A2-944B-3CED322C9F0E}" type="slidenum">
              <a:rPr lang="en-US" smtClean="0"/>
              <a:pPr/>
              <a:t>5</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Expression vectors produce proteins through the transcription of the vector's insert followed by translation of the mRNA produced, they therefore require more components than the simpler transcription-only vectors. Expression in different host organism would require different elements, although they share similar requirements, for example a promoter for initiation of transcription, a ribosomal binding site for translation initiation, and termination signals.</a:t>
            </a:r>
            <a:endParaRPr lang="en-US" dirty="0"/>
          </a:p>
        </p:txBody>
      </p:sp>
      <p:sp>
        <p:nvSpPr>
          <p:cNvPr id="4" name="Slide Number Placeholder 3"/>
          <p:cNvSpPr>
            <a:spLocks noGrp="1"/>
          </p:cNvSpPr>
          <p:nvPr>
            <p:ph type="sldNum" sz="quarter" idx="10"/>
          </p:nvPr>
        </p:nvSpPr>
        <p:spPr/>
        <p:txBody>
          <a:bodyPr/>
          <a:lstStyle/>
          <a:p>
            <a:fld id="{B239DD5E-CC2A-42A2-944B-3CED322C9F0E}" type="slidenum">
              <a:rPr lang="en-US" smtClean="0"/>
              <a:pPr/>
              <a:t>6</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Ti: tumor induced plasmid</a:t>
            </a:r>
          </a:p>
          <a:p>
            <a:r>
              <a:rPr lang="en-US" dirty="0" err="1" smtClean="0"/>
              <a:t>Ri</a:t>
            </a:r>
            <a:r>
              <a:rPr lang="en-US" dirty="0" smtClean="0"/>
              <a:t>: Roots induced plasmid</a:t>
            </a:r>
            <a:endParaRPr lang="en-US" dirty="0"/>
          </a:p>
        </p:txBody>
      </p:sp>
      <p:sp>
        <p:nvSpPr>
          <p:cNvPr id="4" name="Slide Number Placeholder 3"/>
          <p:cNvSpPr>
            <a:spLocks noGrp="1"/>
          </p:cNvSpPr>
          <p:nvPr>
            <p:ph type="sldNum" sz="quarter" idx="10"/>
          </p:nvPr>
        </p:nvSpPr>
        <p:spPr/>
        <p:txBody>
          <a:bodyPr/>
          <a:lstStyle/>
          <a:p>
            <a:fld id="{B239DD5E-CC2A-42A2-944B-3CED322C9F0E}" type="slidenum">
              <a:rPr lang="en-US" smtClean="0"/>
              <a:pPr/>
              <a:t>7</a:t>
            </a:fld>
            <a:endParaRPr lang="en-US"/>
          </a:p>
        </p:txBody>
      </p:sp>
    </p:spTree>
    <p:extLst>
      <p:ext uri="{BB962C8B-B14F-4D97-AF65-F5344CB8AC3E}">
        <p14:creationId xmlns:p14="http://schemas.microsoft.com/office/powerpoint/2010/main" val="13083159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Plasmids are double-stranded and generally circular DNA sequences that are capable of automatically replicating in a host cell. Plasmid vectors </a:t>
            </a:r>
            <a:r>
              <a:rPr lang="en-US" dirty="0" err="1" smtClean="0"/>
              <a:t>minimalistically</a:t>
            </a:r>
            <a:r>
              <a:rPr lang="en-US" dirty="0" smtClean="0"/>
              <a:t> consist of an origin of replication that allows for semi-independent replication of the plasmid in the host. Plasmids are found widely in many bacteria, for example in Escherichia coli, but may also be found in a few eukaryotes, for example in yeast such as Saccharomyces </a:t>
            </a:r>
            <a:r>
              <a:rPr lang="en-US" dirty="0" err="1" smtClean="0"/>
              <a:t>cerevisiae</a:t>
            </a:r>
            <a:endParaRPr lang="en-US" dirty="0"/>
          </a:p>
        </p:txBody>
      </p:sp>
      <p:sp>
        <p:nvSpPr>
          <p:cNvPr id="4" name="Slide Number Placeholder 3"/>
          <p:cNvSpPr>
            <a:spLocks noGrp="1"/>
          </p:cNvSpPr>
          <p:nvPr>
            <p:ph type="sldNum" sz="quarter" idx="10"/>
          </p:nvPr>
        </p:nvSpPr>
        <p:spPr/>
        <p:txBody>
          <a:bodyPr/>
          <a:lstStyle/>
          <a:p>
            <a:fld id="{B239DD5E-CC2A-42A2-944B-3CED322C9F0E}" type="slidenum">
              <a:rPr lang="en-US" smtClean="0"/>
              <a:pPr/>
              <a:t>9</a:t>
            </a:fld>
            <a:endParaRPr lang="en-US"/>
          </a:p>
        </p:txBody>
      </p:sp>
    </p:spTree>
    <p:extLst>
      <p:ext uri="{BB962C8B-B14F-4D97-AF65-F5344CB8AC3E}">
        <p14:creationId xmlns:p14="http://schemas.microsoft.com/office/powerpoint/2010/main" val="19662284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Another way to classify plasmids is by function. There are five main classes:</a:t>
            </a:r>
          </a:p>
          <a:p>
            <a:r>
              <a:rPr lang="en-US" dirty="0" smtClean="0"/>
              <a:t>Fertility F-plasmids, which contain </a:t>
            </a:r>
            <a:r>
              <a:rPr lang="en-US" dirty="0" err="1" smtClean="0"/>
              <a:t>tra</a:t>
            </a:r>
            <a:r>
              <a:rPr lang="en-US" dirty="0" smtClean="0"/>
              <a:t> genes. They are capable of conjugation and result in the expression of sex </a:t>
            </a:r>
            <a:r>
              <a:rPr lang="en-US" dirty="0" err="1" smtClean="0"/>
              <a:t>pilli</a:t>
            </a:r>
            <a:r>
              <a:rPr lang="en-US" dirty="0" smtClean="0"/>
              <a:t>.</a:t>
            </a:r>
          </a:p>
          <a:p>
            <a:r>
              <a:rPr lang="en-US" dirty="0" smtClean="0"/>
              <a:t>Resistance (R) plasmids, which contain genes that provide resistance against antibiotics or poisons. Historically known as R-factors, before the nature of plasmids was understood.</a:t>
            </a:r>
          </a:p>
          <a:p>
            <a:r>
              <a:rPr lang="en-US" dirty="0" smtClean="0"/>
              <a:t>Col plasmids, which contain genes that code for </a:t>
            </a:r>
            <a:r>
              <a:rPr lang="en-US" dirty="0" err="1" smtClean="0"/>
              <a:t>bacteriocins</a:t>
            </a:r>
            <a:r>
              <a:rPr lang="en-US" dirty="0" smtClean="0"/>
              <a:t>, proteins that can kill other bacteria.</a:t>
            </a:r>
          </a:p>
          <a:p>
            <a:r>
              <a:rPr lang="en-US" dirty="0" err="1" smtClean="0"/>
              <a:t>Degradative</a:t>
            </a:r>
            <a:r>
              <a:rPr lang="en-US" dirty="0" smtClean="0"/>
              <a:t> plasmids, which enable the digestion of unusual substances, e.g. toluene and salicylic acid.</a:t>
            </a:r>
          </a:p>
          <a:p>
            <a:r>
              <a:rPr lang="en-US" dirty="0" smtClean="0"/>
              <a:t>Virulence plasmids, which turn the bacterium into a pathogen.</a:t>
            </a:r>
          </a:p>
          <a:p>
            <a:endParaRPr lang="en-US" dirty="0" smtClean="0"/>
          </a:p>
          <a:p>
            <a:r>
              <a:rPr lang="en-US" dirty="0" smtClean="0"/>
              <a:t>Plasmids can belong to more than one of these functional groups</a:t>
            </a:r>
          </a:p>
          <a:p>
            <a:endParaRPr lang="en-US" dirty="0"/>
          </a:p>
        </p:txBody>
      </p:sp>
      <p:sp>
        <p:nvSpPr>
          <p:cNvPr id="4" name="Slide Number Placeholder 3"/>
          <p:cNvSpPr>
            <a:spLocks noGrp="1"/>
          </p:cNvSpPr>
          <p:nvPr>
            <p:ph type="sldNum" sz="quarter" idx="10"/>
          </p:nvPr>
        </p:nvSpPr>
        <p:spPr/>
        <p:txBody>
          <a:bodyPr/>
          <a:lstStyle/>
          <a:p>
            <a:fld id="{B239DD5E-CC2A-42A2-944B-3CED322C9F0E}" type="slidenum">
              <a:rPr lang="en-US" smtClean="0"/>
              <a:pPr/>
              <a:t>10</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239DD5E-CC2A-42A2-944B-3CED322C9F0E}" type="slidenum">
              <a:rPr lang="en-US" smtClean="0"/>
              <a:pPr/>
              <a:t>11</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lac operon (lactose operon) is an operon required for the transport and metabolism of lactose in Escherichia coli and many other enteric bacteria. Although glucose is the preferred carbon source for most bacteria, the lac operon allows for the effective digestion of lactose when glucose is not available. Gene regulation of the lac operon was the first genetic regulatory mechanism to be understood clearly, so it has become a foremost example of prokaryotic gene regulation. </a:t>
            </a:r>
          </a:p>
          <a:p>
            <a:r>
              <a:rPr lang="en-US" dirty="0" smtClean="0"/>
              <a:t>when lactose is required as a sugar source for the bacterium, the three genes of the lac operon can be expressed and their subsequent proteins translated: </a:t>
            </a:r>
            <a:r>
              <a:rPr lang="en-US" dirty="0" err="1" smtClean="0"/>
              <a:t>lacZ</a:t>
            </a:r>
            <a:r>
              <a:rPr lang="en-US" dirty="0" smtClean="0"/>
              <a:t>, </a:t>
            </a:r>
            <a:r>
              <a:rPr lang="en-US" dirty="0" err="1" smtClean="0"/>
              <a:t>lacY</a:t>
            </a:r>
            <a:r>
              <a:rPr lang="en-US" dirty="0" smtClean="0"/>
              <a:t>, and </a:t>
            </a:r>
            <a:r>
              <a:rPr lang="en-US" dirty="0" err="1" smtClean="0"/>
              <a:t>lacA</a:t>
            </a:r>
            <a:r>
              <a:rPr lang="en-US" dirty="0" smtClean="0"/>
              <a:t>. The gene product of </a:t>
            </a:r>
            <a:r>
              <a:rPr lang="en-US" dirty="0" err="1" smtClean="0"/>
              <a:t>lacZ</a:t>
            </a:r>
            <a:r>
              <a:rPr lang="en-US" dirty="0" smtClean="0"/>
              <a:t> is β-</a:t>
            </a:r>
            <a:r>
              <a:rPr lang="en-US" dirty="0" err="1" smtClean="0"/>
              <a:t>galactosidase</a:t>
            </a:r>
            <a:r>
              <a:rPr lang="en-US" dirty="0" smtClean="0"/>
              <a:t> which cleaves lactose, a disaccharide, into glucose and </a:t>
            </a:r>
            <a:r>
              <a:rPr lang="en-US" dirty="0" err="1" smtClean="0"/>
              <a:t>galactose</a:t>
            </a:r>
            <a:r>
              <a:rPr lang="en-US" dirty="0" smtClean="0"/>
              <a:t>. </a:t>
            </a:r>
            <a:r>
              <a:rPr lang="en-US" dirty="0" err="1" smtClean="0"/>
              <a:t>LacY</a:t>
            </a:r>
            <a:r>
              <a:rPr lang="en-US" dirty="0" smtClean="0"/>
              <a:t> encodes lactose </a:t>
            </a:r>
            <a:r>
              <a:rPr lang="en-US" dirty="0" err="1" smtClean="0"/>
              <a:t>permease</a:t>
            </a:r>
            <a:r>
              <a:rPr lang="en-US" dirty="0" smtClean="0"/>
              <a:t>, a protein which becomes embedded in the cytoplasmic membrane to enable transport of lactose into the cell. Finally, </a:t>
            </a:r>
            <a:r>
              <a:rPr lang="en-US" dirty="0" err="1" smtClean="0"/>
              <a:t>lacA</a:t>
            </a:r>
            <a:r>
              <a:rPr lang="en-US" dirty="0" smtClean="0"/>
              <a:t> encodes </a:t>
            </a:r>
            <a:r>
              <a:rPr lang="en-US" dirty="0" err="1" smtClean="0"/>
              <a:t>galactoside</a:t>
            </a:r>
            <a:r>
              <a:rPr lang="en-US" dirty="0" smtClean="0"/>
              <a:t> O-</a:t>
            </a:r>
            <a:r>
              <a:rPr lang="en-US" dirty="0" err="1" smtClean="0"/>
              <a:t>acetyltransferase</a:t>
            </a:r>
            <a:r>
              <a:rPr lang="en-US" dirty="0" smtClean="0"/>
              <a:t>.</a:t>
            </a:r>
            <a:endParaRPr lang="en-US" dirty="0"/>
          </a:p>
        </p:txBody>
      </p:sp>
      <p:sp>
        <p:nvSpPr>
          <p:cNvPr id="4" name="Slide Number Placeholder 3"/>
          <p:cNvSpPr>
            <a:spLocks noGrp="1"/>
          </p:cNvSpPr>
          <p:nvPr>
            <p:ph type="sldNum" sz="quarter" idx="10"/>
          </p:nvPr>
        </p:nvSpPr>
        <p:spPr/>
        <p:txBody>
          <a:bodyPr/>
          <a:lstStyle/>
          <a:p>
            <a:fld id="{B239DD5E-CC2A-42A2-944B-3CED322C9F0E}" type="slidenum">
              <a:rPr lang="en-US" smtClean="0"/>
              <a:pPr/>
              <a:t>14</a:t>
            </a:fld>
            <a:endParaRPr lang="en-US"/>
          </a:p>
        </p:txBody>
      </p:sp>
    </p:spTree>
    <p:extLst>
      <p:ext uri="{BB962C8B-B14F-4D97-AF65-F5344CB8AC3E}">
        <p14:creationId xmlns:p14="http://schemas.microsoft.com/office/powerpoint/2010/main" val="24089037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genome contains linear DNA, with 12-base single-strand segments at both 5' ends. These two single-stranded segments are the "sticky ends" of what is called the </a:t>
            </a:r>
            <a:r>
              <a:rPr lang="en-US" dirty="0" err="1" smtClean="0"/>
              <a:t>cos</a:t>
            </a:r>
            <a:r>
              <a:rPr lang="en-US" dirty="0" smtClean="0"/>
              <a:t> site. The </a:t>
            </a:r>
            <a:r>
              <a:rPr lang="en-US" dirty="0" err="1" smtClean="0"/>
              <a:t>cos</a:t>
            </a:r>
            <a:r>
              <a:rPr lang="en-US" dirty="0" smtClean="0"/>
              <a:t> site circularizes the DNA in the host cytoplasm. In its circular form, the phage genome, therefore, is 48,502 base pairs in length. The lambda genome can be inserted into the E. coli chromosome and is then called a </a:t>
            </a:r>
            <a:r>
              <a:rPr lang="en-US" dirty="0" err="1" smtClean="0"/>
              <a:t>prophage</a:t>
            </a:r>
            <a:endParaRPr lang="en-US" dirty="0"/>
          </a:p>
        </p:txBody>
      </p:sp>
      <p:sp>
        <p:nvSpPr>
          <p:cNvPr id="4" name="Slide Number Placeholder 3"/>
          <p:cNvSpPr>
            <a:spLocks noGrp="1"/>
          </p:cNvSpPr>
          <p:nvPr>
            <p:ph type="sldNum" sz="quarter" idx="10"/>
          </p:nvPr>
        </p:nvSpPr>
        <p:spPr/>
        <p:txBody>
          <a:bodyPr/>
          <a:lstStyle/>
          <a:p>
            <a:fld id="{B239DD5E-CC2A-42A2-944B-3CED322C9F0E}" type="slidenum">
              <a:rPr lang="en-US" smtClean="0"/>
              <a:pPr/>
              <a:t>17</a:t>
            </a:fld>
            <a:endParaRPr lang="en-US"/>
          </a:p>
        </p:txBody>
      </p:sp>
    </p:spTree>
    <p:extLst>
      <p:ext uri="{BB962C8B-B14F-4D97-AF65-F5344CB8AC3E}">
        <p14:creationId xmlns:p14="http://schemas.microsoft.com/office/powerpoint/2010/main" val="30304328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98A8F48-52D1-4377-AE81-F9CACE91BDA0}" type="datetimeFigureOut">
              <a:rPr lang="en-US" smtClean="0"/>
              <a:pPr/>
              <a:t>4/4/2016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183872-5529-4937-9AFA-272A53481412}" type="slidenum">
              <a:rPr lang="en-US" smtClean="0"/>
              <a:pPr/>
              <a:t>‹#›</a:t>
            </a:fld>
            <a:endParaRPr lang="en-US"/>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98A8F48-52D1-4377-AE81-F9CACE91BDA0}" type="datetimeFigureOut">
              <a:rPr lang="en-US" smtClean="0"/>
              <a:pPr/>
              <a:t>4/4/2016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183872-5529-4937-9AFA-272A53481412}"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98A8F48-52D1-4377-AE81-F9CACE91BDA0}" type="datetimeFigureOut">
              <a:rPr lang="en-US" smtClean="0"/>
              <a:pPr/>
              <a:t>4/4/2016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183872-5529-4937-9AFA-272A53481412}"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98A8F48-52D1-4377-AE81-F9CACE91BDA0}" type="datetimeFigureOut">
              <a:rPr lang="en-US" smtClean="0"/>
              <a:pPr/>
              <a:t>4/4/2016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183872-5529-4937-9AFA-272A53481412}" type="slidenum">
              <a:rPr lang="en-US" smtClean="0"/>
              <a:pPr/>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98A8F48-52D1-4377-AE81-F9CACE91BDA0}" type="datetimeFigureOut">
              <a:rPr lang="en-US" smtClean="0"/>
              <a:pPr/>
              <a:t>4/4/2016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183872-5529-4937-9AFA-272A53481412}"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98A8F48-52D1-4377-AE81-F9CACE91BDA0}" type="datetimeFigureOut">
              <a:rPr lang="en-US" smtClean="0"/>
              <a:pPr/>
              <a:t>4/4/2016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183872-5529-4937-9AFA-272A53481412}" type="slidenum">
              <a:rPr lang="en-US" smtClean="0"/>
              <a:pPr/>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n-US" smtClean="0"/>
              <a:t>Click to edit Master text styles</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98A8F48-52D1-4377-AE81-F9CACE91BDA0}" type="datetimeFigureOut">
              <a:rPr lang="en-US" smtClean="0"/>
              <a:pPr/>
              <a:t>4/4/2016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9183872-5529-4937-9AFA-272A53481412}" type="slidenum">
              <a:rPr lang="en-US" smtClean="0"/>
              <a:pPr/>
              <a:t>‹#›</a:t>
            </a:fld>
            <a:endParaRPr lang="en-US"/>
          </a:p>
        </p:txBody>
      </p:sp>
      <p:sp>
        <p:nvSpPr>
          <p:cNvPr id="10" name="Title 9"/>
          <p:cNvSpPr>
            <a:spLocks noGrp="1"/>
          </p:cNvSpPr>
          <p:nvPr>
            <p:ph type="title"/>
          </p:nvPr>
        </p:nvSpPr>
        <p:spPr/>
        <p:txBody>
          <a:body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98A8F48-52D1-4377-AE81-F9CACE91BDA0}" type="datetimeFigureOut">
              <a:rPr lang="en-US" smtClean="0"/>
              <a:pPr/>
              <a:t>4/4/2016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9183872-5529-4937-9AFA-272A53481412}"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98A8F48-52D1-4377-AE81-F9CACE91BDA0}" type="datetimeFigureOut">
              <a:rPr lang="en-US" smtClean="0"/>
              <a:pPr/>
              <a:t>4/4/2016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9183872-5529-4937-9AFA-272A53481412}"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98A8F48-52D1-4377-AE81-F9CACE91BDA0}" type="datetimeFigureOut">
              <a:rPr lang="en-US" smtClean="0"/>
              <a:pPr/>
              <a:t>4/4/2016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183872-5529-4937-9AFA-272A53481412}"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98A8F48-52D1-4377-AE81-F9CACE91BDA0}" type="datetimeFigureOut">
              <a:rPr lang="en-US" smtClean="0"/>
              <a:pPr/>
              <a:t>4/4/2016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183872-5529-4937-9AFA-272A53481412}" type="slidenum">
              <a:rPr lang="en-US" smtClean="0"/>
              <a:pPr/>
              <a:t>‹#›</a:t>
            </a:fld>
            <a:endParaRPr lang="en-US"/>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B98A8F48-52D1-4377-AE81-F9CACE91BDA0}" type="datetimeFigureOut">
              <a:rPr lang="en-US" smtClean="0"/>
              <a:pPr/>
              <a:t>4/4/2016</a:t>
            </a:fld>
            <a:endParaRPr lang="en-US"/>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n-US"/>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09183872-5529-4937-9AFA-272A5348141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7.gif"/></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elcome_to_megical_world_education_powerpoint_templates_and_powerpoint_themes_0812_title.jpg"/>
          <p:cNvPicPr>
            <a:picLocks noChangeAspect="1"/>
          </p:cNvPicPr>
          <p:nvPr/>
        </p:nvPicPr>
        <p:blipFill>
          <a:blip r:embed="rId2"/>
          <a:stretch>
            <a:fillRect/>
          </a:stretch>
        </p:blipFill>
        <p:spPr>
          <a:xfrm>
            <a:off x="1" y="0"/>
            <a:ext cx="9143999" cy="6858000"/>
          </a:xfrm>
          <a:prstGeom prst="rect">
            <a:avLst/>
          </a:prstGeom>
        </p:spPr>
      </p:pic>
    </p:spTree>
  </p:cSld>
  <p:clrMapOvr>
    <a:masterClrMapping/>
  </p:clrMapOvr>
  <p:transition>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welcome_to_megical_world_education_powerpoint_templates_and_powerpoint_themes_0812_title.jpg"/>
          <p:cNvPicPr>
            <a:picLocks noChangeAspect="1"/>
          </p:cNvPicPr>
          <p:nvPr/>
        </p:nvPicPr>
        <p:blipFill>
          <a:blip r:embed="rId3"/>
          <a:stretch>
            <a:fillRect/>
          </a:stretch>
        </p:blipFill>
        <p:spPr>
          <a:xfrm rot="10800000">
            <a:off x="-4" y="0"/>
            <a:ext cx="9144004" cy="6858000"/>
          </a:xfrm>
          <a:prstGeom prst="rect">
            <a:avLst/>
          </a:prstGeom>
        </p:spPr>
      </p:pic>
      <p:sp>
        <p:nvSpPr>
          <p:cNvPr id="2" name="Title 1"/>
          <p:cNvSpPr>
            <a:spLocks noGrp="1"/>
          </p:cNvSpPr>
          <p:nvPr>
            <p:ph type="title"/>
          </p:nvPr>
        </p:nvSpPr>
        <p:spPr>
          <a:xfrm>
            <a:off x="457200" y="0"/>
            <a:ext cx="8229600" cy="762000"/>
          </a:xfrm>
        </p:spPr>
        <p:txBody>
          <a:bodyPr>
            <a:normAutofit fontScale="90000"/>
          </a:bodyPr>
          <a:lstStyle/>
          <a:p>
            <a:r>
              <a:rPr lang="en-US" b="1" dirty="0" smtClean="0">
                <a:effectLst>
                  <a:outerShdw blurRad="38100" dist="38100" dir="2700000" algn="tl">
                    <a:srgbClr val="000000">
                      <a:alpha val="43137"/>
                    </a:srgbClr>
                  </a:outerShdw>
                </a:effectLst>
              </a:rPr>
              <a:t>PLASMID classification </a:t>
            </a:r>
            <a:endParaRPr lang="en-US" b="1" dirty="0">
              <a:effectLst>
                <a:outerShdw blurRad="38100" dist="38100" dir="2700000" algn="tl">
                  <a:srgbClr val="000000">
                    <a:alpha val="43137"/>
                  </a:srgbClr>
                </a:outerShdw>
              </a:effectLst>
            </a:endParaRPr>
          </a:p>
        </p:txBody>
      </p:sp>
      <p:sp>
        <p:nvSpPr>
          <p:cNvPr id="5" name="Content Placeholder 4"/>
          <p:cNvSpPr>
            <a:spLocks noGrp="1"/>
          </p:cNvSpPr>
          <p:nvPr>
            <p:ph sz="quarter" idx="13"/>
          </p:nvPr>
        </p:nvSpPr>
        <p:spPr>
          <a:xfrm>
            <a:off x="381000" y="838200"/>
            <a:ext cx="8458200" cy="5715000"/>
          </a:xfrm>
        </p:spPr>
        <p:txBody>
          <a:bodyPr>
            <a:normAutofit/>
          </a:bodyPr>
          <a:lstStyle/>
          <a:p>
            <a:pPr>
              <a:buClr>
                <a:srgbClr val="990099"/>
              </a:buClr>
              <a:buNone/>
            </a:pPr>
            <a:r>
              <a:rPr lang="en-US" sz="2400" b="1" dirty="0" smtClean="0"/>
              <a:t>There </a:t>
            </a:r>
            <a:r>
              <a:rPr lang="en-US" sz="2400" b="1" dirty="0"/>
              <a:t>are five main classes:</a:t>
            </a:r>
          </a:p>
          <a:p>
            <a:pPr>
              <a:buClr>
                <a:srgbClr val="990099"/>
              </a:buClr>
              <a:buNone/>
            </a:pPr>
            <a:r>
              <a:rPr lang="en-US" sz="2400" b="1" dirty="0" smtClean="0"/>
              <a:t>1.Fertility </a:t>
            </a:r>
            <a:r>
              <a:rPr lang="en-US" sz="2400" b="1" dirty="0"/>
              <a:t>F-plasmids, which contain </a:t>
            </a:r>
            <a:r>
              <a:rPr lang="en-US" sz="2400" b="1" dirty="0" err="1"/>
              <a:t>tra</a:t>
            </a:r>
            <a:r>
              <a:rPr lang="en-US" sz="2400" b="1" dirty="0"/>
              <a:t> genes. They are capable of </a:t>
            </a:r>
            <a:r>
              <a:rPr lang="en-US" sz="2400" b="1" dirty="0" smtClean="0"/>
              <a:t>conjugation. </a:t>
            </a:r>
          </a:p>
          <a:p>
            <a:pPr>
              <a:buClr>
                <a:srgbClr val="990099"/>
              </a:buClr>
              <a:buNone/>
            </a:pPr>
            <a:r>
              <a:rPr lang="en-US" sz="2400" b="1" dirty="0" smtClean="0"/>
              <a:t>2.Resistance </a:t>
            </a:r>
            <a:r>
              <a:rPr lang="en-US" sz="2400" b="1" dirty="0"/>
              <a:t>(R) plasmids, which contain genes that provide resistance against antibiotics or poisons. </a:t>
            </a:r>
            <a:endParaRPr lang="en-US" sz="2400" b="1" dirty="0" smtClean="0"/>
          </a:p>
          <a:p>
            <a:pPr>
              <a:buClr>
                <a:srgbClr val="990099"/>
              </a:buClr>
              <a:buNone/>
            </a:pPr>
            <a:r>
              <a:rPr lang="en-US" sz="2400" b="1" dirty="0" smtClean="0"/>
              <a:t>3.Col </a:t>
            </a:r>
            <a:r>
              <a:rPr lang="en-US" sz="2400" b="1" dirty="0"/>
              <a:t>plasmids, which contain genes that code for </a:t>
            </a:r>
            <a:r>
              <a:rPr lang="en-US" sz="2400" b="1" dirty="0" err="1"/>
              <a:t>bacteriocins</a:t>
            </a:r>
            <a:r>
              <a:rPr lang="en-US" sz="2400" b="1" dirty="0"/>
              <a:t>, proteins that can kill other bacteria.</a:t>
            </a:r>
          </a:p>
          <a:p>
            <a:pPr>
              <a:buClr>
                <a:srgbClr val="990099"/>
              </a:buClr>
              <a:buNone/>
            </a:pPr>
            <a:r>
              <a:rPr lang="en-US" sz="2400" b="1" dirty="0" smtClean="0"/>
              <a:t>4.Degradative </a:t>
            </a:r>
            <a:r>
              <a:rPr lang="en-US" sz="2400" b="1" dirty="0"/>
              <a:t>plasmids, which enable the digestion of unusual substances, e.g. toluene and salicylic acid.</a:t>
            </a:r>
          </a:p>
          <a:p>
            <a:pPr>
              <a:buClr>
                <a:srgbClr val="990099"/>
              </a:buClr>
              <a:buNone/>
            </a:pPr>
            <a:r>
              <a:rPr lang="en-US" sz="2400" b="1" dirty="0" smtClean="0"/>
              <a:t>5.Virulence </a:t>
            </a:r>
            <a:r>
              <a:rPr lang="en-US" sz="2400" b="1" dirty="0"/>
              <a:t>plasmids, which turn the bacterium into a pathogen.</a:t>
            </a:r>
          </a:p>
          <a:p>
            <a:pPr>
              <a:buClr>
                <a:srgbClr val="990099"/>
              </a:buClr>
              <a:buNone/>
            </a:pPr>
            <a:endParaRPr lang="en-US" sz="2400" b="1" dirty="0">
              <a:solidFill>
                <a:srgbClr val="C00000"/>
              </a:solidFill>
            </a:endParaRPr>
          </a:p>
          <a:p>
            <a:pPr>
              <a:buClr>
                <a:srgbClr val="990099"/>
              </a:buClr>
              <a:buNone/>
            </a:pPr>
            <a:endParaRPr lang="en-US" sz="2400" b="1" dirty="0" smtClean="0">
              <a:solidFill>
                <a:srgbClr val="C00000"/>
              </a:solidFill>
            </a:endParaRPr>
          </a:p>
        </p:txBody>
      </p:sp>
      <p:pic>
        <p:nvPicPr>
          <p:cNvPr id="6" name="Picture 5" descr="300px-Plasmid_(english).svg.png"/>
          <p:cNvPicPr>
            <a:picLocks noChangeAspect="1"/>
          </p:cNvPicPr>
          <p:nvPr/>
        </p:nvPicPr>
        <p:blipFill>
          <a:blip r:embed="rId4"/>
          <a:stretch>
            <a:fillRect/>
          </a:stretch>
        </p:blipFill>
        <p:spPr>
          <a:xfrm>
            <a:off x="4724400" y="4869560"/>
            <a:ext cx="3657600" cy="1719072"/>
          </a:xfrm>
          <a:prstGeom prst="rect">
            <a:avLst/>
          </a:prstGeom>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welcome_to_megical_world_education_powerpoint_templates_and_powerpoint_themes_0812_title.jpg"/>
          <p:cNvPicPr>
            <a:picLocks noChangeAspect="1"/>
          </p:cNvPicPr>
          <p:nvPr/>
        </p:nvPicPr>
        <p:blipFill>
          <a:blip r:embed="rId3"/>
          <a:stretch>
            <a:fillRect/>
          </a:stretch>
        </p:blipFill>
        <p:spPr>
          <a:xfrm rot="10800000">
            <a:off x="-4" y="0"/>
            <a:ext cx="9144004" cy="6858000"/>
          </a:xfrm>
          <a:prstGeom prst="rect">
            <a:avLst/>
          </a:prstGeom>
        </p:spPr>
      </p:pic>
      <p:sp>
        <p:nvSpPr>
          <p:cNvPr id="2" name="Title 1"/>
          <p:cNvSpPr>
            <a:spLocks noGrp="1"/>
          </p:cNvSpPr>
          <p:nvPr>
            <p:ph type="title"/>
          </p:nvPr>
        </p:nvSpPr>
        <p:spPr>
          <a:xfrm>
            <a:off x="457200" y="0"/>
            <a:ext cx="8229600" cy="762000"/>
          </a:xfrm>
        </p:spPr>
        <p:txBody>
          <a:bodyPr>
            <a:normAutofit fontScale="90000"/>
          </a:bodyPr>
          <a:lstStyle/>
          <a:p>
            <a:r>
              <a:rPr lang="en-US" b="1" dirty="0" smtClean="0">
                <a:solidFill>
                  <a:srgbClr val="C00000"/>
                </a:solidFill>
                <a:effectLst>
                  <a:outerShdw blurRad="38100" dist="38100" dir="2700000" algn="tl">
                    <a:srgbClr val="000000">
                      <a:alpha val="43137"/>
                    </a:srgbClr>
                  </a:outerShdw>
                </a:effectLst>
              </a:rPr>
              <a:t>EXAMPLES OF PLASMID VECTORS</a:t>
            </a:r>
            <a:endParaRPr lang="en-US" b="1" dirty="0">
              <a:solidFill>
                <a:srgbClr val="C00000"/>
              </a:solidFill>
              <a:effectLst>
                <a:outerShdw blurRad="38100" dist="38100" dir="2700000" algn="tl">
                  <a:srgbClr val="000000">
                    <a:alpha val="43137"/>
                  </a:srgbClr>
                </a:outerShdw>
              </a:effectLst>
            </a:endParaRPr>
          </a:p>
        </p:txBody>
      </p:sp>
      <p:sp>
        <p:nvSpPr>
          <p:cNvPr id="5" name="Content Placeholder 4"/>
          <p:cNvSpPr>
            <a:spLocks noGrp="1"/>
          </p:cNvSpPr>
          <p:nvPr>
            <p:ph sz="quarter" idx="13"/>
          </p:nvPr>
        </p:nvSpPr>
        <p:spPr>
          <a:xfrm>
            <a:off x="381000" y="838200"/>
            <a:ext cx="8458200" cy="5715000"/>
          </a:xfrm>
        </p:spPr>
        <p:txBody>
          <a:bodyPr>
            <a:normAutofit/>
          </a:bodyPr>
          <a:lstStyle/>
          <a:p>
            <a:pPr>
              <a:buClr>
                <a:srgbClr val="990099"/>
              </a:buClr>
              <a:buNone/>
            </a:pPr>
            <a:endParaRPr lang="en-US" sz="2400" b="1" dirty="0" smtClean="0">
              <a:solidFill>
                <a:srgbClr val="C00000"/>
              </a:solidFill>
            </a:endParaRPr>
          </a:p>
          <a:p>
            <a:pPr>
              <a:buClr>
                <a:schemeClr val="accent2">
                  <a:lumMod val="75000"/>
                </a:schemeClr>
              </a:buClr>
              <a:buFont typeface="Wingdings" pitchFamily="2" charset="2"/>
              <a:buChar char="Ø"/>
            </a:pPr>
            <a:r>
              <a:rPr lang="en-US" sz="2800" b="1" dirty="0" smtClean="0">
                <a:solidFill>
                  <a:srgbClr val="008000"/>
                </a:solidFill>
              </a:rPr>
              <a:t> pBR</a:t>
            </a:r>
            <a:r>
              <a:rPr lang="en-US" sz="2000" b="1" dirty="0" smtClean="0">
                <a:solidFill>
                  <a:srgbClr val="008000"/>
                </a:solidFill>
              </a:rPr>
              <a:t>322</a:t>
            </a:r>
            <a:endParaRPr lang="en-US" sz="2800" b="1" dirty="0" smtClean="0">
              <a:solidFill>
                <a:srgbClr val="008000"/>
              </a:solidFill>
            </a:endParaRPr>
          </a:p>
          <a:p>
            <a:pPr>
              <a:buClr>
                <a:schemeClr val="accent2">
                  <a:lumMod val="75000"/>
                </a:schemeClr>
              </a:buClr>
              <a:buFont typeface="Wingdings" pitchFamily="2" charset="2"/>
              <a:buChar char="Ø"/>
            </a:pPr>
            <a:r>
              <a:rPr lang="en-US" sz="2800" b="1" dirty="0" smtClean="0"/>
              <a:t> pBR</a:t>
            </a:r>
            <a:r>
              <a:rPr lang="en-US" sz="2000" b="1" dirty="0" smtClean="0"/>
              <a:t>327</a:t>
            </a:r>
            <a:endParaRPr lang="en-US" sz="2800" b="1" dirty="0" smtClean="0"/>
          </a:p>
          <a:p>
            <a:pPr>
              <a:buClr>
                <a:schemeClr val="accent2">
                  <a:lumMod val="75000"/>
                </a:schemeClr>
              </a:buClr>
              <a:buFont typeface="Wingdings" pitchFamily="2" charset="2"/>
              <a:buChar char="Ø"/>
            </a:pPr>
            <a:r>
              <a:rPr lang="en-US" sz="2800" b="1" dirty="0" smtClean="0"/>
              <a:t> pBR</a:t>
            </a:r>
            <a:r>
              <a:rPr lang="en-US" sz="2000" b="1" dirty="0" smtClean="0"/>
              <a:t>325</a:t>
            </a:r>
            <a:endParaRPr lang="en-US" sz="2800" b="1" dirty="0" smtClean="0"/>
          </a:p>
          <a:p>
            <a:pPr>
              <a:buClr>
                <a:schemeClr val="accent2">
                  <a:lumMod val="75000"/>
                </a:schemeClr>
              </a:buClr>
              <a:buFont typeface="Wingdings" pitchFamily="2" charset="2"/>
              <a:buChar char="Ø"/>
            </a:pPr>
            <a:r>
              <a:rPr lang="en-US" sz="2800" b="1" dirty="0" smtClean="0"/>
              <a:t> pBR</a:t>
            </a:r>
            <a:r>
              <a:rPr lang="en-US" sz="2000" b="1" dirty="0" smtClean="0"/>
              <a:t>328</a:t>
            </a:r>
            <a:endParaRPr lang="en-US" sz="2800" b="1" dirty="0" smtClean="0"/>
          </a:p>
          <a:p>
            <a:pPr>
              <a:buClr>
                <a:schemeClr val="accent2">
                  <a:lumMod val="75000"/>
                </a:schemeClr>
              </a:buClr>
              <a:buFont typeface="Wingdings" pitchFamily="2" charset="2"/>
              <a:buChar char="Ø"/>
            </a:pPr>
            <a:r>
              <a:rPr lang="en-US" sz="2800" b="1" dirty="0" smtClean="0">
                <a:solidFill>
                  <a:schemeClr val="accent6">
                    <a:lumMod val="75000"/>
                  </a:schemeClr>
                </a:solidFill>
              </a:rPr>
              <a:t> pUC</a:t>
            </a:r>
            <a:r>
              <a:rPr lang="en-US" sz="2000" b="1" dirty="0" smtClean="0">
                <a:solidFill>
                  <a:schemeClr val="accent6">
                    <a:lumMod val="75000"/>
                  </a:schemeClr>
                </a:solidFill>
              </a:rPr>
              <a:t>8</a:t>
            </a:r>
            <a:endParaRPr lang="en-US" sz="2800" b="1" dirty="0" smtClean="0">
              <a:solidFill>
                <a:schemeClr val="accent6">
                  <a:lumMod val="75000"/>
                </a:schemeClr>
              </a:solidFill>
            </a:endParaRPr>
          </a:p>
          <a:p>
            <a:pPr>
              <a:buClr>
                <a:schemeClr val="accent2">
                  <a:lumMod val="75000"/>
                </a:schemeClr>
              </a:buClr>
              <a:buFont typeface="Wingdings" pitchFamily="2" charset="2"/>
              <a:buChar char="Ø"/>
            </a:pPr>
            <a:r>
              <a:rPr lang="en-US" sz="2800" b="1" dirty="0" smtClean="0"/>
              <a:t>pUC</a:t>
            </a:r>
            <a:r>
              <a:rPr lang="en-US" sz="2000" b="1" dirty="0" smtClean="0"/>
              <a:t>9</a:t>
            </a:r>
            <a:endParaRPr lang="en-US" sz="2800" b="1" dirty="0" smtClean="0"/>
          </a:p>
          <a:p>
            <a:pPr>
              <a:buClr>
                <a:schemeClr val="accent2">
                  <a:lumMod val="75000"/>
                </a:schemeClr>
              </a:buClr>
              <a:buFont typeface="Wingdings" pitchFamily="2" charset="2"/>
              <a:buChar char="Ø"/>
            </a:pPr>
            <a:r>
              <a:rPr lang="en-US" sz="2800" b="1" dirty="0" smtClean="0"/>
              <a:t>pUC</a:t>
            </a:r>
            <a:r>
              <a:rPr lang="en-US" sz="2000" b="1" dirty="0" smtClean="0"/>
              <a:t>12</a:t>
            </a:r>
            <a:endParaRPr lang="en-US" sz="2800" b="1" dirty="0" smtClean="0"/>
          </a:p>
          <a:p>
            <a:pPr>
              <a:buClr>
                <a:schemeClr val="accent2">
                  <a:lumMod val="75000"/>
                </a:schemeClr>
              </a:buClr>
              <a:buFont typeface="Wingdings" pitchFamily="2" charset="2"/>
              <a:buChar char="Ø"/>
            </a:pPr>
            <a:r>
              <a:rPr lang="en-US" sz="2800" b="1" dirty="0" smtClean="0"/>
              <a:t>pUC</a:t>
            </a:r>
            <a:r>
              <a:rPr lang="en-US" sz="2000" b="1" dirty="0" smtClean="0"/>
              <a:t>13</a:t>
            </a:r>
            <a:endParaRPr lang="en-US" sz="2800" b="1" dirty="0" smtClean="0"/>
          </a:p>
          <a:p>
            <a:pPr>
              <a:buClr>
                <a:schemeClr val="accent2">
                  <a:lumMod val="75000"/>
                </a:schemeClr>
              </a:buClr>
              <a:buFont typeface="Wingdings" pitchFamily="2" charset="2"/>
              <a:buChar char="Ø"/>
            </a:pPr>
            <a:r>
              <a:rPr lang="en-US" sz="2800" b="1" dirty="0" smtClean="0">
                <a:solidFill>
                  <a:srgbClr val="800080"/>
                </a:solidFill>
              </a:rPr>
              <a:t>pGEM</a:t>
            </a:r>
            <a:r>
              <a:rPr lang="en-US" sz="2000" b="1" dirty="0" smtClean="0">
                <a:solidFill>
                  <a:srgbClr val="800080"/>
                </a:solidFill>
              </a:rPr>
              <a:t>3</a:t>
            </a:r>
            <a:r>
              <a:rPr lang="en-US" sz="2800" b="1" dirty="0" smtClean="0">
                <a:solidFill>
                  <a:srgbClr val="800080"/>
                </a:solidFill>
              </a:rPr>
              <a:t>Z</a:t>
            </a:r>
          </a:p>
          <a:p>
            <a:pPr>
              <a:buClr>
                <a:srgbClr val="990099"/>
              </a:buClr>
              <a:buNone/>
            </a:pPr>
            <a:endParaRPr lang="en-US" sz="2800" b="1" dirty="0" smtClean="0"/>
          </a:p>
        </p:txBody>
      </p:sp>
    </p:spTree>
  </p:cSld>
  <p:clrMapOvr>
    <a:masterClrMapping/>
  </p:clrMapOvr>
  <p:transition>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welcome_to_megical_world_education_powerpoint_templates_and_powerpoint_themes_0812_title.jpg"/>
          <p:cNvPicPr>
            <a:picLocks noChangeAspect="1"/>
          </p:cNvPicPr>
          <p:nvPr/>
        </p:nvPicPr>
        <p:blipFill>
          <a:blip r:embed="rId2"/>
          <a:stretch>
            <a:fillRect/>
          </a:stretch>
        </p:blipFill>
        <p:spPr>
          <a:xfrm rot="10800000">
            <a:off x="-4" y="0"/>
            <a:ext cx="9144004" cy="6858000"/>
          </a:xfrm>
          <a:prstGeom prst="rect">
            <a:avLst/>
          </a:prstGeom>
        </p:spPr>
      </p:pic>
      <p:sp>
        <p:nvSpPr>
          <p:cNvPr id="8" name="Rectangle 7"/>
          <p:cNvSpPr/>
          <p:nvPr/>
        </p:nvSpPr>
        <p:spPr>
          <a:xfrm>
            <a:off x="990600" y="6019800"/>
            <a:ext cx="7162800" cy="461665"/>
          </a:xfrm>
          <a:prstGeom prst="rect">
            <a:avLst/>
          </a:prstGeom>
        </p:spPr>
        <p:txBody>
          <a:bodyPr wrap="square">
            <a:spAutoFit/>
          </a:bodyPr>
          <a:lstStyle/>
          <a:p>
            <a:pPr algn="ctr"/>
            <a:r>
              <a:rPr lang="en-US" sz="2400" b="1" i="1" u="sng" dirty="0" smtClean="0">
                <a:solidFill>
                  <a:srgbClr val="7030A0"/>
                </a:solidFill>
                <a:latin typeface="Calibri" pitchFamily="34" charset="0"/>
              </a:rPr>
              <a:t>Structure of E.Coli plasmid cloning vector </a:t>
            </a:r>
            <a:r>
              <a:rPr lang="en-US" sz="2400" b="1" u="sng" dirty="0" smtClean="0">
                <a:solidFill>
                  <a:srgbClr val="7030A0"/>
                </a:solidFill>
                <a:latin typeface="Calibri" pitchFamily="34" charset="0"/>
              </a:rPr>
              <a:t>pBR</a:t>
            </a:r>
            <a:r>
              <a:rPr lang="en-US" b="1" u="sng" dirty="0" smtClean="0">
                <a:solidFill>
                  <a:srgbClr val="7030A0"/>
                </a:solidFill>
                <a:latin typeface="Calibri" pitchFamily="34" charset="0"/>
              </a:rPr>
              <a:t>322</a:t>
            </a:r>
            <a:endParaRPr lang="en-US" sz="2400" u="sng" dirty="0">
              <a:solidFill>
                <a:srgbClr val="7030A0"/>
              </a:solidFill>
              <a:latin typeface="Calibri" pitchFamily="34" charset="0"/>
            </a:endParaRPr>
          </a:p>
        </p:txBody>
      </p:sp>
      <p:pic>
        <p:nvPicPr>
          <p:cNvPr id="5" name="Picture 4" descr="2000px-PBR322.svg.png"/>
          <p:cNvPicPr>
            <a:picLocks noChangeAspect="1"/>
          </p:cNvPicPr>
          <p:nvPr/>
        </p:nvPicPr>
        <p:blipFill>
          <a:blip r:embed="rId3"/>
          <a:stretch>
            <a:fillRect/>
          </a:stretch>
        </p:blipFill>
        <p:spPr>
          <a:xfrm>
            <a:off x="1371600" y="228600"/>
            <a:ext cx="6172200" cy="5787008"/>
          </a:xfrm>
          <a:prstGeom prst="rect">
            <a:avLst/>
          </a:prstGeom>
        </p:spPr>
      </p:pic>
    </p:spTree>
  </p:cSld>
  <p:clrMapOvr>
    <a:masterClrMapping/>
  </p:clrMapOvr>
  <p:transition>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welcome_to_megical_world_education_powerpoint_templates_and_powerpoint_themes_0812_title.jpg"/>
          <p:cNvPicPr>
            <a:picLocks noChangeAspect="1"/>
          </p:cNvPicPr>
          <p:nvPr/>
        </p:nvPicPr>
        <p:blipFill>
          <a:blip r:embed="rId2"/>
          <a:stretch>
            <a:fillRect/>
          </a:stretch>
        </p:blipFill>
        <p:spPr>
          <a:xfrm rot="10800000">
            <a:off x="-4" y="0"/>
            <a:ext cx="9144004" cy="6858000"/>
          </a:xfrm>
          <a:prstGeom prst="rect">
            <a:avLst/>
          </a:prstGeom>
        </p:spPr>
      </p:pic>
      <p:sp>
        <p:nvSpPr>
          <p:cNvPr id="2" name="Title 1"/>
          <p:cNvSpPr>
            <a:spLocks noGrp="1"/>
          </p:cNvSpPr>
          <p:nvPr>
            <p:ph type="title"/>
          </p:nvPr>
        </p:nvSpPr>
        <p:spPr>
          <a:xfrm>
            <a:off x="533400" y="0"/>
            <a:ext cx="8229600" cy="838200"/>
          </a:xfrm>
        </p:spPr>
        <p:txBody>
          <a:bodyPr/>
          <a:lstStyle/>
          <a:p>
            <a:r>
              <a:rPr lang="en-US" b="1" dirty="0" smtClean="0">
                <a:solidFill>
                  <a:srgbClr val="C00000"/>
                </a:solidFill>
                <a:effectLst>
                  <a:outerShdw blurRad="38100" dist="38100" dir="2700000" algn="tl">
                    <a:srgbClr val="000000">
                      <a:alpha val="43137"/>
                    </a:srgbClr>
                  </a:outerShdw>
                </a:effectLst>
              </a:rPr>
              <a:t>PBR</a:t>
            </a:r>
            <a:r>
              <a:rPr lang="en-US" sz="2800" b="1" dirty="0" smtClean="0">
                <a:solidFill>
                  <a:srgbClr val="C00000"/>
                </a:solidFill>
                <a:effectLst>
                  <a:outerShdw blurRad="38100" dist="38100" dir="2700000" algn="tl">
                    <a:srgbClr val="000000">
                      <a:alpha val="43137"/>
                    </a:srgbClr>
                  </a:outerShdw>
                </a:effectLst>
              </a:rPr>
              <a:t>322</a:t>
            </a:r>
            <a:endParaRPr lang="en-US" b="1" dirty="0">
              <a:solidFill>
                <a:srgbClr val="C00000"/>
              </a:solidFill>
              <a:effectLst>
                <a:outerShdw blurRad="38100" dist="38100" dir="2700000" algn="tl">
                  <a:srgbClr val="000000">
                    <a:alpha val="43137"/>
                  </a:srgbClr>
                </a:outerShdw>
              </a:effectLst>
            </a:endParaRPr>
          </a:p>
        </p:txBody>
      </p:sp>
      <p:sp>
        <p:nvSpPr>
          <p:cNvPr id="5" name="Content Placeholder 4"/>
          <p:cNvSpPr>
            <a:spLocks noGrp="1"/>
          </p:cNvSpPr>
          <p:nvPr>
            <p:ph sz="quarter" idx="13"/>
          </p:nvPr>
        </p:nvSpPr>
        <p:spPr>
          <a:xfrm>
            <a:off x="381000" y="838200"/>
            <a:ext cx="8458200" cy="5867400"/>
          </a:xfrm>
        </p:spPr>
        <p:txBody>
          <a:bodyPr>
            <a:normAutofit fontScale="92500" lnSpcReduction="10000"/>
          </a:bodyPr>
          <a:lstStyle/>
          <a:p>
            <a:pPr>
              <a:buFont typeface="Wingdings" pitchFamily="2" charset="2"/>
              <a:buChar char="Ø"/>
            </a:pPr>
            <a:r>
              <a:rPr lang="en-US" sz="2400" b="1" dirty="0" smtClean="0">
                <a:solidFill>
                  <a:srgbClr val="990099"/>
                </a:solidFill>
              </a:rPr>
              <a:t> Cloning Vector.</a:t>
            </a:r>
          </a:p>
          <a:p>
            <a:pPr>
              <a:buClr>
                <a:schemeClr val="accent2"/>
              </a:buClr>
              <a:buFont typeface="Wingdings" pitchFamily="2" charset="2"/>
              <a:buChar char="Ø"/>
            </a:pPr>
            <a:r>
              <a:rPr lang="en-US" sz="2400" dirty="0" smtClean="0"/>
              <a:t> </a:t>
            </a:r>
            <a:r>
              <a:rPr lang="en-US" sz="2400" b="1" dirty="0" smtClean="0"/>
              <a:t>15 copies.</a:t>
            </a:r>
          </a:p>
          <a:p>
            <a:pPr>
              <a:buFont typeface="Wingdings" pitchFamily="2" charset="2"/>
              <a:buChar char="Ø"/>
            </a:pPr>
            <a:r>
              <a:rPr lang="en-US" sz="2400" b="1" dirty="0" smtClean="0">
                <a:solidFill>
                  <a:schemeClr val="accent2"/>
                </a:solidFill>
              </a:rPr>
              <a:t> </a:t>
            </a:r>
            <a:r>
              <a:rPr lang="en-US" sz="2400" b="1" dirty="0" smtClean="0"/>
              <a:t>Reconstructed plasmid.</a:t>
            </a:r>
          </a:p>
          <a:p>
            <a:pPr>
              <a:buClr>
                <a:schemeClr val="accent2"/>
              </a:buClr>
              <a:buFont typeface="Wingdings" pitchFamily="2" charset="2"/>
              <a:buChar char="Ø"/>
            </a:pPr>
            <a:r>
              <a:rPr lang="en-US" sz="2400" b="1" dirty="0" smtClean="0"/>
              <a:t> Derived from Ecoli  plasmid- </a:t>
            </a:r>
            <a:r>
              <a:rPr lang="en-US" sz="2400" b="1" dirty="0" smtClean="0">
                <a:solidFill>
                  <a:srgbClr val="00CC00"/>
                </a:solidFill>
              </a:rPr>
              <a:t>ColE1</a:t>
            </a:r>
            <a:r>
              <a:rPr lang="en-US" sz="2400" b="1" dirty="0" smtClean="0"/>
              <a:t>.</a:t>
            </a:r>
          </a:p>
          <a:p>
            <a:pPr>
              <a:buNone/>
            </a:pPr>
            <a:r>
              <a:rPr lang="en-US" sz="2400" b="1" dirty="0" smtClean="0">
                <a:solidFill>
                  <a:schemeClr val="accent2"/>
                </a:solidFill>
              </a:rPr>
              <a:t>           P</a:t>
            </a:r>
            <a:r>
              <a:rPr lang="en-US" sz="2400" b="1" dirty="0" smtClean="0">
                <a:solidFill>
                  <a:srgbClr val="FF0000"/>
                </a:solidFill>
              </a:rPr>
              <a:t>B</a:t>
            </a:r>
            <a:r>
              <a:rPr lang="en-US" sz="2400" b="1" dirty="0" smtClean="0">
                <a:solidFill>
                  <a:srgbClr val="800080"/>
                </a:solidFill>
              </a:rPr>
              <a:t>R</a:t>
            </a:r>
            <a:r>
              <a:rPr lang="en-US" sz="2000" b="1" dirty="0" smtClean="0">
                <a:solidFill>
                  <a:schemeClr val="accent6">
                    <a:lumMod val="75000"/>
                  </a:schemeClr>
                </a:solidFill>
              </a:rPr>
              <a:t>322</a:t>
            </a:r>
            <a:r>
              <a:rPr lang="en-US" sz="2400" b="1" dirty="0" smtClean="0"/>
              <a:t> – 4362 base pairs</a:t>
            </a:r>
          </a:p>
          <a:p>
            <a:pPr>
              <a:buNone/>
            </a:pPr>
            <a:r>
              <a:rPr lang="en-US" sz="2400" b="1" dirty="0" smtClean="0">
                <a:solidFill>
                  <a:srgbClr val="996633"/>
                </a:solidFill>
              </a:rPr>
              <a:t>               P</a:t>
            </a:r>
            <a:r>
              <a:rPr lang="en-US" sz="2400" b="1" dirty="0" smtClean="0"/>
              <a:t> – denotes Plasmid</a:t>
            </a:r>
          </a:p>
          <a:p>
            <a:pPr>
              <a:buNone/>
            </a:pPr>
            <a:r>
              <a:rPr lang="en-US" sz="2400" b="1" dirty="0" smtClean="0">
                <a:solidFill>
                  <a:srgbClr val="FF0000"/>
                </a:solidFill>
              </a:rPr>
              <a:t>               B</a:t>
            </a:r>
            <a:r>
              <a:rPr lang="en-US" sz="2400" b="1" dirty="0" smtClean="0"/>
              <a:t> – Scientific Boliver</a:t>
            </a:r>
          </a:p>
          <a:p>
            <a:pPr>
              <a:buNone/>
            </a:pPr>
            <a:r>
              <a:rPr lang="en-US" sz="2400" b="1" dirty="0" smtClean="0">
                <a:solidFill>
                  <a:srgbClr val="7030A0"/>
                </a:solidFill>
              </a:rPr>
              <a:t>               R</a:t>
            </a:r>
            <a:r>
              <a:rPr lang="en-US" sz="2400" b="1" dirty="0" smtClean="0"/>
              <a:t> - Rodriguez</a:t>
            </a:r>
          </a:p>
          <a:p>
            <a:pPr>
              <a:buNone/>
            </a:pPr>
            <a:r>
              <a:rPr lang="en-US" sz="2400" b="1" dirty="0" smtClean="0">
                <a:solidFill>
                  <a:schemeClr val="accent6">
                    <a:lumMod val="75000"/>
                  </a:schemeClr>
                </a:solidFill>
              </a:rPr>
              <a:t>             </a:t>
            </a:r>
            <a:r>
              <a:rPr lang="en-US" sz="2000" b="1" dirty="0" smtClean="0">
                <a:solidFill>
                  <a:schemeClr val="accent6">
                    <a:lumMod val="75000"/>
                  </a:schemeClr>
                </a:solidFill>
              </a:rPr>
              <a:t> 322</a:t>
            </a:r>
            <a:r>
              <a:rPr lang="en-US" sz="2000" b="1" dirty="0" smtClean="0"/>
              <a:t> </a:t>
            </a:r>
            <a:r>
              <a:rPr lang="en-US" sz="2400" b="1" dirty="0" smtClean="0"/>
              <a:t>– number given to distinguish.</a:t>
            </a:r>
          </a:p>
          <a:p>
            <a:pPr>
              <a:buClr>
                <a:schemeClr val="accent2"/>
              </a:buClr>
              <a:buFont typeface="Wingdings" pitchFamily="2" charset="2"/>
              <a:buChar char="Ø"/>
            </a:pPr>
            <a:r>
              <a:rPr lang="en-US" sz="2400" b="1" dirty="0" smtClean="0"/>
              <a:t> Ampilicin resistance gene derived from RSF2124.</a:t>
            </a:r>
          </a:p>
          <a:p>
            <a:pPr>
              <a:buClr>
                <a:schemeClr val="accent2"/>
              </a:buClr>
              <a:buFont typeface="Wingdings" pitchFamily="2" charset="2"/>
              <a:buChar char="Ø"/>
            </a:pPr>
            <a:r>
              <a:rPr lang="en-US" sz="2400" b="1" dirty="0" smtClean="0"/>
              <a:t> Tetracycline resistance gene from PSC101.</a:t>
            </a:r>
          </a:p>
          <a:p>
            <a:pPr>
              <a:buClr>
                <a:schemeClr val="accent2"/>
              </a:buClr>
              <a:buFont typeface="Wingdings" pitchFamily="2" charset="2"/>
              <a:buChar char="Ø"/>
            </a:pPr>
            <a:r>
              <a:rPr lang="en-US" sz="2400" b="1" dirty="0" smtClean="0"/>
              <a:t> Origin of replication from PMB1.</a:t>
            </a:r>
          </a:p>
          <a:p>
            <a:pPr>
              <a:buClr>
                <a:schemeClr val="accent2"/>
              </a:buClr>
              <a:buFont typeface="Wingdings" pitchFamily="2" charset="2"/>
              <a:buChar char="Ø"/>
            </a:pPr>
            <a:r>
              <a:rPr lang="en-US" sz="2400" b="1" dirty="0" smtClean="0"/>
              <a:t> Two selectable markers </a:t>
            </a:r>
          </a:p>
          <a:p>
            <a:pPr>
              <a:buNone/>
            </a:pPr>
            <a:r>
              <a:rPr lang="en-US" sz="2400" b="1" dirty="0" smtClean="0"/>
              <a:t>               </a:t>
            </a:r>
            <a:r>
              <a:rPr lang="en-US" sz="2400" b="1" dirty="0" smtClean="0">
                <a:solidFill>
                  <a:srgbClr val="800080"/>
                </a:solidFill>
              </a:rPr>
              <a:t>amp</a:t>
            </a:r>
            <a:r>
              <a:rPr lang="en-US" sz="2400" b="1" baseline="30000" dirty="0" smtClean="0">
                <a:solidFill>
                  <a:srgbClr val="800080"/>
                </a:solidFill>
                <a:latin typeface="Bookman Old Style" pitchFamily="18" charset="0"/>
              </a:rPr>
              <a:t>r</a:t>
            </a:r>
            <a:r>
              <a:rPr lang="en-US" sz="2400" b="1" dirty="0" smtClean="0"/>
              <a:t>  </a:t>
            </a:r>
            <a:r>
              <a:rPr lang="en-US" sz="2400" b="1" dirty="0" smtClean="0">
                <a:solidFill>
                  <a:srgbClr val="800080"/>
                </a:solidFill>
              </a:rPr>
              <a:t>tet</a:t>
            </a:r>
            <a:r>
              <a:rPr lang="en-US" sz="2400" b="1" baseline="30000" dirty="0" smtClean="0">
                <a:solidFill>
                  <a:srgbClr val="800080"/>
                </a:solidFill>
                <a:latin typeface="Bookman Old Style" pitchFamily="18" charset="0"/>
              </a:rPr>
              <a:t>r</a:t>
            </a:r>
            <a:r>
              <a:rPr lang="en-US" sz="2400" b="1" dirty="0" smtClean="0">
                <a:solidFill>
                  <a:srgbClr val="800080"/>
                </a:solidFill>
                <a:effectLst>
                  <a:outerShdw blurRad="38100" dist="38100" dir="2700000" algn="tl">
                    <a:srgbClr val="C0C0C0"/>
                  </a:outerShdw>
                </a:effectLst>
                <a:latin typeface="Bookman Old Style" pitchFamily="18" charset="0"/>
              </a:rPr>
              <a:t> </a:t>
            </a:r>
            <a:endParaRPr lang="en-US" sz="2400" b="1" dirty="0">
              <a:solidFill>
                <a:srgbClr val="800080"/>
              </a:solidFill>
            </a:endParaRPr>
          </a:p>
        </p:txBody>
      </p:sp>
    </p:spTree>
  </p:cSld>
  <p:clrMapOvr>
    <a:masterClrMapping/>
  </p:clrMapOvr>
  <p:transition>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welcome_to_megical_world_education_powerpoint_templates_and_powerpoint_themes_0812_title.jpg"/>
          <p:cNvPicPr>
            <a:picLocks noChangeAspect="1"/>
          </p:cNvPicPr>
          <p:nvPr/>
        </p:nvPicPr>
        <p:blipFill>
          <a:blip r:embed="rId3"/>
          <a:stretch>
            <a:fillRect/>
          </a:stretch>
        </p:blipFill>
        <p:spPr>
          <a:xfrm rot="10800000">
            <a:off x="-4" y="0"/>
            <a:ext cx="9144004" cy="6858000"/>
          </a:xfrm>
          <a:prstGeom prst="rect">
            <a:avLst/>
          </a:prstGeom>
        </p:spPr>
      </p:pic>
      <p:sp>
        <p:nvSpPr>
          <p:cNvPr id="2" name="Title 1"/>
          <p:cNvSpPr>
            <a:spLocks noGrp="1"/>
          </p:cNvSpPr>
          <p:nvPr>
            <p:ph type="title"/>
          </p:nvPr>
        </p:nvSpPr>
        <p:spPr>
          <a:xfrm>
            <a:off x="533400" y="0"/>
            <a:ext cx="8229600" cy="838200"/>
          </a:xfrm>
        </p:spPr>
        <p:txBody>
          <a:bodyPr/>
          <a:lstStyle/>
          <a:p>
            <a:r>
              <a:rPr lang="en-US" b="1" dirty="0" smtClean="0">
                <a:solidFill>
                  <a:srgbClr val="C00000"/>
                </a:solidFill>
                <a:effectLst>
                  <a:outerShdw blurRad="38100" dist="38100" dir="2700000" algn="tl">
                    <a:srgbClr val="000000">
                      <a:alpha val="43137"/>
                    </a:srgbClr>
                  </a:outerShdw>
                </a:effectLst>
              </a:rPr>
              <a:t>pUC</a:t>
            </a:r>
            <a:r>
              <a:rPr lang="en-US" sz="2800" b="1" dirty="0" smtClean="0">
                <a:solidFill>
                  <a:srgbClr val="C00000"/>
                </a:solidFill>
                <a:effectLst>
                  <a:outerShdw blurRad="38100" dist="38100" dir="2700000" algn="tl">
                    <a:srgbClr val="000000">
                      <a:alpha val="43137"/>
                    </a:srgbClr>
                  </a:outerShdw>
                </a:effectLst>
              </a:rPr>
              <a:t>8</a:t>
            </a:r>
            <a:endParaRPr lang="en-US" b="1" dirty="0">
              <a:solidFill>
                <a:srgbClr val="C00000"/>
              </a:solidFill>
              <a:effectLst>
                <a:outerShdw blurRad="38100" dist="38100" dir="2700000" algn="tl">
                  <a:srgbClr val="000000">
                    <a:alpha val="43137"/>
                  </a:srgbClr>
                </a:outerShdw>
              </a:effectLst>
            </a:endParaRPr>
          </a:p>
        </p:txBody>
      </p:sp>
      <p:sp>
        <p:nvSpPr>
          <p:cNvPr id="5" name="Content Placeholder 4"/>
          <p:cNvSpPr>
            <a:spLocks noGrp="1"/>
          </p:cNvSpPr>
          <p:nvPr>
            <p:ph sz="quarter" idx="13"/>
          </p:nvPr>
        </p:nvSpPr>
        <p:spPr>
          <a:xfrm>
            <a:off x="0" y="838200"/>
            <a:ext cx="8458200" cy="5867400"/>
          </a:xfrm>
        </p:spPr>
        <p:txBody>
          <a:bodyPr>
            <a:normAutofit/>
          </a:bodyPr>
          <a:lstStyle/>
          <a:p>
            <a:pPr lvl="1">
              <a:buFont typeface="Wingdings" pitchFamily="2" charset="2"/>
              <a:buChar char="ü"/>
            </a:pPr>
            <a:r>
              <a:rPr lang="en-US" dirty="0" smtClean="0"/>
              <a:t> </a:t>
            </a:r>
            <a:r>
              <a:rPr lang="en-US" b="1" dirty="0" smtClean="0"/>
              <a:t>Popular Ecoli cloning vector.</a:t>
            </a:r>
          </a:p>
          <a:p>
            <a:pPr lvl="1">
              <a:buFont typeface="Wingdings" pitchFamily="2" charset="2"/>
              <a:buChar char="ü"/>
            </a:pPr>
            <a:r>
              <a:rPr lang="en-US" b="1" dirty="0" smtClean="0"/>
              <a:t> Derivative of pBR</a:t>
            </a:r>
            <a:r>
              <a:rPr lang="en-US" sz="2000" b="1" dirty="0" smtClean="0"/>
              <a:t>322</a:t>
            </a:r>
            <a:r>
              <a:rPr lang="en-US" b="1" dirty="0" smtClean="0"/>
              <a:t>.</a:t>
            </a:r>
          </a:p>
          <a:p>
            <a:pPr lvl="1">
              <a:buFont typeface="Wingdings" pitchFamily="2" charset="2"/>
              <a:buChar char="ü"/>
            </a:pPr>
            <a:r>
              <a:rPr lang="en-US" b="1" dirty="0" smtClean="0"/>
              <a:t> Two parts derived:-</a:t>
            </a:r>
          </a:p>
          <a:p>
            <a:pPr lvl="1" algn="just">
              <a:buClr>
                <a:srgbClr val="FF260F"/>
              </a:buClr>
              <a:buFont typeface="Wingdings" pitchFamily="2" charset="2"/>
              <a:buChar char="Ø"/>
            </a:pPr>
            <a:r>
              <a:rPr lang="en-US" b="1" dirty="0" smtClean="0"/>
              <a:t>    Ampicillin resistance gene.</a:t>
            </a:r>
          </a:p>
          <a:p>
            <a:pPr lvl="1" algn="just">
              <a:buClr>
                <a:srgbClr val="FF260F"/>
              </a:buClr>
              <a:buFont typeface="Wingdings" pitchFamily="2" charset="2"/>
              <a:buChar char="Ø"/>
            </a:pPr>
            <a:r>
              <a:rPr lang="en-US" b="1" dirty="0" smtClean="0"/>
              <a:t>    ColEI – origin of replication.</a:t>
            </a:r>
          </a:p>
          <a:p>
            <a:pPr lvl="1" algn="just">
              <a:buFont typeface="Wingdings" pitchFamily="2" charset="2"/>
              <a:buChar char="ü"/>
            </a:pPr>
            <a:r>
              <a:rPr lang="en-US" b="1" dirty="0" smtClean="0"/>
              <a:t> 2686 base pairs.</a:t>
            </a:r>
          </a:p>
          <a:p>
            <a:pPr lvl="1" algn="just">
              <a:buFont typeface="Wingdings" pitchFamily="2" charset="2"/>
              <a:buChar char="ü"/>
            </a:pPr>
            <a:r>
              <a:rPr lang="en-US" b="1" dirty="0" smtClean="0"/>
              <a:t> lac Z gene derived from Ecoli.</a:t>
            </a:r>
          </a:p>
          <a:p>
            <a:pPr lvl="1" algn="just">
              <a:buFont typeface="Wingdings" pitchFamily="2" charset="2"/>
              <a:buChar char="ü"/>
            </a:pPr>
            <a:r>
              <a:rPr lang="en-US" b="1" dirty="0" smtClean="0"/>
              <a:t> Polylinker sequence having unique restriction sites</a:t>
            </a:r>
          </a:p>
          <a:p>
            <a:pPr lvl="1" algn="just">
              <a:buNone/>
            </a:pPr>
            <a:r>
              <a:rPr lang="en-US" b="1" dirty="0" smtClean="0"/>
              <a:t>lies in lac region.</a:t>
            </a:r>
          </a:p>
          <a:p>
            <a:pPr lvl="1" algn="just">
              <a:buNone/>
            </a:pPr>
            <a:endParaRPr lang="en-US" dirty="0" smtClean="0"/>
          </a:p>
          <a:p>
            <a:pPr>
              <a:buClr>
                <a:srgbClr val="FF260F"/>
              </a:buClr>
              <a:buNone/>
            </a:pPr>
            <a:endParaRPr lang="en-US" sz="2400" dirty="0" smtClean="0"/>
          </a:p>
        </p:txBody>
      </p:sp>
      <p:pic>
        <p:nvPicPr>
          <p:cNvPr id="9" name="Picture 8" descr="puc8-15_Small.png"/>
          <p:cNvPicPr>
            <a:picLocks noChangeAspect="1"/>
          </p:cNvPicPr>
          <p:nvPr/>
        </p:nvPicPr>
        <p:blipFill>
          <a:blip r:embed="rId4"/>
          <a:stretch>
            <a:fillRect/>
          </a:stretch>
        </p:blipFill>
        <p:spPr>
          <a:xfrm>
            <a:off x="5484419" y="228600"/>
            <a:ext cx="3659581" cy="3657600"/>
          </a:xfrm>
          <a:prstGeom prst="rect">
            <a:avLst/>
          </a:prstGeom>
        </p:spPr>
      </p:pic>
    </p:spTree>
  </p:cSld>
  <p:clrMapOvr>
    <a:masterClrMapping/>
  </p:clrMapOvr>
  <p:transition>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welcome_to_megical_world_education_powerpoint_templates_and_powerpoint_themes_0812_title.jpg"/>
          <p:cNvPicPr>
            <a:picLocks noChangeAspect="1"/>
          </p:cNvPicPr>
          <p:nvPr/>
        </p:nvPicPr>
        <p:blipFill>
          <a:blip r:embed="rId2"/>
          <a:stretch>
            <a:fillRect/>
          </a:stretch>
        </p:blipFill>
        <p:spPr>
          <a:xfrm rot="10800000">
            <a:off x="-4" y="0"/>
            <a:ext cx="9144004" cy="6858000"/>
          </a:xfrm>
          <a:prstGeom prst="rect">
            <a:avLst/>
          </a:prstGeom>
        </p:spPr>
      </p:pic>
      <p:sp>
        <p:nvSpPr>
          <p:cNvPr id="2" name="Title 1"/>
          <p:cNvSpPr>
            <a:spLocks noGrp="1"/>
          </p:cNvSpPr>
          <p:nvPr>
            <p:ph type="title"/>
          </p:nvPr>
        </p:nvSpPr>
        <p:spPr>
          <a:xfrm>
            <a:off x="533400" y="0"/>
            <a:ext cx="8229600" cy="838200"/>
          </a:xfrm>
        </p:spPr>
        <p:txBody>
          <a:bodyPr/>
          <a:lstStyle/>
          <a:p>
            <a:r>
              <a:rPr lang="en-US" b="1" dirty="0" smtClean="0">
                <a:solidFill>
                  <a:srgbClr val="C00000"/>
                </a:solidFill>
                <a:effectLst>
                  <a:outerShdw blurRad="38100" dist="38100" dir="2700000" algn="tl">
                    <a:srgbClr val="000000">
                      <a:alpha val="43137"/>
                    </a:srgbClr>
                  </a:outerShdw>
                </a:effectLst>
              </a:rPr>
              <a:t>PBR</a:t>
            </a:r>
            <a:r>
              <a:rPr lang="en-US" sz="2800" b="1" dirty="0" smtClean="0">
                <a:solidFill>
                  <a:srgbClr val="C00000"/>
                </a:solidFill>
                <a:effectLst>
                  <a:outerShdw blurRad="38100" dist="38100" dir="2700000" algn="tl">
                    <a:srgbClr val="000000">
                      <a:alpha val="43137"/>
                    </a:srgbClr>
                  </a:outerShdw>
                </a:effectLst>
              </a:rPr>
              <a:t>327</a:t>
            </a:r>
            <a:endParaRPr lang="en-US" b="1" dirty="0">
              <a:solidFill>
                <a:srgbClr val="C00000"/>
              </a:solidFill>
              <a:effectLst>
                <a:outerShdw blurRad="38100" dist="38100" dir="2700000" algn="tl">
                  <a:srgbClr val="000000">
                    <a:alpha val="43137"/>
                  </a:srgbClr>
                </a:outerShdw>
              </a:effectLst>
            </a:endParaRPr>
          </a:p>
        </p:txBody>
      </p:sp>
      <p:sp>
        <p:nvSpPr>
          <p:cNvPr id="5" name="Content Placeholder 4"/>
          <p:cNvSpPr>
            <a:spLocks noGrp="1"/>
          </p:cNvSpPr>
          <p:nvPr>
            <p:ph sz="quarter" idx="13"/>
          </p:nvPr>
        </p:nvSpPr>
        <p:spPr>
          <a:xfrm>
            <a:off x="381000" y="838200"/>
            <a:ext cx="8458200" cy="5867400"/>
          </a:xfrm>
        </p:spPr>
        <p:txBody>
          <a:bodyPr>
            <a:normAutofit/>
          </a:bodyPr>
          <a:lstStyle/>
          <a:p>
            <a:pPr>
              <a:buClr>
                <a:srgbClr val="FF260F"/>
              </a:buClr>
              <a:buFont typeface="Wingdings" pitchFamily="2" charset="2"/>
              <a:buChar char="v"/>
            </a:pPr>
            <a:endParaRPr lang="en-US" sz="2400" dirty="0" smtClean="0"/>
          </a:p>
          <a:p>
            <a:pPr>
              <a:buClr>
                <a:srgbClr val="FF260F"/>
              </a:buClr>
              <a:buFont typeface="Wingdings" pitchFamily="2" charset="2"/>
              <a:buChar char="v"/>
            </a:pPr>
            <a:r>
              <a:rPr lang="en-US" sz="2400" dirty="0" smtClean="0"/>
              <a:t> </a:t>
            </a:r>
            <a:r>
              <a:rPr lang="en-US" sz="2400" b="1" dirty="0" smtClean="0"/>
              <a:t>Derived from </a:t>
            </a:r>
            <a:r>
              <a:rPr lang="en-US" sz="2400" b="1" dirty="0" smtClean="0">
                <a:solidFill>
                  <a:schemeClr val="accent2"/>
                </a:solidFill>
              </a:rPr>
              <a:t> P</a:t>
            </a:r>
            <a:r>
              <a:rPr lang="en-US" sz="2400" b="1" dirty="0" smtClean="0">
                <a:solidFill>
                  <a:srgbClr val="FF0000"/>
                </a:solidFill>
              </a:rPr>
              <a:t>B</a:t>
            </a:r>
            <a:r>
              <a:rPr lang="en-US" sz="2400" b="1" dirty="0" smtClean="0">
                <a:solidFill>
                  <a:srgbClr val="800080"/>
                </a:solidFill>
              </a:rPr>
              <a:t>R</a:t>
            </a:r>
            <a:r>
              <a:rPr lang="en-US" sz="2000" b="1" dirty="0" smtClean="0">
                <a:solidFill>
                  <a:schemeClr val="accent6">
                    <a:lumMod val="75000"/>
                  </a:schemeClr>
                </a:solidFill>
              </a:rPr>
              <a:t>322</a:t>
            </a:r>
            <a:r>
              <a:rPr lang="en-US" sz="2400" b="1" dirty="0" smtClean="0"/>
              <a:t>.</a:t>
            </a:r>
          </a:p>
          <a:p>
            <a:pPr>
              <a:buClr>
                <a:srgbClr val="FF260F"/>
              </a:buClr>
              <a:buFont typeface="Wingdings" pitchFamily="2" charset="2"/>
              <a:buChar char="v"/>
            </a:pPr>
            <a:r>
              <a:rPr lang="en-US" sz="2400" b="1" dirty="0" smtClean="0"/>
              <a:t>30 – 40 copies.</a:t>
            </a:r>
          </a:p>
          <a:p>
            <a:pPr>
              <a:buClr>
                <a:srgbClr val="FF260F"/>
              </a:buClr>
              <a:buFont typeface="Wingdings" pitchFamily="2" charset="2"/>
              <a:buChar char="v"/>
            </a:pPr>
            <a:r>
              <a:rPr lang="en-US" sz="2400" b="1" dirty="0" smtClean="0"/>
              <a:t>Expression plasmid.</a:t>
            </a:r>
          </a:p>
          <a:p>
            <a:pPr>
              <a:buClr>
                <a:srgbClr val="FF260F"/>
              </a:buClr>
              <a:buFont typeface="Wingdings" pitchFamily="2" charset="2"/>
              <a:buChar char="v"/>
            </a:pPr>
            <a:r>
              <a:rPr lang="en-US" sz="2400" b="1" dirty="0" smtClean="0"/>
              <a:t>Ampilicin resistance gene.</a:t>
            </a:r>
          </a:p>
          <a:p>
            <a:pPr>
              <a:buClr>
                <a:srgbClr val="FF260F"/>
              </a:buClr>
              <a:buFont typeface="Wingdings" pitchFamily="2" charset="2"/>
              <a:buChar char="v"/>
            </a:pPr>
            <a:r>
              <a:rPr lang="en-US" sz="2400" b="1" dirty="0" smtClean="0"/>
              <a:t>Tetracycline resistance gene.</a:t>
            </a:r>
          </a:p>
          <a:p>
            <a:pPr>
              <a:buClr>
                <a:srgbClr val="FF260F"/>
              </a:buClr>
              <a:buFont typeface="Wingdings" pitchFamily="2" charset="2"/>
              <a:buChar char="v"/>
            </a:pPr>
            <a:r>
              <a:rPr lang="en-US" sz="2400" b="1" dirty="0" smtClean="0"/>
              <a:t>4.3 </a:t>
            </a:r>
            <a:r>
              <a:rPr lang="en-US" sz="2400" b="1" dirty="0" err="1" smtClean="0"/>
              <a:t>Kbp</a:t>
            </a:r>
            <a:endParaRPr lang="en-US" sz="2400" b="1" dirty="0" smtClean="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welcome_to_megical_world_education_powerpoint_templates_and_powerpoint_themes_0812_title.jpg"/>
          <p:cNvPicPr>
            <a:picLocks noChangeAspect="1"/>
          </p:cNvPicPr>
          <p:nvPr/>
        </p:nvPicPr>
        <p:blipFill>
          <a:blip r:embed="rId2"/>
          <a:stretch>
            <a:fillRect/>
          </a:stretch>
        </p:blipFill>
        <p:spPr>
          <a:xfrm rot="10800000">
            <a:off x="-4" y="0"/>
            <a:ext cx="9144004" cy="6858000"/>
          </a:xfrm>
          <a:prstGeom prst="rect">
            <a:avLst/>
          </a:prstGeom>
        </p:spPr>
      </p:pic>
      <p:sp>
        <p:nvSpPr>
          <p:cNvPr id="2" name="Title 1"/>
          <p:cNvSpPr>
            <a:spLocks noGrp="1"/>
          </p:cNvSpPr>
          <p:nvPr>
            <p:ph type="title"/>
          </p:nvPr>
        </p:nvSpPr>
        <p:spPr>
          <a:xfrm>
            <a:off x="457200" y="274638"/>
            <a:ext cx="8229600" cy="868362"/>
          </a:xfrm>
        </p:spPr>
        <p:txBody>
          <a:bodyPr/>
          <a:lstStyle/>
          <a:p>
            <a:r>
              <a:rPr lang="en-US" b="1" dirty="0" smtClean="0">
                <a:solidFill>
                  <a:srgbClr val="C00000"/>
                </a:solidFill>
                <a:effectLst>
                  <a:outerShdw blurRad="38100" dist="38100" dir="2700000" algn="tl">
                    <a:srgbClr val="000000">
                      <a:alpha val="43137"/>
                    </a:srgbClr>
                  </a:outerShdw>
                </a:effectLst>
              </a:rPr>
              <a:t>PHAGE</a:t>
            </a:r>
            <a:endParaRPr lang="en-US" b="1" dirty="0">
              <a:solidFill>
                <a:srgbClr val="C00000"/>
              </a:solidFill>
              <a:effectLst>
                <a:outerShdw blurRad="38100" dist="38100" dir="2700000" algn="tl">
                  <a:srgbClr val="000000">
                    <a:alpha val="43137"/>
                  </a:srgbClr>
                </a:outerShdw>
              </a:effectLst>
            </a:endParaRPr>
          </a:p>
        </p:txBody>
      </p:sp>
      <p:sp>
        <p:nvSpPr>
          <p:cNvPr id="5" name="Content Placeholder 4"/>
          <p:cNvSpPr>
            <a:spLocks noGrp="1"/>
          </p:cNvSpPr>
          <p:nvPr>
            <p:ph sz="quarter" idx="13"/>
          </p:nvPr>
        </p:nvSpPr>
        <p:spPr>
          <a:xfrm>
            <a:off x="381000" y="1219200"/>
            <a:ext cx="8458200" cy="5181600"/>
          </a:xfrm>
        </p:spPr>
        <p:txBody>
          <a:bodyPr>
            <a:normAutofit/>
          </a:bodyPr>
          <a:lstStyle/>
          <a:p>
            <a:pPr>
              <a:buClr>
                <a:srgbClr val="996633"/>
              </a:buClr>
              <a:buFont typeface="Wingdings" pitchFamily="2" charset="2"/>
              <a:buChar char="ü"/>
            </a:pPr>
            <a:r>
              <a:rPr lang="en-US" sz="2800" b="1" dirty="0" smtClean="0"/>
              <a:t>Cloning large DNA </a:t>
            </a:r>
            <a:r>
              <a:rPr lang="en-US" sz="2800" b="1" dirty="0" err="1" smtClean="0"/>
              <a:t>fragmance</a:t>
            </a:r>
            <a:r>
              <a:rPr lang="en-US" sz="2800" b="1" dirty="0" smtClean="0"/>
              <a:t>.</a:t>
            </a:r>
          </a:p>
          <a:p>
            <a:pPr>
              <a:buClr>
                <a:srgbClr val="996633"/>
              </a:buClr>
              <a:buFont typeface="Wingdings" pitchFamily="2" charset="2"/>
              <a:buChar char="ü"/>
            </a:pPr>
            <a:r>
              <a:rPr lang="en-US" sz="2800" b="1" dirty="0" smtClean="0"/>
              <a:t>Linear Phage molecule.</a:t>
            </a:r>
          </a:p>
          <a:p>
            <a:pPr>
              <a:buClr>
                <a:srgbClr val="996633"/>
              </a:buClr>
              <a:buFont typeface="Wingdings" pitchFamily="2" charset="2"/>
              <a:buChar char="ü"/>
            </a:pPr>
            <a:r>
              <a:rPr lang="en-US" sz="2800" b="1" dirty="0" smtClean="0"/>
              <a:t>Efficient than</a:t>
            </a:r>
            <a:r>
              <a:rPr lang="en-US" sz="2800" b="1" dirty="0" smtClean="0">
                <a:solidFill>
                  <a:srgbClr val="C00000"/>
                </a:solidFill>
              </a:rPr>
              <a:t> </a:t>
            </a:r>
            <a:r>
              <a:rPr lang="en-US" sz="2800" b="1" dirty="0" smtClean="0">
                <a:solidFill>
                  <a:schemeClr val="bg1"/>
                </a:solidFill>
              </a:rPr>
              <a:t>plasmid</a:t>
            </a:r>
            <a:r>
              <a:rPr lang="en-US" sz="2800" b="1" dirty="0" smtClean="0"/>
              <a:t>.</a:t>
            </a:r>
          </a:p>
          <a:p>
            <a:pPr>
              <a:buClr>
                <a:srgbClr val="996633"/>
              </a:buClr>
              <a:buFont typeface="Wingdings" pitchFamily="2" charset="2"/>
              <a:buChar char="ü"/>
            </a:pPr>
            <a:r>
              <a:rPr lang="en-US" sz="2800" b="1" dirty="0" smtClean="0"/>
              <a:t>Used in storage of recombinant  DNA.</a:t>
            </a:r>
          </a:p>
          <a:p>
            <a:pPr>
              <a:buClr>
                <a:srgbClr val="996633"/>
              </a:buClr>
              <a:buFont typeface="Wingdings" pitchFamily="2" charset="2"/>
              <a:buChar char="ü"/>
            </a:pPr>
            <a:r>
              <a:rPr lang="en-US" sz="2800" b="1" dirty="0" smtClean="0"/>
              <a:t>Commonly used Ecoli phages :-</a:t>
            </a:r>
          </a:p>
          <a:p>
            <a:pPr>
              <a:buNone/>
            </a:pPr>
            <a:r>
              <a:rPr lang="en-US" sz="2800" dirty="0" smtClean="0">
                <a:solidFill>
                  <a:srgbClr val="CC0099"/>
                </a:solidFill>
              </a:rPr>
              <a:t>            </a:t>
            </a:r>
            <a:r>
              <a:rPr lang="en-US" sz="2800" b="1" u="sng" dirty="0" smtClean="0">
                <a:solidFill>
                  <a:srgbClr val="CC0099"/>
                </a:solidFill>
              </a:rPr>
              <a:t>λ phage </a:t>
            </a:r>
          </a:p>
          <a:p>
            <a:pPr>
              <a:buNone/>
            </a:pPr>
            <a:r>
              <a:rPr lang="en-US" sz="2800" b="1" dirty="0" smtClean="0">
                <a:solidFill>
                  <a:srgbClr val="CC0099"/>
                </a:solidFill>
              </a:rPr>
              <a:t>            </a:t>
            </a:r>
            <a:r>
              <a:rPr lang="en-US" sz="2800" b="1" u="sng" dirty="0" smtClean="0">
                <a:solidFill>
                  <a:srgbClr val="CC0099"/>
                </a:solidFill>
              </a:rPr>
              <a:t>M13 Phage </a:t>
            </a:r>
            <a:endParaRPr lang="en-US" sz="2800" b="1" dirty="0" smtClean="0">
              <a:solidFill>
                <a:srgbClr val="CC0099"/>
              </a:solidFill>
            </a:endParaRPr>
          </a:p>
          <a:p>
            <a:pPr>
              <a:buNone/>
            </a:pPr>
            <a:r>
              <a:rPr lang="en-US" sz="2800" dirty="0" smtClean="0"/>
              <a:t>    </a:t>
            </a:r>
            <a:endParaRPr lang="en-US" sz="2800" dirty="0"/>
          </a:p>
        </p:txBody>
      </p:sp>
    </p:spTree>
  </p:cSld>
  <p:clrMapOvr>
    <a:masterClrMapping/>
  </p:clrMapOvr>
  <p:transition spd="slow">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welcome_to_megical_world_education_powerpoint_templates_and_powerpoint_themes_0812_title.jpg"/>
          <p:cNvPicPr>
            <a:picLocks noChangeAspect="1"/>
          </p:cNvPicPr>
          <p:nvPr/>
        </p:nvPicPr>
        <p:blipFill>
          <a:blip r:embed="rId3"/>
          <a:stretch>
            <a:fillRect/>
          </a:stretch>
        </p:blipFill>
        <p:spPr>
          <a:xfrm rot="10800000">
            <a:off x="-4" y="0"/>
            <a:ext cx="9144004" cy="6858000"/>
          </a:xfrm>
          <a:prstGeom prst="rect">
            <a:avLst/>
          </a:prstGeom>
        </p:spPr>
      </p:pic>
      <p:sp>
        <p:nvSpPr>
          <p:cNvPr id="2" name="Title 1"/>
          <p:cNvSpPr>
            <a:spLocks noGrp="1"/>
          </p:cNvSpPr>
          <p:nvPr>
            <p:ph type="title"/>
          </p:nvPr>
        </p:nvSpPr>
        <p:spPr>
          <a:xfrm>
            <a:off x="457200" y="0"/>
            <a:ext cx="8229600" cy="715962"/>
          </a:xfrm>
        </p:spPr>
        <p:txBody>
          <a:bodyPr>
            <a:noAutofit/>
          </a:bodyPr>
          <a:lstStyle/>
          <a:p>
            <a:r>
              <a:rPr lang="en-US" b="1" dirty="0" smtClean="0">
                <a:solidFill>
                  <a:schemeClr val="accent3">
                    <a:lumMod val="75000"/>
                  </a:schemeClr>
                </a:solidFill>
              </a:rPr>
              <a:t>BACTERIOPHAGE VECTORS </a:t>
            </a:r>
            <a:endParaRPr lang="en-US" b="1" dirty="0">
              <a:solidFill>
                <a:srgbClr val="C00000"/>
              </a:solidFill>
            </a:endParaRPr>
          </a:p>
        </p:txBody>
      </p:sp>
      <p:sp>
        <p:nvSpPr>
          <p:cNvPr id="5" name="Content Placeholder 4"/>
          <p:cNvSpPr>
            <a:spLocks noGrp="1"/>
          </p:cNvSpPr>
          <p:nvPr>
            <p:ph sz="quarter" idx="13"/>
          </p:nvPr>
        </p:nvSpPr>
        <p:spPr>
          <a:xfrm>
            <a:off x="381000" y="838200"/>
            <a:ext cx="8458200" cy="5791200"/>
          </a:xfrm>
        </p:spPr>
        <p:txBody>
          <a:bodyPr>
            <a:normAutofit fontScale="85000" lnSpcReduction="20000"/>
          </a:bodyPr>
          <a:lstStyle/>
          <a:p>
            <a:pPr>
              <a:buBlip>
                <a:blip r:embed="rId4"/>
              </a:buBlip>
              <a:defRPr/>
            </a:pPr>
            <a:r>
              <a:rPr lang="en-US" sz="2800" b="1" dirty="0" smtClean="0"/>
              <a:t>Cloning Vectors.</a:t>
            </a:r>
          </a:p>
          <a:p>
            <a:pPr>
              <a:buBlip>
                <a:blip r:embed="rId4"/>
              </a:buBlip>
              <a:defRPr/>
            </a:pPr>
            <a:r>
              <a:rPr lang="en-US" sz="2800" b="1" dirty="0" smtClean="0"/>
              <a:t>It infects bacteria.</a:t>
            </a:r>
          </a:p>
          <a:p>
            <a:pPr>
              <a:buBlip>
                <a:blip r:embed="rId4"/>
              </a:buBlip>
              <a:defRPr/>
            </a:pPr>
            <a:r>
              <a:rPr lang="en-US" sz="2800" b="1" dirty="0" smtClean="0"/>
              <a:t>Commonly used Ecoli phages :-</a:t>
            </a:r>
          </a:p>
          <a:p>
            <a:pPr>
              <a:buNone/>
            </a:pPr>
            <a:r>
              <a:rPr lang="en-US" sz="2800" dirty="0" smtClean="0">
                <a:solidFill>
                  <a:srgbClr val="CC0099"/>
                </a:solidFill>
              </a:rPr>
              <a:t>             </a:t>
            </a:r>
            <a:r>
              <a:rPr lang="en-US" sz="2800" b="1" dirty="0" smtClean="0">
                <a:solidFill>
                  <a:srgbClr val="CC0099"/>
                </a:solidFill>
              </a:rPr>
              <a:t>λ phage </a:t>
            </a:r>
          </a:p>
          <a:p>
            <a:pPr>
              <a:buNone/>
            </a:pPr>
            <a:r>
              <a:rPr lang="en-US" sz="2800" b="1" dirty="0" smtClean="0">
                <a:solidFill>
                  <a:srgbClr val="CC0099"/>
                </a:solidFill>
              </a:rPr>
              <a:t>             M13 Phage </a:t>
            </a:r>
          </a:p>
          <a:p>
            <a:pPr>
              <a:buBlip>
                <a:blip r:embed="rId4"/>
              </a:buBlip>
              <a:defRPr/>
            </a:pPr>
            <a:endParaRPr lang="en-US" sz="2800" dirty="0" smtClean="0"/>
          </a:p>
          <a:p>
            <a:pPr>
              <a:buNone/>
              <a:defRPr/>
            </a:pPr>
            <a:r>
              <a:rPr lang="en-US" sz="2800" b="1" dirty="0" smtClean="0">
                <a:solidFill>
                  <a:schemeClr val="accent2"/>
                </a:solidFill>
              </a:rPr>
              <a:t> </a:t>
            </a:r>
            <a:r>
              <a:rPr lang="en-US" sz="2800" b="1" u="sng" dirty="0" smtClean="0">
                <a:solidFill>
                  <a:srgbClr val="BF07B6"/>
                </a:solidFill>
              </a:rPr>
              <a:t>Lambda phage vector</a:t>
            </a:r>
          </a:p>
          <a:p>
            <a:pPr>
              <a:buBlip>
                <a:blip r:embed="rId4"/>
              </a:buBlip>
              <a:defRPr/>
            </a:pPr>
            <a:r>
              <a:rPr lang="en-US" sz="2800" b="1" dirty="0" smtClean="0"/>
              <a:t>Genome size is 48,502 bp.</a:t>
            </a:r>
            <a:endParaRPr lang="en-US" sz="2800" b="1" u="sng" dirty="0" smtClean="0">
              <a:solidFill>
                <a:schemeClr val="accent2"/>
              </a:solidFill>
            </a:endParaRPr>
          </a:p>
          <a:p>
            <a:pPr>
              <a:buBlip>
                <a:blip r:embed="rId4"/>
              </a:buBlip>
              <a:defRPr/>
            </a:pPr>
            <a:r>
              <a:rPr lang="en-US" sz="2800" b="1" dirty="0" smtClean="0"/>
              <a:t> High transformation efficiency. </a:t>
            </a:r>
          </a:p>
          <a:p>
            <a:pPr>
              <a:buBlip>
                <a:blip r:embed="rId4"/>
              </a:buBlip>
              <a:defRPr/>
            </a:pPr>
            <a:r>
              <a:rPr lang="en-US" sz="2800" b="1" dirty="0" smtClean="0"/>
              <a:t> 1000 times more efficient than the plasmid vector.</a:t>
            </a:r>
          </a:p>
          <a:p>
            <a:pPr>
              <a:buBlip>
                <a:blip r:embed="rId4"/>
              </a:buBlip>
              <a:defRPr/>
            </a:pPr>
            <a:r>
              <a:rPr lang="en-US" sz="2800" b="1" dirty="0" smtClean="0"/>
              <a:t> Origin of replication.</a:t>
            </a:r>
          </a:p>
          <a:p>
            <a:pPr>
              <a:buBlip>
                <a:blip r:embed="rId4"/>
              </a:buBlip>
              <a:defRPr/>
            </a:pPr>
            <a:r>
              <a:rPr lang="en-US" sz="2800" b="1" dirty="0" smtClean="0"/>
              <a:t> Genome linear in head.</a:t>
            </a:r>
          </a:p>
          <a:p>
            <a:pPr>
              <a:buBlip>
                <a:blip r:embed="rId4"/>
              </a:buBlip>
              <a:defRPr/>
            </a:pPr>
            <a:r>
              <a:rPr lang="en-US" sz="2800" b="1" dirty="0" smtClean="0"/>
              <a:t> Single- stranded protruding cohesive ends of 12 bases.</a:t>
            </a:r>
          </a:p>
          <a:p>
            <a:pPr>
              <a:buBlip>
                <a:blip r:embed="rId4"/>
              </a:buBlip>
              <a:defRPr/>
            </a:pPr>
            <a:r>
              <a:rPr lang="en-US" sz="2800" b="1" dirty="0" smtClean="0"/>
              <a:t>Cos site – site of cleavage of phage DNA.</a:t>
            </a:r>
          </a:p>
          <a:p>
            <a:pPr>
              <a:buClr>
                <a:srgbClr val="996633"/>
              </a:buClr>
              <a:buNone/>
            </a:pPr>
            <a:endParaRPr lang="en-US" sz="2800" dirty="0"/>
          </a:p>
        </p:txBody>
      </p:sp>
    </p:spTree>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welcome_to_megical_world_education_powerpoint_templates_and_powerpoint_themes_0812_title.jpg"/>
          <p:cNvPicPr>
            <a:picLocks noChangeAspect="1"/>
          </p:cNvPicPr>
          <p:nvPr/>
        </p:nvPicPr>
        <p:blipFill>
          <a:blip r:embed="rId2"/>
          <a:stretch>
            <a:fillRect/>
          </a:stretch>
        </p:blipFill>
        <p:spPr>
          <a:xfrm rot="10800000">
            <a:off x="-4" y="0"/>
            <a:ext cx="9144004" cy="6858000"/>
          </a:xfrm>
          <a:prstGeom prst="rect">
            <a:avLst/>
          </a:prstGeom>
        </p:spPr>
      </p:pic>
      <p:sp>
        <p:nvSpPr>
          <p:cNvPr id="5" name="Content Placeholder 4"/>
          <p:cNvSpPr>
            <a:spLocks noGrp="1"/>
          </p:cNvSpPr>
          <p:nvPr>
            <p:ph sz="quarter" idx="13"/>
          </p:nvPr>
        </p:nvSpPr>
        <p:spPr>
          <a:xfrm>
            <a:off x="381000" y="381000"/>
            <a:ext cx="8458200" cy="6019800"/>
          </a:xfrm>
        </p:spPr>
        <p:txBody>
          <a:bodyPr>
            <a:normAutofit/>
          </a:bodyPr>
          <a:lstStyle/>
          <a:p>
            <a:pPr>
              <a:buClr>
                <a:srgbClr val="996633"/>
              </a:buClr>
              <a:buNone/>
            </a:pPr>
            <a:r>
              <a:rPr lang="en-US" sz="2800" b="1" u="sng" dirty="0" smtClean="0">
                <a:solidFill>
                  <a:srgbClr val="CC0099"/>
                </a:solidFill>
              </a:rPr>
              <a:t>Phage M</a:t>
            </a:r>
            <a:r>
              <a:rPr lang="en-US" sz="2000" b="1" u="sng" dirty="0" smtClean="0">
                <a:solidFill>
                  <a:srgbClr val="CC0099"/>
                </a:solidFill>
              </a:rPr>
              <a:t>13</a:t>
            </a:r>
            <a:r>
              <a:rPr lang="en-US" sz="2800" b="1" u="sng" dirty="0" smtClean="0">
                <a:solidFill>
                  <a:srgbClr val="CC0099"/>
                </a:solidFill>
              </a:rPr>
              <a:t> Vectors</a:t>
            </a:r>
          </a:p>
          <a:p>
            <a:pPr>
              <a:buClr>
                <a:srgbClr val="996633"/>
              </a:buClr>
              <a:buNone/>
            </a:pPr>
            <a:r>
              <a:rPr lang="en-US" sz="2800" dirty="0" smtClean="0"/>
              <a:t>    </a:t>
            </a:r>
            <a:r>
              <a:rPr lang="en-US" sz="2800" b="1" dirty="0" smtClean="0"/>
              <a:t>Filamentous bacteriophage of Ecoli.</a:t>
            </a:r>
          </a:p>
          <a:p>
            <a:pPr>
              <a:buNone/>
            </a:pPr>
            <a:r>
              <a:rPr lang="en-US" sz="2800" b="1" dirty="0" smtClean="0"/>
              <a:t>    Used for obtaining single stranded  copies.</a:t>
            </a:r>
          </a:p>
          <a:p>
            <a:pPr>
              <a:buNone/>
            </a:pPr>
            <a:r>
              <a:rPr lang="en-US" sz="2800" b="1" dirty="0" smtClean="0"/>
              <a:t>    DNA sequencing.</a:t>
            </a:r>
          </a:p>
          <a:p>
            <a:pPr>
              <a:buNone/>
            </a:pPr>
            <a:r>
              <a:rPr lang="en-US" sz="2800" b="1" dirty="0" smtClean="0"/>
              <a:t>    Single stranded.</a:t>
            </a:r>
          </a:p>
          <a:p>
            <a:pPr>
              <a:buNone/>
            </a:pPr>
            <a:r>
              <a:rPr lang="en-US" sz="2800" b="1" dirty="0" smtClean="0"/>
              <a:t>    Inside host cell become double stranded.</a:t>
            </a:r>
            <a:endParaRPr lang="en-US" sz="2800" b="1" dirty="0"/>
          </a:p>
        </p:txBody>
      </p:sp>
      <p:pic>
        <p:nvPicPr>
          <p:cNvPr id="8" name="Picture 2" descr="G:\m 13_files\lect33_data\m13mp18.gif"/>
          <p:cNvPicPr>
            <a:picLocks noChangeAspect="1" noChangeArrowheads="1"/>
          </p:cNvPicPr>
          <p:nvPr/>
        </p:nvPicPr>
        <p:blipFill>
          <a:blip r:embed="rId3"/>
          <a:srcRect/>
          <a:stretch>
            <a:fillRect/>
          </a:stretch>
        </p:blipFill>
        <p:spPr bwMode="auto">
          <a:xfrm>
            <a:off x="1905000" y="3505200"/>
            <a:ext cx="5181600" cy="3200400"/>
          </a:xfrm>
          <a:prstGeom prst="rect">
            <a:avLst/>
          </a:prstGeom>
          <a:noFill/>
          <a:ln w="9525">
            <a:solidFill>
              <a:srgbClr val="92D050"/>
            </a:solidFill>
            <a:miter lim="800000"/>
            <a:headEnd/>
            <a:tailEnd/>
          </a:ln>
        </p:spPr>
      </p:pic>
    </p:spTree>
  </p:cSld>
  <p:clrMapOvr>
    <a:masterClrMapping/>
  </p:clrMapOvr>
  <p:transition>
    <p:wipe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welcome_to_megical_world_education_powerpoint_templates_and_powerpoint_themes_0812_title.jpg"/>
          <p:cNvPicPr>
            <a:picLocks noChangeAspect="1"/>
          </p:cNvPicPr>
          <p:nvPr/>
        </p:nvPicPr>
        <p:blipFill>
          <a:blip r:embed="rId2"/>
          <a:stretch>
            <a:fillRect/>
          </a:stretch>
        </p:blipFill>
        <p:spPr>
          <a:xfrm rot="10800000">
            <a:off x="-4" y="0"/>
            <a:ext cx="9144004" cy="6858000"/>
          </a:xfrm>
          <a:prstGeom prst="rect">
            <a:avLst/>
          </a:prstGeom>
        </p:spPr>
      </p:pic>
      <p:sp>
        <p:nvSpPr>
          <p:cNvPr id="2" name="Title 1"/>
          <p:cNvSpPr>
            <a:spLocks noGrp="1"/>
          </p:cNvSpPr>
          <p:nvPr>
            <p:ph type="title"/>
          </p:nvPr>
        </p:nvSpPr>
        <p:spPr>
          <a:xfrm>
            <a:off x="457200" y="228600"/>
            <a:ext cx="8229600" cy="792162"/>
          </a:xfrm>
        </p:spPr>
        <p:txBody>
          <a:bodyPr/>
          <a:lstStyle/>
          <a:p>
            <a:r>
              <a:rPr lang="en-US" b="1" dirty="0" smtClean="0">
                <a:solidFill>
                  <a:srgbClr val="C00000"/>
                </a:solidFill>
                <a:effectLst>
                  <a:outerShdw blurRad="38100" dist="38100" dir="2700000" algn="tl">
                    <a:srgbClr val="000000">
                      <a:alpha val="43137"/>
                    </a:srgbClr>
                  </a:outerShdw>
                </a:effectLst>
              </a:rPr>
              <a:t>HYBRID VECTOR </a:t>
            </a:r>
            <a:endParaRPr lang="en-US" b="1" dirty="0">
              <a:solidFill>
                <a:srgbClr val="C00000"/>
              </a:solidFill>
              <a:effectLst>
                <a:outerShdw blurRad="38100" dist="38100" dir="2700000" algn="tl">
                  <a:srgbClr val="000000">
                    <a:alpha val="43137"/>
                  </a:srgbClr>
                </a:outerShdw>
              </a:effectLst>
            </a:endParaRPr>
          </a:p>
        </p:txBody>
      </p:sp>
      <p:sp>
        <p:nvSpPr>
          <p:cNvPr id="5" name="Content Placeholder 4"/>
          <p:cNvSpPr>
            <a:spLocks noGrp="1"/>
          </p:cNvSpPr>
          <p:nvPr>
            <p:ph sz="quarter" idx="13"/>
          </p:nvPr>
        </p:nvSpPr>
        <p:spPr>
          <a:xfrm>
            <a:off x="381000" y="1219200"/>
            <a:ext cx="8458200" cy="5181600"/>
          </a:xfrm>
        </p:spPr>
        <p:txBody>
          <a:bodyPr>
            <a:normAutofit fontScale="85000" lnSpcReduction="10000"/>
          </a:bodyPr>
          <a:lstStyle/>
          <a:p>
            <a:pPr>
              <a:buClr>
                <a:schemeClr val="accent4"/>
              </a:buClr>
              <a:buFont typeface="Wingdings" pitchFamily="2" charset="2"/>
              <a:buChar char="Ø"/>
            </a:pPr>
            <a:r>
              <a:rPr lang="en-US" sz="2800" dirty="0" smtClean="0"/>
              <a:t> </a:t>
            </a:r>
            <a:r>
              <a:rPr lang="en-US" sz="2800" b="1" dirty="0" smtClean="0"/>
              <a:t>Component from both plasmid &amp; phage chromosomes.</a:t>
            </a:r>
          </a:p>
          <a:p>
            <a:pPr>
              <a:buClr>
                <a:schemeClr val="accent2"/>
              </a:buClr>
              <a:buFont typeface="Wingdings" pitchFamily="2" charset="2"/>
              <a:buChar char="ü"/>
            </a:pPr>
            <a:r>
              <a:rPr lang="en-US" sz="2800" b="1" dirty="0" smtClean="0"/>
              <a:t> Helper phage provided.</a:t>
            </a:r>
          </a:p>
          <a:p>
            <a:pPr>
              <a:buClr>
                <a:schemeClr val="accent2"/>
              </a:buClr>
              <a:buFont typeface="Wingdings" pitchFamily="2" charset="2"/>
              <a:buChar char="ü"/>
            </a:pPr>
            <a:r>
              <a:rPr lang="en-US" sz="2800" b="1" dirty="0" smtClean="0"/>
              <a:t> Developed in 1978 by Barbara Hohn &amp; John Collins.</a:t>
            </a:r>
          </a:p>
          <a:p>
            <a:pPr>
              <a:buClr>
                <a:schemeClr val="accent2"/>
              </a:buClr>
              <a:buFont typeface="Wingdings" pitchFamily="2" charset="2"/>
              <a:buChar char="ü"/>
            </a:pPr>
            <a:r>
              <a:rPr lang="en-US" sz="2800" b="1" dirty="0" smtClean="0"/>
              <a:t> 30 – 40 Kb</a:t>
            </a:r>
          </a:p>
          <a:p>
            <a:pPr>
              <a:buClr>
                <a:srgbClr val="C00000"/>
              </a:buClr>
              <a:buFont typeface="Wingdings" pitchFamily="2" charset="2"/>
              <a:buChar char="ü"/>
            </a:pPr>
            <a:r>
              <a:rPr lang="en-US" sz="2800" b="1" dirty="0" smtClean="0"/>
              <a:t> Origin of replication, cloning site, marker gene, DNA  cos site.</a:t>
            </a:r>
          </a:p>
          <a:p>
            <a:pPr>
              <a:buClr>
                <a:srgbClr val="C00000"/>
              </a:buClr>
              <a:buFont typeface="Wingdings" pitchFamily="2" charset="2"/>
              <a:buChar char="ü"/>
            </a:pPr>
            <a:r>
              <a:rPr lang="en-US" sz="2800" b="1" dirty="0" smtClean="0"/>
              <a:t> Smaller than plasmid.</a:t>
            </a:r>
          </a:p>
          <a:p>
            <a:pPr>
              <a:buClr>
                <a:srgbClr val="C00000"/>
              </a:buClr>
              <a:buFont typeface="Wingdings" pitchFamily="2" charset="2"/>
              <a:buChar char="ü"/>
            </a:pPr>
            <a:r>
              <a:rPr lang="en-US" sz="2800" b="1" dirty="0" smtClean="0"/>
              <a:t> Use – construction of genomic libraries of eukaryotes.</a:t>
            </a:r>
          </a:p>
          <a:p>
            <a:pPr>
              <a:buClr>
                <a:srgbClr val="C00000"/>
              </a:buClr>
              <a:buFont typeface="Wingdings" pitchFamily="2" charset="2"/>
              <a:buChar char="ü"/>
            </a:pPr>
            <a:r>
              <a:rPr lang="en-US" sz="2800" b="1" dirty="0" smtClean="0"/>
              <a:t> e.g.</a:t>
            </a:r>
            <a:r>
              <a:rPr lang="en-US" sz="2800" b="1" dirty="0" smtClean="0">
                <a:solidFill>
                  <a:srgbClr val="7030A0"/>
                </a:solidFill>
              </a:rPr>
              <a:t> Cosmid </a:t>
            </a:r>
          </a:p>
          <a:p>
            <a:pPr>
              <a:buClr>
                <a:srgbClr val="C00000"/>
              </a:buClr>
              <a:buFont typeface="Wingdings" pitchFamily="2" charset="2"/>
              <a:buChar char="ü"/>
            </a:pPr>
            <a:endParaRPr lang="en-US" sz="2800" dirty="0" smtClean="0"/>
          </a:p>
          <a:p>
            <a:pPr>
              <a:buNone/>
            </a:pPr>
            <a:r>
              <a:rPr lang="en-US" sz="2800" dirty="0" smtClean="0"/>
              <a:t>   </a:t>
            </a:r>
          </a:p>
          <a:p>
            <a:pPr>
              <a:buNone/>
            </a:pPr>
            <a:endParaRPr lang="en-US" sz="2800" dirty="0"/>
          </a:p>
        </p:txBody>
      </p:sp>
    </p:spTree>
  </p:cSld>
  <p:clrMapOvr>
    <a:masterClrMapping/>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I1kiWE.jpg"/>
          <p:cNvPicPr>
            <a:picLocks noChangeAspect="1"/>
          </p:cNvPicPr>
          <p:nvPr/>
        </p:nvPicPr>
        <p:blipFill>
          <a:blip r:embed="rId2"/>
          <a:stretch>
            <a:fillRect/>
          </a:stretch>
        </p:blipFill>
        <p:spPr>
          <a:xfrm>
            <a:off x="0" y="0"/>
            <a:ext cx="9144000" cy="6858000"/>
          </a:xfrm>
          <a:prstGeom prst="rect">
            <a:avLst/>
          </a:prstGeom>
        </p:spPr>
      </p:pic>
      <p:sp>
        <p:nvSpPr>
          <p:cNvPr id="3" name="Subtitle 2"/>
          <p:cNvSpPr>
            <a:spLocks noGrp="1"/>
          </p:cNvSpPr>
          <p:nvPr>
            <p:ph type="subTitle" idx="1"/>
          </p:nvPr>
        </p:nvSpPr>
        <p:spPr>
          <a:xfrm>
            <a:off x="2514600" y="4572000"/>
            <a:ext cx="6781800" cy="1752600"/>
          </a:xfrm>
        </p:spPr>
        <p:txBody>
          <a:bodyPr>
            <a:noAutofit/>
          </a:bodyPr>
          <a:lstStyle/>
          <a:p>
            <a:r>
              <a:rPr lang="en-US" sz="2800" b="1" dirty="0" smtClean="0">
                <a:solidFill>
                  <a:schemeClr val="tx1"/>
                </a:solidFill>
                <a:effectLst>
                  <a:outerShdw blurRad="38100" dist="38100" dir="2700000" algn="tl">
                    <a:srgbClr val="000000">
                      <a:alpha val="43137"/>
                    </a:srgbClr>
                  </a:outerShdw>
                </a:effectLst>
              </a:rPr>
              <a:t>E.g. </a:t>
            </a:r>
            <a:r>
              <a:rPr lang="en-US" sz="2800" b="1" dirty="0" smtClean="0">
                <a:solidFill>
                  <a:srgbClr val="FF0000"/>
                </a:solidFill>
                <a:effectLst>
                  <a:outerShdw blurRad="38100" dist="38100" dir="2700000" algn="tl">
                    <a:srgbClr val="000000">
                      <a:alpha val="43137"/>
                    </a:srgbClr>
                  </a:outerShdw>
                </a:effectLst>
              </a:rPr>
              <a:t>PLASMIDS</a:t>
            </a:r>
            <a:r>
              <a:rPr lang="en-US" sz="2800" b="1" dirty="0" smtClean="0">
                <a:solidFill>
                  <a:schemeClr val="tx1"/>
                </a:solidFill>
                <a:effectLst>
                  <a:outerShdw blurRad="38100" dist="38100" dir="2700000" algn="tl">
                    <a:srgbClr val="000000">
                      <a:alpha val="43137"/>
                    </a:srgbClr>
                  </a:outerShdw>
                </a:effectLst>
              </a:rPr>
              <a:t>, </a:t>
            </a:r>
            <a:r>
              <a:rPr lang="en-US" sz="2800" b="1" dirty="0" smtClean="0">
                <a:solidFill>
                  <a:srgbClr val="C000A9"/>
                </a:solidFill>
                <a:effectLst>
                  <a:outerShdw blurRad="38100" dist="38100" dir="2700000" algn="tl">
                    <a:srgbClr val="000000">
                      <a:alpha val="43137"/>
                    </a:srgbClr>
                  </a:outerShdw>
                </a:effectLst>
              </a:rPr>
              <a:t>PHAGES</a:t>
            </a:r>
            <a:r>
              <a:rPr lang="en-US" sz="2800" b="1" dirty="0" smtClean="0">
                <a:solidFill>
                  <a:schemeClr val="tx1"/>
                </a:solidFill>
                <a:effectLst>
                  <a:outerShdw blurRad="38100" dist="38100" dir="2700000" algn="tl">
                    <a:srgbClr val="000000">
                      <a:alpha val="43137"/>
                    </a:srgbClr>
                  </a:outerShdw>
                </a:effectLst>
              </a:rPr>
              <a:t>, </a:t>
            </a:r>
            <a:r>
              <a:rPr lang="en-US" sz="2800" b="1" dirty="0" smtClean="0">
                <a:solidFill>
                  <a:schemeClr val="accent2">
                    <a:lumMod val="75000"/>
                  </a:schemeClr>
                </a:solidFill>
                <a:effectLst>
                  <a:outerShdw blurRad="38100" dist="38100" dir="2700000" algn="tl">
                    <a:srgbClr val="000000">
                      <a:alpha val="43137"/>
                    </a:srgbClr>
                  </a:outerShdw>
                </a:effectLst>
              </a:rPr>
              <a:t>HYBRID VECTORS</a:t>
            </a:r>
            <a:r>
              <a:rPr lang="en-US" sz="2800" b="1" dirty="0" smtClean="0">
                <a:solidFill>
                  <a:schemeClr val="tx1"/>
                </a:solidFill>
                <a:effectLst>
                  <a:outerShdw blurRad="38100" dist="38100" dir="2700000" algn="tl">
                    <a:srgbClr val="000000">
                      <a:alpha val="43137"/>
                    </a:srgbClr>
                  </a:outerShdw>
                </a:effectLst>
              </a:rPr>
              <a:t>,   </a:t>
            </a:r>
            <a:r>
              <a:rPr lang="en-US" sz="2800" b="1" dirty="0" smtClean="0">
                <a:solidFill>
                  <a:srgbClr val="00B050"/>
                </a:solidFill>
                <a:effectLst>
                  <a:outerShdw blurRad="38100" dist="38100" dir="2700000" algn="tl">
                    <a:srgbClr val="000000">
                      <a:alpha val="43137"/>
                    </a:srgbClr>
                  </a:outerShdw>
                </a:effectLst>
              </a:rPr>
              <a:t>ARTIFICIAL CHROMOSOMES</a:t>
            </a:r>
            <a:endParaRPr lang="en-US" sz="2800" b="1" dirty="0">
              <a:solidFill>
                <a:srgbClr val="00B050"/>
              </a:solidFill>
              <a:effectLst>
                <a:outerShdw blurRad="38100" dist="38100" dir="2700000" algn="tl">
                  <a:srgbClr val="000000">
                    <a:alpha val="43137"/>
                  </a:srgbClr>
                </a:outerShdw>
              </a:effectLst>
            </a:endParaRPr>
          </a:p>
        </p:txBody>
      </p:sp>
      <p:sp>
        <p:nvSpPr>
          <p:cNvPr id="2" name="Title 1"/>
          <p:cNvSpPr>
            <a:spLocks noGrp="1"/>
          </p:cNvSpPr>
          <p:nvPr>
            <p:ph type="ctrTitle"/>
          </p:nvPr>
        </p:nvSpPr>
        <p:spPr>
          <a:xfrm>
            <a:off x="0" y="0"/>
            <a:ext cx="5257800" cy="1524000"/>
          </a:xfrm>
        </p:spPr>
        <p:txBody>
          <a:bodyPr>
            <a:normAutofit fontScale="90000"/>
          </a:bodyPr>
          <a:lstStyle/>
          <a:p>
            <a:pPr algn="l"/>
            <a:r>
              <a:rPr lang="en-US" sz="3600" b="1" dirty="0" smtClean="0">
                <a:solidFill>
                  <a:schemeClr val="bg1"/>
                </a:solidFill>
                <a:effectLst>
                  <a:outerShdw blurRad="38100" dist="38100" dir="2700000" algn="tl">
                    <a:srgbClr val="000000">
                      <a:alpha val="43137"/>
                    </a:srgbClr>
                  </a:outerShdw>
                </a:effectLst>
              </a:rPr>
              <a:t>VECTORS: </a:t>
            </a:r>
            <a:br>
              <a:rPr lang="en-US" sz="3600" b="1" dirty="0" smtClean="0">
                <a:solidFill>
                  <a:schemeClr val="bg1"/>
                </a:solidFill>
                <a:effectLst>
                  <a:outerShdw blurRad="38100" dist="38100" dir="2700000" algn="tl">
                    <a:srgbClr val="000000">
                      <a:alpha val="43137"/>
                    </a:srgbClr>
                  </a:outerShdw>
                </a:effectLst>
              </a:rPr>
            </a:br>
            <a:r>
              <a:rPr lang="en-US" sz="3600" b="1" dirty="0" smtClean="0">
                <a:solidFill>
                  <a:schemeClr val="bg1"/>
                </a:solidFill>
                <a:effectLst>
                  <a:outerShdw blurRad="38100" dist="38100" dir="2700000" algn="tl">
                    <a:srgbClr val="000000">
                      <a:alpha val="43137"/>
                    </a:srgbClr>
                  </a:outerShdw>
                </a:effectLst>
              </a:rPr>
              <a:t>TYPES AND CHARACTERISTICS</a:t>
            </a:r>
            <a:endParaRPr lang="en-US" sz="3600" b="1" dirty="0">
              <a:solidFill>
                <a:schemeClr val="bg1"/>
              </a:solidFill>
              <a:effectLst>
                <a:outerShdw blurRad="38100" dist="38100" dir="2700000" algn="tl">
                  <a:srgbClr val="000000">
                    <a:alpha val="43137"/>
                  </a:srgbClr>
                </a:outerShdw>
              </a:effectLst>
            </a:endParaRPr>
          </a:p>
        </p:txBody>
      </p:sp>
    </p:spTree>
  </p:cSld>
  <p:clrMapOvr>
    <a:masterClrMapping/>
  </p:clrMapOvr>
  <p:transition>
    <p:split orient="ver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welcome_to_megical_world_education_powerpoint_templates_and_powerpoint_themes_0812_title.jpg"/>
          <p:cNvPicPr>
            <a:picLocks noChangeAspect="1"/>
          </p:cNvPicPr>
          <p:nvPr/>
        </p:nvPicPr>
        <p:blipFill>
          <a:blip r:embed="rId2"/>
          <a:stretch>
            <a:fillRect/>
          </a:stretch>
        </p:blipFill>
        <p:spPr>
          <a:xfrm rot="10800000">
            <a:off x="-4" y="0"/>
            <a:ext cx="9144004" cy="6858000"/>
          </a:xfrm>
          <a:prstGeom prst="rect">
            <a:avLst/>
          </a:prstGeom>
        </p:spPr>
      </p:pic>
      <p:sp>
        <p:nvSpPr>
          <p:cNvPr id="2" name="Title 1"/>
          <p:cNvSpPr>
            <a:spLocks noGrp="1"/>
          </p:cNvSpPr>
          <p:nvPr>
            <p:ph type="title"/>
          </p:nvPr>
        </p:nvSpPr>
        <p:spPr>
          <a:xfrm>
            <a:off x="457200" y="228600"/>
            <a:ext cx="8229600" cy="792162"/>
          </a:xfrm>
        </p:spPr>
        <p:txBody>
          <a:bodyPr>
            <a:normAutofit fontScale="90000"/>
          </a:bodyPr>
          <a:lstStyle/>
          <a:p>
            <a:r>
              <a:rPr lang="en-US" b="1" dirty="0" smtClean="0">
                <a:solidFill>
                  <a:srgbClr val="C00000"/>
                </a:solidFill>
                <a:effectLst>
                  <a:outerShdw blurRad="38100" dist="38100" dir="2700000" algn="tl">
                    <a:srgbClr val="000000">
                      <a:alpha val="43137"/>
                    </a:srgbClr>
                  </a:outerShdw>
                </a:effectLst>
              </a:rPr>
              <a:t>COSMIDS</a:t>
            </a:r>
            <a:endParaRPr lang="en-US" b="1" dirty="0">
              <a:solidFill>
                <a:srgbClr val="C00000"/>
              </a:solidFill>
              <a:effectLst>
                <a:outerShdw blurRad="38100" dist="38100" dir="2700000" algn="tl">
                  <a:srgbClr val="000000">
                    <a:alpha val="43137"/>
                  </a:srgbClr>
                </a:outerShdw>
              </a:effectLst>
            </a:endParaRPr>
          </a:p>
        </p:txBody>
      </p:sp>
      <p:sp>
        <p:nvSpPr>
          <p:cNvPr id="5" name="Content Placeholder 4"/>
          <p:cNvSpPr>
            <a:spLocks noGrp="1"/>
          </p:cNvSpPr>
          <p:nvPr>
            <p:ph sz="quarter" idx="13"/>
          </p:nvPr>
        </p:nvSpPr>
        <p:spPr>
          <a:xfrm>
            <a:off x="381000" y="1219200"/>
            <a:ext cx="8458200" cy="5181600"/>
          </a:xfrm>
        </p:spPr>
        <p:txBody>
          <a:bodyPr>
            <a:normAutofit fontScale="85000" lnSpcReduction="20000"/>
          </a:bodyPr>
          <a:lstStyle/>
          <a:p>
            <a:pPr>
              <a:buFont typeface="Arial" charset="0"/>
              <a:buBlip>
                <a:blip r:embed="rId3"/>
              </a:buBlip>
              <a:defRPr/>
            </a:pPr>
            <a:r>
              <a:rPr lang="en-US" sz="2800" dirty="0" smtClean="0"/>
              <a:t> </a:t>
            </a:r>
            <a:r>
              <a:rPr lang="en-US" sz="2800" b="1" dirty="0" smtClean="0"/>
              <a:t>Combine parts of the lambda chromosome with parts of plasmids.</a:t>
            </a:r>
          </a:p>
          <a:p>
            <a:pPr>
              <a:buBlip>
                <a:blip r:embed="rId3"/>
              </a:buBlip>
              <a:defRPr/>
            </a:pPr>
            <a:r>
              <a:rPr lang="en-US" altLang="zh-CN" sz="2800" b="1" dirty="0" smtClean="0"/>
              <a:t> Contain the </a:t>
            </a:r>
            <a:r>
              <a:rPr lang="en-US" altLang="zh-CN" sz="2800" b="1" i="1" dirty="0" smtClean="0"/>
              <a:t>cos</a:t>
            </a:r>
            <a:r>
              <a:rPr lang="en-US" altLang="zh-CN" sz="2800" b="1" dirty="0" smtClean="0"/>
              <a:t> sites of λ  and plasmid origin of replication.</a:t>
            </a:r>
            <a:endParaRPr lang="en-US" sz="2800" b="1" dirty="0" smtClean="0"/>
          </a:p>
          <a:p>
            <a:pPr>
              <a:buFont typeface="Arial" charset="0"/>
              <a:buBlip>
                <a:blip r:embed="rId3"/>
              </a:buBlip>
              <a:defRPr/>
            </a:pPr>
            <a:r>
              <a:rPr lang="en-US" altLang="zh-CN" sz="2800" b="1" dirty="0" smtClean="0"/>
              <a:t> Behave both as plasmids and as phages.</a:t>
            </a:r>
          </a:p>
          <a:p>
            <a:pPr>
              <a:buFont typeface="Arial" charset="0"/>
              <a:buBlip>
                <a:blip r:embed="rId3"/>
              </a:buBlip>
              <a:defRPr/>
            </a:pPr>
            <a:r>
              <a:rPr lang="en-US" sz="2800" b="1" dirty="0" smtClean="0">
                <a:solidFill>
                  <a:schemeClr val="accent6"/>
                </a:solidFill>
              </a:rPr>
              <a:t> Cosmids</a:t>
            </a:r>
            <a:r>
              <a:rPr lang="en-US" sz="2800" b="1" dirty="0" smtClean="0"/>
              <a:t> can carry up to 50 kb of inserted DNA.</a:t>
            </a:r>
          </a:p>
          <a:p>
            <a:pPr>
              <a:buNone/>
              <a:defRPr/>
            </a:pPr>
            <a:r>
              <a:rPr lang="en-US" sz="3300" b="1" dirty="0" smtClean="0">
                <a:solidFill>
                  <a:srgbClr val="CC0099"/>
                </a:solidFill>
              </a:rPr>
              <a:t>Structure of Cosmid</a:t>
            </a:r>
          </a:p>
          <a:p>
            <a:pPr>
              <a:buFont typeface="Arial" charset="0"/>
              <a:buBlip>
                <a:blip r:embed="rId3"/>
              </a:buBlip>
              <a:defRPr/>
            </a:pPr>
            <a:r>
              <a:rPr lang="en-US" sz="2800" b="1" dirty="0" smtClean="0"/>
              <a:t> Origin of replication (ori).</a:t>
            </a:r>
          </a:p>
          <a:p>
            <a:pPr>
              <a:buFont typeface="Arial" charset="0"/>
              <a:buBlip>
                <a:blip r:embed="rId3"/>
              </a:buBlip>
              <a:defRPr/>
            </a:pPr>
            <a:r>
              <a:rPr lang="en-US" sz="2800" b="1" dirty="0" smtClean="0">
                <a:solidFill>
                  <a:schemeClr val="tx2">
                    <a:lumMod val="75000"/>
                  </a:schemeClr>
                </a:solidFill>
              </a:rPr>
              <a:t> Restriction sites </a:t>
            </a:r>
            <a:r>
              <a:rPr lang="en-US" sz="2800" b="1" dirty="0" smtClean="0"/>
              <a:t>for cleavage and insertion of foreign DNA.</a:t>
            </a:r>
          </a:p>
          <a:p>
            <a:pPr>
              <a:buFont typeface="Arial" charset="0"/>
              <a:buBlip>
                <a:blip r:embed="rId3"/>
              </a:buBlip>
              <a:defRPr/>
            </a:pPr>
            <a:r>
              <a:rPr lang="en-US" sz="2800" b="1" dirty="0" smtClean="0"/>
              <a:t> Selectable marker from plasmid.</a:t>
            </a:r>
          </a:p>
          <a:p>
            <a:pPr>
              <a:buFont typeface="Arial" charset="0"/>
              <a:buBlip>
                <a:blip r:embed="rId3"/>
              </a:buBlip>
              <a:defRPr/>
            </a:pPr>
            <a:r>
              <a:rPr lang="en-US" sz="2800" b="1" dirty="0" smtClean="0"/>
              <a:t> A </a:t>
            </a:r>
            <a:r>
              <a:rPr lang="en-US" sz="2800" b="1" dirty="0" smtClean="0">
                <a:solidFill>
                  <a:srgbClr val="FF0000"/>
                </a:solidFill>
              </a:rPr>
              <a:t>cos</a:t>
            </a:r>
            <a:r>
              <a:rPr lang="en-US" sz="2800" b="1" dirty="0" smtClean="0"/>
              <a:t> site - a sequence yield cohesive end (12 bases).</a:t>
            </a:r>
          </a:p>
          <a:p>
            <a:pPr>
              <a:buFont typeface="Arial" charset="0"/>
              <a:buBlip>
                <a:blip r:embed="rId3"/>
              </a:buBlip>
              <a:defRPr/>
            </a:pPr>
            <a:r>
              <a:rPr lang="en-US" sz="2800" b="1" dirty="0" smtClean="0">
                <a:solidFill>
                  <a:srgbClr val="CC0000"/>
                </a:solidFill>
              </a:rPr>
              <a:t> Ampicillin resistance </a:t>
            </a:r>
            <a:r>
              <a:rPr lang="en-US" sz="2800" b="1" dirty="0" smtClean="0"/>
              <a:t>gene (</a:t>
            </a:r>
            <a:r>
              <a:rPr lang="en-US" sz="2800" b="1" i="1" dirty="0" smtClean="0"/>
              <a:t>amp</a:t>
            </a:r>
            <a:r>
              <a:rPr lang="en-US" sz="2800" b="1" dirty="0" smtClean="0"/>
              <a:t>).</a:t>
            </a:r>
          </a:p>
          <a:p>
            <a:pPr>
              <a:buNone/>
              <a:defRPr/>
            </a:pPr>
            <a:endParaRPr lang="en-US" sz="2800" dirty="0" smtClean="0"/>
          </a:p>
          <a:p>
            <a:pPr>
              <a:spcBef>
                <a:spcPct val="50000"/>
              </a:spcBef>
              <a:buNone/>
            </a:pPr>
            <a:endParaRPr lang="en-US" altLang="zh-CN" sz="2800" b="1" dirty="0" smtClean="0"/>
          </a:p>
          <a:p>
            <a:pPr>
              <a:buNone/>
            </a:pPr>
            <a:endParaRPr lang="en-US" sz="2800" dirty="0"/>
          </a:p>
        </p:txBody>
      </p:sp>
    </p:spTree>
  </p:cSld>
  <p:clrMapOvr>
    <a:masterClrMapping/>
  </p:clrMapOvr>
  <p:transition>
    <p:wipe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welcome_to_megical_world_education_powerpoint_templates_and_powerpoint_themes_0812_title.jpg"/>
          <p:cNvPicPr>
            <a:picLocks noChangeAspect="1"/>
          </p:cNvPicPr>
          <p:nvPr/>
        </p:nvPicPr>
        <p:blipFill>
          <a:blip r:embed="rId2"/>
          <a:stretch>
            <a:fillRect/>
          </a:stretch>
        </p:blipFill>
        <p:spPr>
          <a:xfrm rot="10800000">
            <a:off x="-4" y="0"/>
            <a:ext cx="9144004" cy="6858000"/>
          </a:xfrm>
          <a:prstGeom prst="rect">
            <a:avLst/>
          </a:prstGeom>
        </p:spPr>
      </p:pic>
      <p:sp>
        <p:nvSpPr>
          <p:cNvPr id="5" name="Content Placeholder 4"/>
          <p:cNvSpPr>
            <a:spLocks noGrp="1"/>
          </p:cNvSpPr>
          <p:nvPr>
            <p:ph sz="quarter" idx="13"/>
          </p:nvPr>
        </p:nvSpPr>
        <p:spPr>
          <a:xfrm>
            <a:off x="381000" y="1219200"/>
            <a:ext cx="8458200" cy="5181600"/>
          </a:xfrm>
        </p:spPr>
        <p:txBody>
          <a:bodyPr>
            <a:normAutofit/>
          </a:bodyPr>
          <a:lstStyle/>
          <a:p>
            <a:pPr>
              <a:buNone/>
              <a:defRPr/>
            </a:pPr>
            <a:endParaRPr lang="en-US" sz="2800" dirty="0" smtClean="0"/>
          </a:p>
          <a:p>
            <a:pPr>
              <a:spcBef>
                <a:spcPct val="50000"/>
              </a:spcBef>
              <a:buNone/>
            </a:pPr>
            <a:endParaRPr lang="en-US" altLang="zh-CN" sz="2800" b="1" dirty="0" smtClean="0"/>
          </a:p>
          <a:p>
            <a:pPr>
              <a:buNone/>
            </a:pPr>
            <a:endParaRPr lang="en-US" sz="2800" dirty="0"/>
          </a:p>
        </p:txBody>
      </p:sp>
      <p:pic>
        <p:nvPicPr>
          <p:cNvPr id="8" name="Picture 7" descr="19_10-cosmid-pJB8.jpg"/>
          <p:cNvPicPr>
            <a:picLocks noChangeAspect="1"/>
          </p:cNvPicPr>
          <p:nvPr/>
        </p:nvPicPr>
        <p:blipFill>
          <a:blip r:embed="rId3"/>
          <a:stretch>
            <a:fillRect/>
          </a:stretch>
        </p:blipFill>
        <p:spPr>
          <a:xfrm>
            <a:off x="1752600" y="3505200"/>
            <a:ext cx="5562600" cy="3352800"/>
          </a:xfrm>
          <a:prstGeom prst="rect">
            <a:avLst/>
          </a:prstGeom>
        </p:spPr>
      </p:pic>
    </p:spTree>
  </p:cSld>
  <p:clrMapOvr>
    <a:masterClrMapping/>
  </p:clrMapOvr>
  <p:transition>
    <p:wipe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osmid.gif"/>
          <p:cNvPicPr>
            <a:picLocks noChangeAspect="1"/>
          </p:cNvPicPr>
          <p:nvPr/>
        </p:nvPicPr>
        <p:blipFill>
          <a:blip r:embed="rId2"/>
          <a:stretch>
            <a:fillRect/>
          </a:stretch>
        </p:blipFill>
        <p:spPr>
          <a:xfrm>
            <a:off x="304800" y="228600"/>
            <a:ext cx="8610600" cy="5486400"/>
          </a:xfrm>
          <a:prstGeom prst="rect">
            <a:avLst/>
          </a:prstGeom>
        </p:spPr>
      </p:pic>
    </p:spTree>
    <p:extLst>
      <p:ext uri="{BB962C8B-B14F-4D97-AF65-F5344CB8AC3E}">
        <p14:creationId xmlns:p14="http://schemas.microsoft.com/office/powerpoint/2010/main" val="42350499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welcome_to_megical_world_education_powerpoint_templates_and_powerpoint_themes_0812_title.jpg"/>
          <p:cNvPicPr>
            <a:picLocks noChangeAspect="1"/>
          </p:cNvPicPr>
          <p:nvPr/>
        </p:nvPicPr>
        <p:blipFill>
          <a:blip r:embed="rId3"/>
          <a:stretch>
            <a:fillRect/>
          </a:stretch>
        </p:blipFill>
        <p:spPr>
          <a:xfrm rot="10800000">
            <a:off x="-4" y="0"/>
            <a:ext cx="9144004" cy="6858000"/>
          </a:xfrm>
          <a:prstGeom prst="rect">
            <a:avLst/>
          </a:prstGeom>
        </p:spPr>
      </p:pic>
      <p:sp>
        <p:nvSpPr>
          <p:cNvPr id="2" name="Title 1"/>
          <p:cNvSpPr>
            <a:spLocks noGrp="1"/>
          </p:cNvSpPr>
          <p:nvPr>
            <p:ph type="title"/>
          </p:nvPr>
        </p:nvSpPr>
        <p:spPr>
          <a:xfrm>
            <a:off x="457200" y="274638"/>
            <a:ext cx="8229600" cy="868362"/>
          </a:xfrm>
        </p:spPr>
        <p:txBody>
          <a:bodyPr/>
          <a:lstStyle/>
          <a:p>
            <a:r>
              <a:rPr lang="en-US" b="1" dirty="0" smtClean="0">
                <a:solidFill>
                  <a:srgbClr val="C00000"/>
                </a:solidFill>
                <a:effectLst>
                  <a:outerShdw blurRad="38100" dist="38100" dir="2700000" algn="tl">
                    <a:srgbClr val="000000">
                      <a:alpha val="43137"/>
                    </a:srgbClr>
                  </a:outerShdw>
                </a:effectLst>
              </a:rPr>
              <a:t>ARTIFICIAL CHROMOSOME</a:t>
            </a:r>
            <a:endParaRPr lang="en-US" b="1" dirty="0">
              <a:solidFill>
                <a:srgbClr val="C00000"/>
              </a:solidFill>
              <a:effectLst>
                <a:outerShdw blurRad="38100" dist="38100" dir="2700000" algn="tl">
                  <a:srgbClr val="000000">
                    <a:alpha val="43137"/>
                  </a:srgbClr>
                </a:outerShdw>
              </a:effectLst>
            </a:endParaRPr>
          </a:p>
        </p:txBody>
      </p:sp>
      <p:sp>
        <p:nvSpPr>
          <p:cNvPr id="5" name="Content Placeholder 4"/>
          <p:cNvSpPr>
            <a:spLocks noGrp="1"/>
          </p:cNvSpPr>
          <p:nvPr>
            <p:ph sz="quarter" idx="13"/>
          </p:nvPr>
        </p:nvSpPr>
        <p:spPr>
          <a:xfrm>
            <a:off x="381000" y="1219200"/>
            <a:ext cx="8458200" cy="5334000"/>
          </a:xfrm>
        </p:spPr>
        <p:txBody>
          <a:bodyPr>
            <a:normAutofit/>
          </a:bodyPr>
          <a:lstStyle/>
          <a:p>
            <a:pPr>
              <a:buClr>
                <a:srgbClr val="CC0099"/>
              </a:buClr>
              <a:buFont typeface="Wingdings" pitchFamily="2" charset="2"/>
              <a:buChar char="ü"/>
            </a:pPr>
            <a:r>
              <a:rPr lang="en-US" sz="2400" b="1" dirty="0" smtClean="0"/>
              <a:t>Linear or Circular.</a:t>
            </a:r>
          </a:p>
          <a:p>
            <a:pPr>
              <a:buClr>
                <a:srgbClr val="CC0099"/>
              </a:buClr>
              <a:buFont typeface="Wingdings" pitchFamily="2" charset="2"/>
              <a:buChar char="ü"/>
            </a:pPr>
            <a:r>
              <a:rPr lang="en-US" sz="2400" b="1" dirty="0" smtClean="0"/>
              <a:t>1 0r 2 copies per cell</a:t>
            </a:r>
            <a:r>
              <a:rPr lang="en-US" sz="2400" dirty="0" smtClean="0"/>
              <a:t>.</a:t>
            </a:r>
          </a:p>
          <a:p>
            <a:pPr>
              <a:buClr>
                <a:srgbClr val="CC0099"/>
              </a:buClr>
              <a:buFont typeface="Wingdings" pitchFamily="2" charset="2"/>
              <a:buChar char="Ø"/>
            </a:pPr>
            <a:r>
              <a:rPr lang="en-US" sz="2400" b="1" dirty="0" smtClean="0">
                <a:solidFill>
                  <a:srgbClr val="7030A0"/>
                </a:solidFill>
              </a:rPr>
              <a:t>Different types –</a:t>
            </a:r>
          </a:p>
          <a:p>
            <a:pPr>
              <a:buNone/>
            </a:pPr>
            <a:r>
              <a:rPr lang="en-US" sz="2400" b="1" dirty="0" smtClean="0">
                <a:solidFill>
                  <a:srgbClr val="7030A0"/>
                </a:solidFill>
              </a:rPr>
              <a:t>                Bacterial Artificial Chromosome  </a:t>
            </a:r>
            <a:r>
              <a:rPr lang="en-US" sz="2400" b="1" dirty="0" smtClean="0">
                <a:solidFill>
                  <a:srgbClr val="FFFF00"/>
                </a:solidFill>
              </a:rPr>
              <a:t>(BAC)</a:t>
            </a:r>
          </a:p>
          <a:p>
            <a:pPr>
              <a:buNone/>
            </a:pPr>
            <a:r>
              <a:rPr lang="en-US" sz="2400" b="1" dirty="0" smtClean="0">
                <a:solidFill>
                  <a:srgbClr val="7030A0"/>
                </a:solidFill>
              </a:rPr>
              <a:t>                Yeast Artificial Chromosome   </a:t>
            </a:r>
            <a:r>
              <a:rPr lang="en-US" sz="2400" b="1" dirty="0" smtClean="0">
                <a:solidFill>
                  <a:srgbClr val="FFFF00"/>
                </a:solidFill>
              </a:rPr>
              <a:t>(YAC)</a:t>
            </a:r>
          </a:p>
          <a:p>
            <a:pPr>
              <a:buClr>
                <a:srgbClr val="CC0099"/>
              </a:buClr>
              <a:buNone/>
            </a:pPr>
            <a:r>
              <a:rPr lang="en-US" sz="2400" b="1" dirty="0" smtClean="0">
                <a:solidFill>
                  <a:srgbClr val="7030A0"/>
                </a:solidFill>
              </a:rPr>
              <a:t>                P1 derived artificial  chromosome   </a:t>
            </a:r>
            <a:r>
              <a:rPr lang="en-US" sz="2400" b="1" dirty="0" smtClean="0">
                <a:solidFill>
                  <a:srgbClr val="FFFF00"/>
                </a:solidFill>
              </a:rPr>
              <a:t>(PAC)</a:t>
            </a:r>
          </a:p>
          <a:p>
            <a:pPr>
              <a:buClr>
                <a:srgbClr val="CC0099"/>
              </a:buClr>
              <a:buNone/>
            </a:pPr>
            <a:r>
              <a:rPr lang="en-US" sz="2400" b="1" dirty="0" smtClean="0">
                <a:solidFill>
                  <a:srgbClr val="7030A0"/>
                </a:solidFill>
              </a:rPr>
              <a:t>                Mammalian Artificial  Chromosome  </a:t>
            </a:r>
            <a:r>
              <a:rPr lang="en-US" sz="2400" b="1" dirty="0" smtClean="0">
                <a:solidFill>
                  <a:srgbClr val="FFFF00"/>
                </a:solidFill>
              </a:rPr>
              <a:t>(MAC)</a:t>
            </a:r>
          </a:p>
          <a:p>
            <a:pPr>
              <a:buClr>
                <a:srgbClr val="CC0099"/>
              </a:buClr>
              <a:buNone/>
            </a:pPr>
            <a:r>
              <a:rPr lang="en-US" sz="2400" b="1" dirty="0" smtClean="0">
                <a:solidFill>
                  <a:srgbClr val="7030A0"/>
                </a:solidFill>
              </a:rPr>
              <a:t>                Human Artificial  Chromosome</a:t>
            </a:r>
            <a:r>
              <a:rPr lang="en-US" sz="2400" b="1" dirty="0" smtClean="0">
                <a:solidFill>
                  <a:srgbClr val="008000"/>
                </a:solidFill>
              </a:rPr>
              <a:t>. </a:t>
            </a:r>
            <a:r>
              <a:rPr lang="en-US" sz="2400" b="1" dirty="0" smtClean="0">
                <a:solidFill>
                  <a:srgbClr val="FFFF00"/>
                </a:solidFill>
              </a:rPr>
              <a:t>(HAC)</a:t>
            </a:r>
          </a:p>
          <a:p>
            <a:pPr>
              <a:buClr>
                <a:srgbClr val="CC0099"/>
              </a:buClr>
              <a:buFont typeface="Wingdings" pitchFamily="2" charset="2"/>
              <a:buChar char="§"/>
            </a:pPr>
            <a:r>
              <a:rPr lang="en-US" sz="2400" b="1" dirty="0" smtClean="0">
                <a:solidFill>
                  <a:srgbClr val="008000"/>
                </a:solidFill>
              </a:rPr>
              <a:t>YAC – Cloning in yeast </a:t>
            </a:r>
          </a:p>
          <a:p>
            <a:pPr>
              <a:buClr>
                <a:srgbClr val="CC0099"/>
              </a:buClr>
              <a:buFont typeface="Wingdings" pitchFamily="2" charset="2"/>
              <a:buChar char="§"/>
            </a:pPr>
            <a:r>
              <a:rPr lang="en-US" sz="2400" b="1" dirty="0" smtClean="0">
                <a:solidFill>
                  <a:srgbClr val="008000"/>
                </a:solidFill>
              </a:rPr>
              <a:t>BAC &amp; PAC – Bacteria</a:t>
            </a:r>
          </a:p>
          <a:p>
            <a:pPr>
              <a:buClr>
                <a:srgbClr val="CC0099"/>
              </a:buClr>
              <a:buFont typeface="Wingdings" pitchFamily="2" charset="2"/>
              <a:buChar char="§"/>
            </a:pPr>
            <a:r>
              <a:rPr lang="en-US" sz="2400" b="1" dirty="0" smtClean="0">
                <a:solidFill>
                  <a:srgbClr val="008000"/>
                </a:solidFill>
              </a:rPr>
              <a:t>MAC &amp; HAC – Mammalian &amp; Human cells.</a:t>
            </a:r>
          </a:p>
        </p:txBody>
      </p:sp>
    </p:spTree>
  </p:cSld>
  <p:clrMapOvr>
    <a:masterClrMapping/>
  </p:clrMapOvr>
  <p:transition>
    <p:wipe di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welcome_to_megical_world_education_powerpoint_templates_and_powerpoint_themes_0812_title.jpg"/>
          <p:cNvPicPr>
            <a:picLocks noChangeAspect="1"/>
          </p:cNvPicPr>
          <p:nvPr/>
        </p:nvPicPr>
        <p:blipFill>
          <a:blip r:embed="rId2"/>
          <a:stretch>
            <a:fillRect/>
          </a:stretch>
        </p:blipFill>
        <p:spPr>
          <a:xfrm rot="10800000">
            <a:off x="-4" y="0"/>
            <a:ext cx="9144004" cy="6858000"/>
          </a:xfrm>
          <a:prstGeom prst="rect">
            <a:avLst/>
          </a:prstGeom>
        </p:spPr>
      </p:pic>
      <p:sp>
        <p:nvSpPr>
          <p:cNvPr id="2" name="Title 1"/>
          <p:cNvSpPr>
            <a:spLocks noGrp="1"/>
          </p:cNvSpPr>
          <p:nvPr>
            <p:ph type="title"/>
          </p:nvPr>
        </p:nvSpPr>
        <p:spPr>
          <a:xfrm>
            <a:off x="457200" y="274638"/>
            <a:ext cx="8229600" cy="868362"/>
          </a:xfrm>
        </p:spPr>
        <p:txBody>
          <a:bodyPr>
            <a:normAutofit fontScale="90000"/>
          </a:bodyPr>
          <a:lstStyle/>
          <a:p>
            <a:r>
              <a:rPr lang="en-US" sz="3600" b="1" dirty="0" smtClean="0">
                <a:solidFill>
                  <a:srgbClr val="C00000"/>
                </a:solidFill>
                <a:effectLst>
                  <a:outerShdw blurRad="38100" dist="38100" dir="2700000" algn="tl">
                    <a:srgbClr val="000000">
                      <a:alpha val="43137"/>
                    </a:srgbClr>
                  </a:outerShdw>
                </a:effectLst>
              </a:rPr>
              <a:t>BACTERIAL  ARTIFICIAL  CHROMOSOME</a:t>
            </a:r>
            <a:endParaRPr lang="en-US" sz="3600" b="1" dirty="0">
              <a:solidFill>
                <a:srgbClr val="C00000"/>
              </a:solidFill>
              <a:effectLst>
                <a:outerShdw blurRad="38100" dist="38100" dir="2700000" algn="tl">
                  <a:srgbClr val="000000">
                    <a:alpha val="43137"/>
                  </a:srgbClr>
                </a:outerShdw>
              </a:effectLst>
            </a:endParaRPr>
          </a:p>
        </p:txBody>
      </p:sp>
      <p:sp>
        <p:nvSpPr>
          <p:cNvPr id="5" name="Content Placeholder 4"/>
          <p:cNvSpPr>
            <a:spLocks noGrp="1"/>
          </p:cNvSpPr>
          <p:nvPr>
            <p:ph sz="quarter" idx="13"/>
          </p:nvPr>
        </p:nvSpPr>
        <p:spPr>
          <a:xfrm>
            <a:off x="381000" y="1219200"/>
            <a:ext cx="8458200" cy="5334000"/>
          </a:xfrm>
        </p:spPr>
        <p:txBody>
          <a:bodyPr>
            <a:normAutofit/>
          </a:bodyPr>
          <a:lstStyle/>
          <a:p>
            <a:pPr>
              <a:buClr>
                <a:srgbClr val="CC0099"/>
              </a:buClr>
              <a:buFont typeface="Wingdings" pitchFamily="2" charset="2"/>
              <a:buChar char="Ø"/>
            </a:pPr>
            <a:r>
              <a:rPr lang="en-US" sz="2400" b="1" dirty="0" smtClean="0"/>
              <a:t>1</a:t>
            </a:r>
            <a:r>
              <a:rPr lang="en-US" sz="2400" b="1" baseline="30000" dirty="0" smtClean="0"/>
              <a:t>st</a:t>
            </a:r>
            <a:r>
              <a:rPr lang="en-US" sz="2400" b="1" dirty="0" smtClean="0"/>
              <a:t>  BAC Vector – PBAC108L.</a:t>
            </a:r>
          </a:p>
          <a:p>
            <a:pPr>
              <a:buClr>
                <a:srgbClr val="CC0099"/>
              </a:buClr>
              <a:buFont typeface="Wingdings" pitchFamily="2" charset="2"/>
              <a:buChar char="Ø"/>
            </a:pPr>
            <a:r>
              <a:rPr lang="en-US" sz="2400" b="1" dirty="0" smtClean="0"/>
              <a:t>Cloning of large regions of eukaryotic genome.</a:t>
            </a:r>
          </a:p>
          <a:p>
            <a:pPr>
              <a:buClr>
                <a:srgbClr val="CC0099"/>
              </a:buClr>
              <a:buFont typeface="Wingdings" pitchFamily="2" charset="2"/>
              <a:buChar char="Ø"/>
            </a:pPr>
            <a:r>
              <a:rPr lang="en-US" sz="2400" b="1" dirty="0" smtClean="0"/>
              <a:t>Origin of replication from bacterium Ecoli F -factor.</a:t>
            </a:r>
          </a:p>
          <a:p>
            <a:pPr>
              <a:buClr>
                <a:srgbClr val="CC0099"/>
              </a:buClr>
              <a:buFont typeface="Wingdings" pitchFamily="2" charset="2"/>
              <a:buChar char="Ø"/>
            </a:pPr>
            <a:r>
              <a:rPr lang="en-US" sz="2400" b="1" dirty="0" smtClean="0"/>
              <a:t>BAC  vectors are pBACe</a:t>
            </a:r>
            <a:r>
              <a:rPr lang="en-US" sz="1800" b="1" dirty="0" smtClean="0"/>
              <a:t>3.6, </a:t>
            </a:r>
            <a:r>
              <a:rPr lang="en-US" sz="2400" b="1" dirty="0" smtClean="0"/>
              <a:t>pBeloBAC</a:t>
            </a:r>
            <a:r>
              <a:rPr lang="en-US" sz="1800" b="1" dirty="0" smtClean="0"/>
              <a:t>11.</a:t>
            </a:r>
            <a:endParaRPr lang="en-US" sz="2400" b="1" dirty="0" smtClean="0"/>
          </a:p>
          <a:p>
            <a:pPr>
              <a:buClr>
                <a:srgbClr val="CC0099"/>
              </a:buClr>
              <a:buFont typeface="Wingdings" pitchFamily="2" charset="2"/>
              <a:buChar char="Ø"/>
            </a:pPr>
            <a:r>
              <a:rPr lang="en-US" sz="2400" b="1" dirty="0" smtClean="0"/>
              <a:t>Used in analysis of genomes</a:t>
            </a:r>
            <a:r>
              <a:rPr lang="en-US" sz="2400" b="1" dirty="0" smtClean="0"/>
              <a:t>.</a:t>
            </a:r>
            <a:endParaRPr lang="en-US" sz="2400" b="1" dirty="0"/>
          </a:p>
          <a:p>
            <a:pPr marL="0" indent="0">
              <a:buClr>
                <a:srgbClr val="CC0099"/>
              </a:buClr>
              <a:buNone/>
            </a:pPr>
            <a:endParaRPr lang="en-US" sz="2400" b="1" dirty="0" smtClean="0"/>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59275" t="23163" b="13966"/>
          <a:stretch/>
        </p:blipFill>
        <p:spPr>
          <a:xfrm>
            <a:off x="6172200" y="2819400"/>
            <a:ext cx="2474804" cy="2868460"/>
          </a:xfrm>
          <a:prstGeom prst="rect">
            <a:avLst/>
          </a:prstGeom>
        </p:spPr>
      </p:pic>
    </p:spTree>
  </p:cSld>
  <p:clrMapOvr>
    <a:masterClrMapping/>
  </p:clrMapOvr>
  <p:transition>
    <p:wipe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welcome_to_megical_world_education_powerpoint_templates_and_powerpoint_themes_0812_title.jpg"/>
          <p:cNvPicPr>
            <a:picLocks noChangeAspect="1"/>
          </p:cNvPicPr>
          <p:nvPr/>
        </p:nvPicPr>
        <p:blipFill>
          <a:blip r:embed="rId2"/>
          <a:stretch>
            <a:fillRect/>
          </a:stretch>
        </p:blipFill>
        <p:spPr>
          <a:xfrm rot="10800000">
            <a:off x="-4" y="0"/>
            <a:ext cx="9144004" cy="6858000"/>
          </a:xfrm>
          <a:prstGeom prst="rect">
            <a:avLst/>
          </a:prstGeom>
        </p:spPr>
      </p:pic>
      <p:sp>
        <p:nvSpPr>
          <p:cNvPr id="2" name="Title 1"/>
          <p:cNvSpPr>
            <a:spLocks noGrp="1"/>
          </p:cNvSpPr>
          <p:nvPr>
            <p:ph type="title"/>
          </p:nvPr>
        </p:nvSpPr>
        <p:spPr>
          <a:xfrm>
            <a:off x="457200" y="228600"/>
            <a:ext cx="8229600" cy="792162"/>
          </a:xfrm>
        </p:spPr>
        <p:txBody>
          <a:bodyPr>
            <a:normAutofit/>
          </a:bodyPr>
          <a:lstStyle/>
          <a:p>
            <a:r>
              <a:rPr lang="en-US" sz="3600" b="1" dirty="0" smtClean="0">
                <a:solidFill>
                  <a:srgbClr val="C00000"/>
                </a:solidFill>
                <a:effectLst>
                  <a:outerShdw blurRad="38100" dist="38100" dir="2700000" algn="tl">
                    <a:srgbClr val="000000">
                      <a:alpha val="43137"/>
                    </a:srgbClr>
                  </a:outerShdw>
                </a:effectLst>
              </a:rPr>
              <a:t>YEAST  ARTIFICIAL  CHROMOSOME</a:t>
            </a:r>
            <a:endParaRPr lang="en-US" sz="3600" b="1" dirty="0">
              <a:solidFill>
                <a:srgbClr val="C00000"/>
              </a:solidFill>
              <a:effectLst>
                <a:outerShdw blurRad="38100" dist="38100" dir="2700000" algn="tl">
                  <a:srgbClr val="000000">
                    <a:alpha val="43137"/>
                  </a:srgbClr>
                </a:outerShdw>
              </a:effectLst>
            </a:endParaRPr>
          </a:p>
        </p:txBody>
      </p:sp>
      <p:sp>
        <p:nvSpPr>
          <p:cNvPr id="5" name="Content Placeholder 4"/>
          <p:cNvSpPr>
            <a:spLocks noGrp="1"/>
          </p:cNvSpPr>
          <p:nvPr>
            <p:ph sz="quarter" idx="13"/>
          </p:nvPr>
        </p:nvSpPr>
        <p:spPr>
          <a:xfrm>
            <a:off x="381000" y="990600"/>
            <a:ext cx="8458200" cy="5562600"/>
          </a:xfrm>
        </p:spPr>
        <p:txBody>
          <a:bodyPr>
            <a:normAutofit lnSpcReduction="10000"/>
          </a:bodyPr>
          <a:lstStyle/>
          <a:p>
            <a:pPr>
              <a:buClr>
                <a:srgbClr val="CC0099"/>
              </a:buClr>
              <a:buFont typeface="Wingdings" pitchFamily="2" charset="2"/>
              <a:buChar char="Ø"/>
            </a:pPr>
            <a:endParaRPr lang="en-US" sz="2400" b="1" dirty="0" smtClean="0"/>
          </a:p>
          <a:p>
            <a:pPr>
              <a:buClr>
                <a:srgbClr val="CC0099"/>
              </a:buClr>
              <a:buFont typeface="Wingdings" pitchFamily="2" charset="2"/>
              <a:buChar char="Ø"/>
            </a:pPr>
            <a:r>
              <a:rPr lang="en-US" sz="2400" b="1" dirty="0" smtClean="0"/>
              <a:t>Linear Plasmid Vector.</a:t>
            </a:r>
          </a:p>
          <a:p>
            <a:pPr>
              <a:buClr>
                <a:srgbClr val="CC0099"/>
              </a:buClr>
              <a:buFont typeface="Wingdings" pitchFamily="2" charset="2"/>
              <a:buChar char="Ø"/>
            </a:pPr>
            <a:r>
              <a:rPr lang="en-US" sz="2400" b="1" dirty="0" smtClean="0"/>
              <a:t>Clone large DNA segment ( 100 – 1400kb).</a:t>
            </a:r>
          </a:p>
          <a:p>
            <a:pPr>
              <a:buClr>
                <a:srgbClr val="CC0099"/>
              </a:buClr>
              <a:buFont typeface="Wingdings" pitchFamily="2" charset="2"/>
              <a:buChar char="Ø"/>
            </a:pPr>
            <a:r>
              <a:rPr lang="en-US" sz="2400" b="1" dirty="0" smtClean="0"/>
              <a:t>Occurring two forms:-</a:t>
            </a:r>
          </a:p>
          <a:p>
            <a:pPr>
              <a:buClr>
                <a:srgbClr val="CC0099"/>
              </a:buClr>
              <a:buNone/>
            </a:pPr>
            <a:r>
              <a:rPr lang="en-US" sz="2400" b="1" dirty="0" smtClean="0"/>
              <a:t>              Circular – grows in bacteria.</a:t>
            </a:r>
          </a:p>
          <a:p>
            <a:pPr>
              <a:buClr>
                <a:srgbClr val="CC0099"/>
              </a:buClr>
              <a:buNone/>
            </a:pPr>
            <a:r>
              <a:rPr lang="en-US" sz="2400" b="1" dirty="0" smtClean="0"/>
              <a:t>              Linear – multiplies in yeast cells.</a:t>
            </a:r>
            <a:endParaRPr lang="en-US" sz="2400" dirty="0" smtClean="0"/>
          </a:p>
          <a:p>
            <a:pPr>
              <a:buClr>
                <a:srgbClr val="CC0099"/>
              </a:buClr>
              <a:buFont typeface="Wingdings" pitchFamily="2" charset="2"/>
              <a:buChar char="Ø"/>
            </a:pPr>
            <a:r>
              <a:rPr lang="en-US" sz="2400" b="1" dirty="0" smtClean="0">
                <a:solidFill>
                  <a:schemeClr val="accent6">
                    <a:lumMod val="75000"/>
                  </a:schemeClr>
                </a:solidFill>
              </a:rPr>
              <a:t>pYAC</a:t>
            </a:r>
            <a:r>
              <a:rPr lang="en-US" sz="1800" b="1" dirty="0" smtClean="0">
                <a:solidFill>
                  <a:schemeClr val="accent6">
                    <a:lumMod val="75000"/>
                  </a:schemeClr>
                </a:solidFill>
              </a:rPr>
              <a:t>3</a:t>
            </a:r>
            <a:r>
              <a:rPr lang="en-US" sz="1800" b="1" dirty="0" smtClean="0"/>
              <a:t> </a:t>
            </a:r>
            <a:r>
              <a:rPr lang="en-US" sz="2400" b="1" dirty="0" smtClean="0"/>
              <a:t>- first YAC developed.</a:t>
            </a:r>
          </a:p>
          <a:p>
            <a:pPr>
              <a:buClr>
                <a:srgbClr val="CC0099"/>
              </a:buClr>
              <a:buFont typeface="Wingdings" pitchFamily="2" charset="2"/>
              <a:buChar char="Ø"/>
            </a:pPr>
            <a:r>
              <a:rPr lang="en-US" sz="2400" b="1" dirty="0" smtClean="0"/>
              <a:t>It contains :-</a:t>
            </a:r>
          </a:p>
          <a:p>
            <a:pPr>
              <a:buClr>
                <a:srgbClr val="CC0099"/>
              </a:buClr>
              <a:buNone/>
            </a:pPr>
            <a:r>
              <a:rPr lang="en-US" sz="2400" dirty="0" smtClean="0"/>
              <a:t>     </a:t>
            </a:r>
            <a:r>
              <a:rPr lang="en-US" sz="2400" b="1" dirty="0" smtClean="0"/>
              <a:t>ARS </a:t>
            </a:r>
            <a:r>
              <a:rPr lang="en-US" sz="2400" b="1" dirty="0" smtClean="0"/>
              <a:t>sequence – replication</a:t>
            </a:r>
          </a:p>
          <a:p>
            <a:pPr>
              <a:buClr>
                <a:srgbClr val="CC0099"/>
              </a:buClr>
              <a:buNone/>
            </a:pPr>
            <a:r>
              <a:rPr lang="en-US" sz="2400" b="1" dirty="0" smtClean="0"/>
              <a:t>     </a:t>
            </a:r>
            <a:r>
              <a:rPr lang="en-US" sz="2400" b="1" dirty="0" smtClean="0"/>
              <a:t>CEN4 </a:t>
            </a:r>
            <a:r>
              <a:rPr lang="en-US" sz="2400" b="1" dirty="0" smtClean="0"/>
              <a:t>sequence – centromeric function</a:t>
            </a:r>
          </a:p>
          <a:p>
            <a:pPr>
              <a:buClr>
                <a:srgbClr val="CC0099"/>
              </a:buClr>
              <a:buNone/>
            </a:pPr>
            <a:r>
              <a:rPr lang="en-US" sz="2400" b="1" dirty="0" smtClean="0"/>
              <a:t>     </a:t>
            </a:r>
            <a:r>
              <a:rPr lang="en-US" sz="2400" b="1" dirty="0" smtClean="0"/>
              <a:t> </a:t>
            </a:r>
            <a:r>
              <a:rPr lang="en-US" sz="2400" b="1" dirty="0" smtClean="0"/>
              <a:t>TRP1 &amp; URA3 – 2 selectable markers </a:t>
            </a:r>
          </a:p>
          <a:p>
            <a:pPr>
              <a:buClr>
                <a:srgbClr val="CC0099"/>
              </a:buClr>
              <a:buFont typeface="Wingdings" pitchFamily="2" charset="2"/>
              <a:buChar char="Ø"/>
            </a:pPr>
            <a:r>
              <a:rPr lang="en-US" sz="2400" b="1" dirty="0" smtClean="0"/>
              <a:t>Use – mapping complex eukaryotic chromosome .</a:t>
            </a:r>
          </a:p>
          <a:p>
            <a:pPr>
              <a:buClr>
                <a:srgbClr val="CC0099"/>
              </a:buClr>
              <a:buNone/>
            </a:pPr>
            <a:endParaRPr lang="en-US" sz="2400" b="1" dirty="0" smtClean="0"/>
          </a:p>
        </p:txBody>
      </p:sp>
    </p:spTree>
  </p:cSld>
  <p:clrMapOvr>
    <a:masterClrMapping/>
  </p:clrMapOvr>
  <p:transition>
    <p:wipe di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PYAC3 VECTOR </a:t>
            </a:r>
            <a:endParaRPr lang="en-US" dirty="0"/>
          </a:p>
        </p:txBody>
      </p:sp>
      <p:pic>
        <p:nvPicPr>
          <p:cNvPr id="4" name="Content Placeholder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2543175" y="926306"/>
            <a:ext cx="3808810" cy="3264694"/>
          </a:xfrm>
          <a:prstGeom prst="rect">
            <a:avLst/>
          </a:prstGeom>
        </p:spPr>
      </p:pic>
    </p:spTree>
    <p:extLst>
      <p:ext uri="{BB962C8B-B14F-4D97-AF65-F5344CB8AC3E}">
        <p14:creationId xmlns:p14="http://schemas.microsoft.com/office/powerpoint/2010/main" val="158873190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welcome_to_megical_world_education_powerpoint_templates_and_powerpoint_themes_0812_title.jpg"/>
          <p:cNvPicPr>
            <a:picLocks noChangeAspect="1"/>
          </p:cNvPicPr>
          <p:nvPr/>
        </p:nvPicPr>
        <p:blipFill>
          <a:blip r:embed="rId2"/>
          <a:stretch>
            <a:fillRect/>
          </a:stretch>
        </p:blipFill>
        <p:spPr>
          <a:xfrm rot="10800000">
            <a:off x="-4" y="0"/>
            <a:ext cx="9144004" cy="6858000"/>
          </a:xfrm>
          <a:prstGeom prst="rect">
            <a:avLst/>
          </a:prstGeom>
        </p:spPr>
      </p:pic>
      <p:pic>
        <p:nvPicPr>
          <p:cNvPr id="8" name="Picture 2" descr="http://www.ied.edu.hk/biotech/eng/classrm/explain/gene8.jpg"/>
          <p:cNvPicPr>
            <a:picLocks noGrp="1" noChangeAspect="1" noChangeArrowheads="1"/>
          </p:cNvPicPr>
          <p:nvPr>
            <p:ph sz="quarter" idx="13"/>
          </p:nvPr>
        </p:nvPicPr>
        <p:blipFill>
          <a:blip r:embed="rId3">
            <a:extLst>
              <a:ext uri="{28A0092B-C50C-407E-A947-70E740481C1C}">
                <a14:useLocalDpi xmlns:a14="http://schemas.microsoft.com/office/drawing/2010/main" val="0"/>
              </a:ext>
            </a:extLst>
          </a:blip>
          <a:stretch>
            <a:fillRect/>
          </a:stretch>
        </p:blipFill>
        <p:spPr bwMode="auto">
          <a:xfrm>
            <a:off x="-119771" y="76200"/>
            <a:ext cx="9359742" cy="7008991"/>
          </a:xfrm>
          <a:prstGeom prst="rect">
            <a:avLst/>
          </a:prstGeom>
          <a:ln w="1905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cSld>
  <p:clrMapOvr>
    <a:masterClrMapping/>
  </p:clrMapOvr>
  <p:transition>
    <p:zoom dir="in"/>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Picture4.jpg"/>
          <p:cNvPicPr>
            <a:picLocks noChangeAspect="1"/>
          </p:cNvPicPr>
          <p:nvPr/>
        </p:nvPicPr>
        <p:blipFill>
          <a:blip r:embed="rId2"/>
          <a:stretch>
            <a:fillRect/>
          </a:stretch>
        </p:blipFill>
        <p:spPr>
          <a:xfrm>
            <a:off x="0" y="0"/>
            <a:ext cx="9144000" cy="6857999"/>
          </a:xfrm>
          <a:prstGeom prst="rect">
            <a:avLst/>
          </a:prstGeom>
        </p:spPr>
      </p:pic>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welcome_to_megical_world_education_powerpoint_templates_and_powerpoint_themes_0812_title.jpg"/>
          <p:cNvPicPr>
            <a:picLocks noChangeAspect="1"/>
          </p:cNvPicPr>
          <p:nvPr/>
        </p:nvPicPr>
        <p:blipFill>
          <a:blip r:embed="rId3"/>
          <a:stretch>
            <a:fillRect/>
          </a:stretch>
        </p:blipFill>
        <p:spPr>
          <a:xfrm rot="10800000">
            <a:off x="-4" y="0"/>
            <a:ext cx="9144004" cy="6858000"/>
          </a:xfrm>
          <a:prstGeom prst="rect">
            <a:avLst/>
          </a:prstGeom>
        </p:spPr>
      </p:pic>
      <p:sp>
        <p:nvSpPr>
          <p:cNvPr id="2" name="Title 1"/>
          <p:cNvSpPr>
            <a:spLocks noGrp="1"/>
          </p:cNvSpPr>
          <p:nvPr>
            <p:ph type="title"/>
          </p:nvPr>
        </p:nvSpPr>
        <p:spPr>
          <a:xfrm>
            <a:off x="1524000" y="274638"/>
            <a:ext cx="6172200" cy="868362"/>
          </a:xfrm>
          <a:noFill/>
          <a:ln>
            <a:noFill/>
          </a:ln>
        </p:spPr>
        <p:txBody>
          <a:bodyPr>
            <a:normAutofit/>
          </a:bodyPr>
          <a:lstStyle/>
          <a:p>
            <a:r>
              <a:rPr lang="en-US" b="1" dirty="0" smtClean="0">
                <a:solidFill>
                  <a:srgbClr val="CC3300"/>
                </a:solidFill>
                <a:effectLst>
                  <a:outerShdw blurRad="38100" dist="38100" dir="2700000" algn="tl">
                    <a:srgbClr val="000000">
                      <a:alpha val="43137"/>
                    </a:srgbClr>
                  </a:outerShdw>
                </a:effectLst>
              </a:rPr>
              <a:t>VECTORS</a:t>
            </a:r>
            <a:endParaRPr lang="en-US" b="1" dirty="0">
              <a:solidFill>
                <a:srgbClr val="CC3300"/>
              </a:solidFill>
              <a:effectLst>
                <a:outerShdw blurRad="38100" dist="38100" dir="2700000" algn="tl">
                  <a:srgbClr val="000000">
                    <a:alpha val="43137"/>
                  </a:srgbClr>
                </a:outerShdw>
              </a:effectLst>
            </a:endParaRPr>
          </a:p>
        </p:txBody>
      </p:sp>
      <p:sp>
        <p:nvSpPr>
          <p:cNvPr id="5" name="Content Placeholder 4"/>
          <p:cNvSpPr>
            <a:spLocks noGrp="1"/>
          </p:cNvSpPr>
          <p:nvPr>
            <p:ph sz="quarter" idx="13"/>
          </p:nvPr>
        </p:nvSpPr>
        <p:spPr>
          <a:xfrm>
            <a:off x="304800" y="1600200"/>
            <a:ext cx="8610600" cy="5029200"/>
          </a:xfrm>
        </p:spPr>
        <p:txBody>
          <a:bodyPr>
            <a:normAutofit/>
          </a:bodyPr>
          <a:lstStyle/>
          <a:p>
            <a:pPr>
              <a:buClr>
                <a:srgbClr val="CC3300"/>
              </a:buClr>
              <a:buFont typeface="Wingdings" pitchFamily="2" charset="2"/>
              <a:buChar char="ü"/>
            </a:pPr>
            <a:r>
              <a:rPr lang="en-US" sz="2800" dirty="0" smtClean="0"/>
              <a:t> </a:t>
            </a:r>
            <a:r>
              <a:rPr lang="en-US" b="1" dirty="0" smtClean="0">
                <a:solidFill>
                  <a:srgbClr val="002060"/>
                </a:solidFill>
              </a:rPr>
              <a:t>Small DNA molecule capable of </a:t>
            </a:r>
            <a:r>
              <a:rPr lang="en-US" b="1" dirty="0" smtClean="0">
                <a:solidFill>
                  <a:srgbClr val="FFFF00"/>
                </a:solidFill>
              </a:rPr>
              <a:t>self replication</a:t>
            </a:r>
            <a:r>
              <a:rPr lang="en-US" b="1" dirty="0" smtClean="0"/>
              <a:t>.</a:t>
            </a:r>
          </a:p>
          <a:p>
            <a:pPr>
              <a:buClr>
                <a:srgbClr val="CC3300"/>
              </a:buClr>
              <a:buFont typeface="Wingdings" pitchFamily="2" charset="2"/>
              <a:buChar char="ü"/>
            </a:pPr>
            <a:r>
              <a:rPr lang="en-US" b="1" dirty="0" smtClean="0"/>
              <a:t> </a:t>
            </a:r>
            <a:r>
              <a:rPr lang="en-US" b="1" dirty="0" smtClean="0">
                <a:solidFill>
                  <a:srgbClr val="CC0099"/>
                </a:solidFill>
              </a:rPr>
              <a:t>Cloning vehicle </a:t>
            </a:r>
            <a:r>
              <a:rPr lang="en-US" b="1" dirty="0" smtClean="0"/>
              <a:t>or </a:t>
            </a:r>
            <a:r>
              <a:rPr lang="en-US" b="1" dirty="0" smtClean="0">
                <a:solidFill>
                  <a:srgbClr val="800080"/>
                </a:solidFill>
              </a:rPr>
              <a:t>Cloning DNA</a:t>
            </a:r>
            <a:r>
              <a:rPr lang="en-US" b="1" dirty="0" smtClean="0"/>
              <a:t>.</a:t>
            </a:r>
          </a:p>
          <a:p>
            <a:pPr>
              <a:buClr>
                <a:srgbClr val="CC3300"/>
              </a:buClr>
              <a:buFont typeface="Wingdings" pitchFamily="2" charset="2"/>
              <a:buChar char="ü"/>
            </a:pPr>
            <a:r>
              <a:rPr lang="en-US" b="1" dirty="0" smtClean="0"/>
              <a:t> </a:t>
            </a:r>
            <a:r>
              <a:rPr lang="en-US" b="1" dirty="0" smtClean="0">
                <a:solidFill>
                  <a:srgbClr val="002060"/>
                </a:solidFill>
              </a:rPr>
              <a:t>Carrier of </a:t>
            </a:r>
            <a:r>
              <a:rPr lang="en-US" b="1" dirty="0" smtClean="0">
                <a:solidFill>
                  <a:srgbClr val="FF0000"/>
                </a:solidFill>
              </a:rPr>
              <a:t>DNA</a:t>
            </a:r>
            <a:r>
              <a:rPr lang="en-US" b="1" dirty="0" smtClean="0">
                <a:solidFill>
                  <a:srgbClr val="002060"/>
                </a:solidFill>
              </a:rPr>
              <a:t> fragment</a:t>
            </a:r>
            <a:r>
              <a:rPr lang="en-US" b="1" dirty="0" smtClean="0"/>
              <a:t>.</a:t>
            </a:r>
          </a:p>
          <a:p>
            <a:pPr>
              <a:buClr>
                <a:srgbClr val="CC3300"/>
              </a:buClr>
              <a:buFont typeface="Wingdings" pitchFamily="2" charset="2"/>
              <a:buChar char="ü"/>
            </a:pPr>
            <a:r>
              <a:rPr lang="en-US" b="1" dirty="0" smtClean="0"/>
              <a:t> E.g. Plasmid, Phage, Hybrid vector, Artificial Chromosomes.</a:t>
            </a:r>
          </a:p>
          <a:p>
            <a:pPr>
              <a:buClr>
                <a:srgbClr val="CC3300"/>
              </a:buClr>
              <a:buFont typeface="Wingdings" pitchFamily="2" charset="2"/>
              <a:buChar char="ü"/>
            </a:pPr>
            <a:endParaRPr lang="en-US" dirty="0"/>
          </a:p>
        </p:txBody>
      </p:sp>
    </p:spTree>
  </p:cSld>
  <p:clrMapOvr>
    <a:masterClrMapping/>
  </p:clrMapOvr>
  <p:transition>
    <p:cover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welcome_to_megical_world_education_powerpoint_templates_and_powerpoint_themes_0812_title.jpg"/>
          <p:cNvPicPr>
            <a:picLocks noChangeAspect="1"/>
          </p:cNvPicPr>
          <p:nvPr/>
        </p:nvPicPr>
        <p:blipFill>
          <a:blip r:embed="rId2"/>
          <a:stretch>
            <a:fillRect/>
          </a:stretch>
        </p:blipFill>
        <p:spPr>
          <a:xfrm rot="10800000">
            <a:off x="-4" y="0"/>
            <a:ext cx="9144004" cy="6858000"/>
          </a:xfrm>
          <a:prstGeom prst="rect">
            <a:avLst/>
          </a:prstGeom>
        </p:spPr>
      </p:pic>
      <p:sp>
        <p:nvSpPr>
          <p:cNvPr id="2" name="Title 1"/>
          <p:cNvSpPr>
            <a:spLocks noGrp="1"/>
          </p:cNvSpPr>
          <p:nvPr>
            <p:ph type="title"/>
          </p:nvPr>
        </p:nvSpPr>
        <p:spPr>
          <a:xfrm>
            <a:off x="457200" y="274638"/>
            <a:ext cx="8229600" cy="944562"/>
          </a:xfrm>
        </p:spPr>
        <p:txBody>
          <a:bodyPr/>
          <a:lstStyle/>
          <a:p>
            <a:r>
              <a:rPr lang="en-US" b="1" dirty="0" smtClean="0">
                <a:solidFill>
                  <a:srgbClr val="C00000"/>
                </a:solidFill>
                <a:effectLst>
                  <a:outerShdw blurRad="38100" dist="38100" dir="2700000" algn="tl">
                    <a:srgbClr val="000000">
                      <a:alpha val="43137"/>
                    </a:srgbClr>
                  </a:outerShdw>
                </a:effectLst>
              </a:rPr>
              <a:t>CHARACTERISTICS</a:t>
            </a:r>
            <a:endParaRPr lang="en-US" b="1" dirty="0">
              <a:solidFill>
                <a:srgbClr val="C00000"/>
              </a:solidFill>
              <a:effectLst>
                <a:outerShdw blurRad="38100" dist="38100" dir="2700000" algn="tl">
                  <a:srgbClr val="000000">
                    <a:alpha val="43137"/>
                  </a:srgbClr>
                </a:outerShdw>
              </a:effectLst>
            </a:endParaRPr>
          </a:p>
        </p:txBody>
      </p:sp>
      <p:sp>
        <p:nvSpPr>
          <p:cNvPr id="5" name="Content Placeholder 4"/>
          <p:cNvSpPr>
            <a:spLocks noGrp="1"/>
          </p:cNvSpPr>
          <p:nvPr>
            <p:ph sz="quarter" idx="13"/>
          </p:nvPr>
        </p:nvSpPr>
        <p:spPr>
          <a:xfrm>
            <a:off x="457200" y="1371600"/>
            <a:ext cx="8229600" cy="5181600"/>
          </a:xfrm>
        </p:spPr>
        <p:txBody>
          <a:bodyPr>
            <a:normAutofit lnSpcReduction="10000"/>
          </a:bodyPr>
          <a:lstStyle/>
          <a:p>
            <a:pPr>
              <a:buClr>
                <a:srgbClr val="FF0066"/>
              </a:buClr>
              <a:buFont typeface="Wingdings" pitchFamily="2" charset="2"/>
              <a:buChar char="§"/>
            </a:pPr>
            <a:r>
              <a:rPr lang="en-US" sz="2800" b="1" dirty="0" smtClean="0"/>
              <a:t>Self replication, multiple copies. </a:t>
            </a:r>
          </a:p>
          <a:p>
            <a:pPr>
              <a:buClr>
                <a:srgbClr val="FF0066"/>
              </a:buClr>
              <a:buFont typeface="Wingdings" pitchFamily="2" charset="2"/>
              <a:buChar char="§"/>
            </a:pPr>
            <a:r>
              <a:rPr lang="en-US" sz="2800" b="1" dirty="0" smtClean="0"/>
              <a:t>Replication origin site.</a:t>
            </a:r>
          </a:p>
          <a:p>
            <a:pPr>
              <a:buClr>
                <a:srgbClr val="FF0066"/>
              </a:buClr>
              <a:buFont typeface="Wingdings" pitchFamily="2" charset="2"/>
              <a:buChar char="§"/>
            </a:pPr>
            <a:r>
              <a:rPr lang="en-US" sz="2800" b="1" dirty="0" smtClean="0"/>
              <a:t>Cloning site.</a:t>
            </a:r>
          </a:p>
          <a:p>
            <a:pPr>
              <a:buClr>
                <a:srgbClr val="FF0066"/>
              </a:buClr>
              <a:buFont typeface="Wingdings" pitchFamily="2" charset="2"/>
              <a:buChar char="§"/>
            </a:pPr>
            <a:r>
              <a:rPr lang="en-US" sz="2800" b="1" dirty="0" smtClean="0"/>
              <a:t>Selectable marker gene.</a:t>
            </a:r>
          </a:p>
          <a:p>
            <a:pPr>
              <a:buClr>
                <a:srgbClr val="FF0066"/>
              </a:buClr>
              <a:buFont typeface="Wingdings" pitchFamily="2" charset="2"/>
              <a:buChar char="§"/>
            </a:pPr>
            <a:r>
              <a:rPr lang="en-US" sz="2800" b="1" dirty="0" smtClean="0">
                <a:solidFill>
                  <a:schemeClr val="tx1">
                    <a:lumMod val="85000"/>
                    <a:lumOff val="15000"/>
                  </a:schemeClr>
                </a:solidFill>
              </a:rPr>
              <a:t>Small size.</a:t>
            </a:r>
          </a:p>
          <a:p>
            <a:pPr>
              <a:buClr>
                <a:srgbClr val="FF0066"/>
              </a:buClr>
              <a:buFont typeface="Wingdings" pitchFamily="2" charset="2"/>
              <a:buChar char="§"/>
            </a:pPr>
            <a:r>
              <a:rPr lang="en-US" sz="2800" b="1" dirty="0" smtClean="0">
                <a:solidFill>
                  <a:schemeClr val="tx1">
                    <a:lumMod val="85000"/>
                    <a:lumOff val="15000"/>
                  </a:schemeClr>
                </a:solidFill>
              </a:rPr>
              <a:t>Low molecular weight.</a:t>
            </a:r>
          </a:p>
          <a:p>
            <a:pPr>
              <a:buClr>
                <a:srgbClr val="FF0066"/>
              </a:buClr>
              <a:buFont typeface="Wingdings" pitchFamily="2" charset="2"/>
              <a:buChar char="§"/>
            </a:pPr>
            <a:r>
              <a:rPr lang="en-US" sz="2800" b="1" dirty="0" smtClean="0">
                <a:solidFill>
                  <a:schemeClr val="tx1">
                    <a:lumMod val="85000"/>
                    <a:lumOff val="15000"/>
                  </a:schemeClr>
                </a:solidFill>
              </a:rPr>
              <a:t>Easily isolated &amp; purified.</a:t>
            </a:r>
          </a:p>
          <a:p>
            <a:pPr>
              <a:buClr>
                <a:srgbClr val="FF0066"/>
              </a:buClr>
              <a:buFont typeface="Wingdings" pitchFamily="2" charset="2"/>
              <a:buChar char="§"/>
            </a:pPr>
            <a:r>
              <a:rPr lang="en-US" sz="2800" b="1" dirty="0" smtClean="0">
                <a:solidFill>
                  <a:schemeClr val="tx1">
                    <a:lumMod val="85000"/>
                    <a:lumOff val="15000"/>
                  </a:schemeClr>
                </a:solidFill>
              </a:rPr>
              <a:t>Easily introduced into host cell.</a:t>
            </a:r>
          </a:p>
          <a:p>
            <a:pPr>
              <a:buClr>
                <a:srgbClr val="FF0066"/>
              </a:buClr>
              <a:buFont typeface="Wingdings" pitchFamily="2" charset="2"/>
              <a:buChar char="§"/>
            </a:pPr>
            <a:r>
              <a:rPr lang="en-US" sz="2800" b="1" dirty="0" smtClean="0">
                <a:solidFill>
                  <a:schemeClr val="tx1">
                    <a:lumMod val="85000"/>
                    <a:lumOff val="15000"/>
                  </a:schemeClr>
                </a:solidFill>
              </a:rPr>
              <a:t>Control elements – promoter, operator, ribosome binding site.</a:t>
            </a:r>
            <a:endParaRPr lang="en-US" sz="2800" b="1" dirty="0">
              <a:solidFill>
                <a:schemeClr val="tx1">
                  <a:lumMod val="85000"/>
                  <a:lumOff val="15000"/>
                </a:schemeClr>
              </a:solidFill>
            </a:endParaRPr>
          </a:p>
        </p:txBody>
      </p:sp>
    </p:spTree>
  </p:cSld>
  <p:clrMapOvr>
    <a:masterClrMapping/>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welcome_to_megical_world_education_powerpoint_templates_and_powerpoint_themes_0812_title.jpg"/>
          <p:cNvPicPr>
            <a:picLocks noChangeAspect="1"/>
          </p:cNvPicPr>
          <p:nvPr/>
        </p:nvPicPr>
        <p:blipFill>
          <a:blip r:embed="rId3"/>
          <a:stretch>
            <a:fillRect/>
          </a:stretch>
        </p:blipFill>
        <p:spPr>
          <a:xfrm rot="10800000">
            <a:off x="-4" y="0"/>
            <a:ext cx="9144004" cy="6858000"/>
          </a:xfrm>
          <a:prstGeom prst="rect">
            <a:avLst/>
          </a:prstGeom>
        </p:spPr>
      </p:pic>
      <p:sp>
        <p:nvSpPr>
          <p:cNvPr id="2" name="Title 1"/>
          <p:cNvSpPr>
            <a:spLocks noGrp="1"/>
          </p:cNvSpPr>
          <p:nvPr>
            <p:ph type="title"/>
          </p:nvPr>
        </p:nvSpPr>
        <p:spPr>
          <a:xfrm>
            <a:off x="533400" y="0"/>
            <a:ext cx="8229600" cy="792162"/>
          </a:xfrm>
        </p:spPr>
        <p:txBody>
          <a:bodyPr/>
          <a:lstStyle/>
          <a:p>
            <a:r>
              <a:rPr lang="en-US" b="1" dirty="0" smtClean="0">
                <a:solidFill>
                  <a:srgbClr val="C00000"/>
                </a:solidFill>
                <a:effectLst>
                  <a:outerShdw blurRad="38100" dist="38100" dir="2700000" algn="tl">
                    <a:srgbClr val="000000">
                      <a:alpha val="43137"/>
                    </a:srgbClr>
                  </a:outerShdw>
                </a:effectLst>
              </a:rPr>
              <a:t>TYPES</a:t>
            </a:r>
            <a:endParaRPr lang="en-US" b="1" dirty="0">
              <a:solidFill>
                <a:srgbClr val="C00000"/>
              </a:solidFill>
              <a:effectLst>
                <a:outerShdw blurRad="38100" dist="38100" dir="2700000" algn="tl">
                  <a:srgbClr val="000000">
                    <a:alpha val="43137"/>
                  </a:srgbClr>
                </a:outerShdw>
              </a:effectLst>
            </a:endParaRPr>
          </a:p>
        </p:txBody>
      </p:sp>
      <p:sp>
        <p:nvSpPr>
          <p:cNvPr id="5" name="Content Placeholder 4"/>
          <p:cNvSpPr>
            <a:spLocks noGrp="1"/>
          </p:cNvSpPr>
          <p:nvPr>
            <p:ph sz="quarter" idx="13"/>
          </p:nvPr>
        </p:nvSpPr>
        <p:spPr>
          <a:xfrm>
            <a:off x="304800" y="762000"/>
            <a:ext cx="8686800" cy="5867400"/>
          </a:xfrm>
        </p:spPr>
        <p:txBody>
          <a:bodyPr>
            <a:normAutofit lnSpcReduction="10000"/>
          </a:bodyPr>
          <a:lstStyle/>
          <a:p>
            <a:pPr>
              <a:buNone/>
            </a:pPr>
            <a:r>
              <a:rPr lang="en-US" sz="2000" b="1" dirty="0" smtClean="0"/>
              <a:t>Two types :-</a:t>
            </a:r>
          </a:p>
          <a:p>
            <a:pPr marL="514350" indent="-514350">
              <a:buFont typeface="+mj-lt"/>
              <a:buAutoNum type="arabicParenR"/>
            </a:pPr>
            <a:r>
              <a:rPr lang="en-US" sz="2400" b="1" u="sng" dirty="0" smtClean="0">
                <a:solidFill>
                  <a:srgbClr val="990099"/>
                </a:solidFill>
              </a:rPr>
              <a:t>Cloning Vectors</a:t>
            </a:r>
          </a:p>
          <a:p>
            <a:pPr marL="514350" indent="-514350">
              <a:buNone/>
            </a:pPr>
            <a:r>
              <a:rPr lang="en-US" sz="2000" b="1" dirty="0" smtClean="0"/>
              <a:t>         Propagation or cloning of DNA insert inside a suitable host cells.</a:t>
            </a:r>
          </a:p>
          <a:p>
            <a:pPr marL="514350" indent="-514350">
              <a:buNone/>
            </a:pPr>
            <a:r>
              <a:rPr lang="en-US" sz="2000" b="1" dirty="0" smtClean="0"/>
              <a:t>               Examples: </a:t>
            </a:r>
            <a:r>
              <a:rPr lang="en-US" sz="2000" b="1" dirty="0" smtClean="0">
                <a:solidFill>
                  <a:srgbClr val="7030A0"/>
                </a:solidFill>
              </a:rPr>
              <a:t>Plasmids, Phage or Virus  </a:t>
            </a:r>
            <a:endParaRPr lang="en-US" sz="2000" b="1" dirty="0" smtClean="0"/>
          </a:p>
          <a:p>
            <a:pPr marL="514350" indent="-514350">
              <a:buFont typeface="Wingdings" pitchFamily="2" charset="2"/>
              <a:buChar char="Ø"/>
            </a:pPr>
            <a:r>
              <a:rPr lang="en-US" sz="2000" b="1" dirty="0" smtClean="0"/>
              <a:t>Obtaining millions of copies.</a:t>
            </a:r>
          </a:p>
          <a:p>
            <a:pPr marL="514350" indent="-514350">
              <a:buNone/>
            </a:pPr>
            <a:r>
              <a:rPr lang="en-US" sz="2000" b="1" dirty="0" smtClean="0"/>
              <a:t>Uses :- </a:t>
            </a:r>
          </a:p>
          <a:p>
            <a:pPr marL="514350" indent="-514350">
              <a:buNone/>
            </a:pPr>
            <a:r>
              <a:rPr lang="en-US" sz="2000" b="1" dirty="0" smtClean="0"/>
              <a:t>                Genomic library.</a:t>
            </a:r>
          </a:p>
          <a:p>
            <a:pPr marL="514350" indent="-514350">
              <a:buNone/>
            </a:pPr>
            <a:r>
              <a:rPr lang="en-US" sz="2000" b="1" dirty="0" smtClean="0"/>
              <a:t>                Preparing probes.</a:t>
            </a:r>
          </a:p>
          <a:p>
            <a:pPr marL="514350" indent="-514350">
              <a:buNone/>
            </a:pPr>
            <a:r>
              <a:rPr lang="en-US" sz="2000" b="1" dirty="0" smtClean="0"/>
              <a:t>                Genetic Engineering Experiments.</a:t>
            </a:r>
          </a:p>
          <a:p>
            <a:pPr marL="514350" indent="-514350">
              <a:buFont typeface="Wingdings" pitchFamily="2" charset="2"/>
              <a:buChar char="Ø"/>
            </a:pPr>
            <a:r>
              <a:rPr lang="en-US" sz="2000" b="1" dirty="0" smtClean="0"/>
              <a:t>Selection of cloning vector depends on :-</a:t>
            </a:r>
          </a:p>
          <a:p>
            <a:pPr marL="514350" indent="-514350">
              <a:buNone/>
            </a:pPr>
            <a:r>
              <a:rPr lang="en-US" sz="2000" b="1" dirty="0" smtClean="0"/>
              <a:t>              (a)  Objective of cloning experiment</a:t>
            </a:r>
          </a:p>
          <a:p>
            <a:pPr marL="514350" indent="-514350">
              <a:buNone/>
            </a:pPr>
            <a:r>
              <a:rPr lang="en-US" sz="2000" b="1" dirty="0" smtClean="0"/>
              <a:t>              (b)  Ease of working.</a:t>
            </a:r>
          </a:p>
          <a:p>
            <a:pPr marL="514350" indent="-514350">
              <a:buNone/>
            </a:pPr>
            <a:r>
              <a:rPr lang="en-US" sz="2000" b="1" dirty="0" smtClean="0"/>
              <a:t>              (c) Existing Knowledge about the vector.</a:t>
            </a:r>
          </a:p>
          <a:p>
            <a:pPr marL="514350" indent="-514350">
              <a:buNone/>
            </a:pPr>
            <a:r>
              <a:rPr lang="en-US" sz="2000" b="1" dirty="0" smtClean="0"/>
              <a:t>              (d)  Suitability.</a:t>
            </a:r>
          </a:p>
          <a:p>
            <a:pPr marL="514350" indent="-514350">
              <a:buNone/>
            </a:pPr>
            <a:r>
              <a:rPr lang="en-US" sz="2000" b="1" dirty="0" smtClean="0"/>
              <a:t>              (e)  Reliability.</a:t>
            </a:r>
          </a:p>
          <a:p>
            <a:pPr marL="514350" indent="-514350">
              <a:buNone/>
            </a:pPr>
            <a:endParaRPr lang="en-US" sz="2000" dirty="0"/>
          </a:p>
        </p:txBody>
      </p:sp>
    </p:spTree>
  </p:cSld>
  <p:clrMapOvr>
    <a:masterClrMapping/>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welcome_to_megical_world_education_powerpoint_templates_and_powerpoint_themes_0812_title.jpg"/>
          <p:cNvPicPr>
            <a:picLocks noChangeAspect="1"/>
          </p:cNvPicPr>
          <p:nvPr/>
        </p:nvPicPr>
        <p:blipFill>
          <a:blip r:embed="rId3"/>
          <a:stretch>
            <a:fillRect/>
          </a:stretch>
        </p:blipFill>
        <p:spPr>
          <a:xfrm rot="10800000">
            <a:off x="-4" y="0"/>
            <a:ext cx="9144004" cy="6858000"/>
          </a:xfrm>
          <a:prstGeom prst="rect">
            <a:avLst/>
          </a:prstGeom>
        </p:spPr>
      </p:pic>
      <p:sp>
        <p:nvSpPr>
          <p:cNvPr id="5" name="Content Placeholder 4"/>
          <p:cNvSpPr>
            <a:spLocks noGrp="1"/>
          </p:cNvSpPr>
          <p:nvPr>
            <p:ph sz="quarter" idx="13"/>
          </p:nvPr>
        </p:nvSpPr>
        <p:spPr>
          <a:xfrm>
            <a:off x="304800" y="304800"/>
            <a:ext cx="8686800" cy="6324600"/>
          </a:xfrm>
        </p:spPr>
        <p:txBody>
          <a:bodyPr>
            <a:normAutofit/>
          </a:bodyPr>
          <a:lstStyle/>
          <a:p>
            <a:pPr marL="514350" indent="-514350">
              <a:buFont typeface="+mj-lt"/>
              <a:buAutoNum type="arabicParenR" startAt="2"/>
            </a:pPr>
            <a:r>
              <a:rPr lang="en-US" sz="2800" b="1" u="sng" dirty="0" smtClean="0">
                <a:solidFill>
                  <a:srgbClr val="990099"/>
                </a:solidFill>
              </a:rPr>
              <a:t>Expression Vectors</a:t>
            </a:r>
          </a:p>
          <a:p>
            <a:pPr marL="514350" indent="-514350">
              <a:buNone/>
            </a:pPr>
            <a:endParaRPr lang="en-US" sz="2800" b="1" u="sng" dirty="0" smtClean="0">
              <a:solidFill>
                <a:srgbClr val="990099"/>
              </a:solidFill>
            </a:endParaRPr>
          </a:p>
          <a:p>
            <a:pPr marL="514350" indent="-514350">
              <a:buFont typeface="Wingdings" pitchFamily="2" charset="2"/>
              <a:buChar char="Ø"/>
            </a:pPr>
            <a:r>
              <a:rPr lang="en-US" sz="2800" b="1" dirty="0" smtClean="0"/>
              <a:t>Express the DNA insert producing specific protein.</a:t>
            </a:r>
          </a:p>
          <a:p>
            <a:pPr marL="514350" indent="-514350">
              <a:buFont typeface="Wingdings" pitchFamily="2" charset="2"/>
              <a:buChar char="Ø"/>
            </a:pPr>
            <a:r>
              <a:rPr lang="en-US" sz="2800" b="1" dirty="0" smtClean="0"/>
              <a:t>They have prokaryotic promoter.</a:t>
            </a:r>
          </a:p>
          <a:p>
            <a:pPr marL="514350" indent="-514350">
              <a:buFont typeface="Wingdings" pitchFamily="2" charset="2"/>
              <a:buChar char="Ø"/>
            </a:pPr>
            <a:r>
              <a:rPr lang="en-US" sz="2800" b="1" dirty="0" smtClean="0"/>
              <a:t>Ribosome binding site.</a:t>
            </a:r>
          </a:p>
          <a:p>
            <a:pPr marL="514350" indent="-514350">
              <a:buFont typeface="Wingdings" pitchFamily="2" charset="2"/>
              <a:buChar char="Ø"/>
            </a:pPr>
            <a:r>
              <a:rPr lang="en-US" sz="2800" b="1" dirty="0" smtClean="0"/>
              <a:t>Origin of replication. </a:t>
            </a:r>
          </a:p>
          <a:p>
            <a:pPr marL="514350" indent="-514350">
              <a:buFont typeface="Wingdings" pitchFamily="2" charset="2"/>
              <a:buChar char="Ø"/>
            </a:pPr>
            <a:r>
              <a:rPr lang="en-US" sz="2800" b="1" dirty="0" smtClean="0"/>
              <a:t>Antibiotic resistance gene.</a:t>
            </a:r>
          </a:p>
          <a:p>
            <a:pPr marL="514350" indent="-514350">
              <a:buFont typeface="Wingdings" pitchFamily="2" charset="2"/>
              <a:buChar char="Ø"/>
            </a:pPr>
            <a:r>
              <a:rPr lang="en-US" altLang="zh-CN" sz="2800" b="1" dirty="0" smtClean="0"/>
              <a:t>Expression vectors with strong promoters.</a:t>
            </a:r>
          </a:p>
          <a:p>
            <a:pPr marL="514350" indent="-514350">
              <a:buFont typeface="Wingdings" pitchFamily="2" charset="2"/>
              <a:buChar char="Ø"/>
            </a:pPr>
            <a:r>
              <a:rPr lang="en-US" altLang="zh-CN" sz="2800" b="1" dirty="0" smtClean="0"/>
              <a:t>Inducible Expression Vectors.</a:t>
            </a:r>
          </a:p>
          <a:p>
            <a:pPr marL="514350" indent="-514350">
              <a:buFont typeface="Wingdings" pitchFamily="2" charset="2"/>
              <a:buChar char="Ø"/>
            </a:pPr>
            <a:r>
              <a:rPr lang="en-US" altLang="zh-CN" sz="2800" b="1" dirty="0" smtClean="0"/>
              <a:t>Eukaryotic </a:t>
            </a:r>
            <a:r>
              <a:rPr lang="en-US" altLang="zh-CN" sz="2800" b="1" smtClean="0"/>
              <a:t>expression vectors. </a:t>
            </a:r>
            <a:endParaRPr lang="en-US" altLang="zh-CN" sz="2800" b="1" dirty="0" smtClean="0"/>
          </a:p>
          <a:p>
            <a:endParaRPr lang="en-US" altLang="zh-CN" sz="2800" dirty="0" smtClean="0"/>
          </a:p>
          <a:p>
            <a:pPr marL="514350" indent="-514350">
              <a:buFont typeface="Wingdings" pitchFamily="2" charset="2"/>
              <a:buChar char="Ø"/>
            </a:pPr>
            <a:endParaRPr lang="en-US" sz="2800" dirty="0" smtClean="0"/>
          </a:p>
          <a:p>
            <a:pPr marL="514350" indent="-514350">
              <a:buNone/>
            </a:pPr>
            <a:endParaRPr lang="en-US" sz="2800" dirty="0"/>
          </a:p>
        </p:txBody>
      </p:sp>
    </p:spTree>
  </p:cSld>
  <p:clrMapOvr>
    <a:masterClrMapping/>
  </p:clrMapOvr>
  <p:transition>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welcome_to_megical_world_education_powerpoint_templates_and_powerpoint_themes_0812_title.jpg"/>
          <p:cNvPicPr>
            <a:picLocks noChangeAspect="1"/>
          </p:cNvPicPr>
          <p:nvPr/>
        </p:nvPicPr>
        <p:blipFill>
          <a:blip r:embed="rId3"/>
          <a:stretch>
            <a:fillRect/>
          </a:stretch>
        </p:blipFill>
        <p:spPr>
          <a:xfrm rot="10800000">
            <a:off x="-32950" y="-4"/>
            <a:ext cx="9176950" cy="6858003"/>
          </a:xfrm>
          <a:prstGeom prst="rect">
            <a:avLst/>
          </a:prstGeom>
        </p:spPr>
      </p:pic>
      <p:sp>
        <p:nvSpPr>
          <p:cNvPr id="3" name="Text Placeholder 2"/>
          <p:cNvSpPr>
            <a:spLocks noGrp="1"/>
          </p:cNvSpPr>
          <p:nvPr>
            <p:ph type="body" idx="1"/>
          </p:nvPr>
        </p:nvSpPr>
        <p:spPr>
          <a:xfrm>
            <a:off x="381000" y="762000"/>
            <a:ext cx="4040188" cy="639762"/>
          </a:xfrm>
        </p:spPr>
        <p:txBody>
          <a:bodyPr>
            <a:normAutofit/>
          </a:bodyPr>
          <a:lstStyle/>
          <a:p>
            <a:pPr algn="ctr"/>
            <a:r>
              <a:rPr lang="en-US" sz="3200" dirty="0" smtClean="0">
                <a:solidFill>
                  <a:srgbClr val="008000"/>
                </a:solidFill>
              </a:rPr>
              <a:t>VECTOR</a:t>
            </a:r>
            <a:endParaRPr lang="en-US" sz="3200" dirty="0">
              <a:solidFill>
                <a:srgbClr val="008000"/>
              </a:solidFill>
            </a:endParaRPr>
          </a:p>
        </p:txBody>
      </p:sp>
      <p:sp>
        <p:nvSpPr>
          <p:cNvPr id="4" name="Content Placeholder 3"/>
          <p:cNvSpPr>
            <a:spLocks noGrp="1"/>
          </p:cNvSpPr>
          <p:nvPr>
            <p:ph sz="half" idx="2"/>
          </p:nvPr>
        </p:nvSpPr>
        <p:spPr/>
        <p:txBody>
          <a:bodyPr>
            <a:normAutofit fontScale="92500" lnSpcReduction="10000"/>
          </a:bodyPr>
          <a:lstStyle/>
          <a:p>
            <a:r>
              <a:rPr lang="en-US" sz="2800" b="1" dirty="0" smtClean="0">
                <a:solidFill>
                  <a:srgbClr val="008000"/>
                </a:solidFill>
              </a:rPr>
              <a:t>Plasmid</a:t>
            </a:r>
          </a:p>
          <a:p>
            <a:r>
              <a:rPr lang="en-US" sz="2800" b="1" dirty="0" smtClean="0">
                <a:solidFill>
                  <a:srgbClr val="008000"/>
                </a:solidFill>
              </a:rPr>
              <a:t>Bacteriophages</a:t>
            </a:r>
          </a:p>
          <a:p>
            <a:r>
              <a:rPr lang="en-US" sz="2800" b="1" dirty="0" smtClean="0">
                <a:solidFill>
                  <a:srgbClr val="008000"/>
                </a:solidFill>
              </a:rPr>
              <a:t>Cosmid</a:t>
            </a:r>
          </a:p>
          <a:p>
            <a:r>
              <a:rPr lang="en-US" sz="2800" b="1" dirty="0" smtClean="0">
                <a:solidFill>
                  <a:srgbClr val="008000"/>
                </a:solidFill>
              </a:rPr>
              <a:t>Yeast Cloning Vectors</a:t>
            </a:r>
          </a:p>
          <a:p>
            <a:r>
              <a:rPr lang="en-US" sz="2800" b="1" dirty="0" smtClean="0">
                <a:solidFill>
                  <a:srgbClr val="008000"/>
                </a:solidFill>
              </a:rPr>
              <a:t>Ti &amp; </a:t>
            </a:r>
            <a:r>
              <a:rPr lang="en-US" sz="2800" b="1" dirty="0" err="1" smtClean="0">
                <a:solidFill>
                  <a:srgbClr val="008000"/>
                </a:solidFill>
              </a:rPr>
              <a:t>Ri</a:t>
            </a:r>
            <a:r>
              <a:rPr lang="en-US" sz="2800" b="1" dirty="0" smtClean="0">
                <a:solidFill>
                  <a:srgbClr val="008000"/>
                </a:solidFill>
              </a:rPr>
              <a:t> Plasmids</a:t>
            </a:r>
            <a:endParaRPr lang="en-US" sz="2800" b="1" dirty="0">
              <a:solidFill>
                <a:srgbClr val="008000"/>
              </a:solidFill>
            </a:endParaRPr>
          </a:p>
        </p:txBody>
      </p:sp>
      <p:sp>
        <p:nvSpPr>
          <p:cNvPr id="5" name="Text Placeholder 4"/>
          <p:cNvSpPr>
            <a:spLocks noGrp="1"/>
          </p:cNvSpPr>
          <p:nvPr>
            <p:ph type="body" sz="quarter" idx="3"/>
          </p:nvPr>
        </p:nvSpPr>
        <p:spPr>
          <a:xfrm>
            <a:off x="4876800" y="762000"/>
            <a:ext cx="4041775" cy="650875"/>
          </a:xfrm>
        </p:spPr>
        <p:txBody>
          <a:bodyPr>
            <a:normAutofit/>
          </a:bodyPr>
          <a:lstStyle/>
          <a:p>
            <a:pPr algn="ctr"/>
            <a:r>
              <a:rPr lang="en-US" sz="3200" dirty="0" smtClean="0"/>
              <a:t>TARGET HOST CELL</a:t>
            </a:r>
            <a:endParaRPr lang="en-US" sz="3200" dirty="0"/>
          </a:p>
        </p:txBody>
      </p:sp>
      <p:sp>
        <p:nvSpPr>
          <p:cNvPr id="6" name="Content Placeholder 5"/>
          <p:cNvSpPr>
            <a:spLocks noGrp="1"/>
          </p:cNvSpPr>
          <p:nvPr>
            <p:ph sz="quarter" idx="4"/>
          </p:nvPr>
        </p:nvSpPr>
        <p:spPr/>
        <p:txBody>
          <a:bodyPr>
            <a:normAutofit fontScale="77500" lnSpcReduction="20000"/>
          </a:bodyPr>
          <a:lstStyle/>
          <a:p>
            <a:pPr>
              <a:buNone/>
            </a:pPr>
            <a:r>
              <a:rPr lang="en-US" sz="2800" b="1" dirty="0" smtClean="0">
                <a:solidFill>
                  <a:schemeClr val="bg1"/>
                </a:solidFill>
              </a:rPr>
              <a:t>     </a:t>
            </a:r>
            <a:r>
              <a:rPr lang="en-US" sz="2800" b="1" dirty="0" smtClean="0"/>
              <a:t>Bacteria, Streptomyces</a:t>
            </a:r>
          </a:p>
          <a:p>
            <a:pPr>
              <a:buNone/>
            </a:pPr>
            <a:r>
              <a:rPr lang="en-US" sz="2800" b="1" dirty="0" smtClean="0"/>
              <a:t>     Bacteria</a:t>
            </a:r>
          </a:p>
          <a:p>
            <a:pPr>
              <a:buNone/>
            </a:pPr>
            <a:r>
              <a:rPr lang="en-US" sz="2800" b="1" dirty="0" smtClean="0"/>
              <a:t>     Bacteria</a:t>
            </a:r>
          </a:p>
          <a:p>
            <a:pPr>
              <a:buNone/>
            </a:pPr>
            <a:r>
              <a:rPr lang="en-US" sz="2800" b="1" dirty="0" smtClean="0"/>
              <a:t>     Yeasts</a:t>
            </a:r>
          </a:p>
          <a:p>
            <a:pPr>
              <a:buNone/>
            </a:pPr>
            <a:r>
              <a:rPr lang="en-US" sz="2800" b="1" dirty="0" smtClean="0"/>
              <a:t>     Transformation of cloned gene in higher plants.</a:t>
            </a:r>
            <a:endParaRPr lang="en-US" sz="2800" b="1" dirty="0"/>
          </a:p>
        </p:txBody>
      </p:sp>
    </p:spTree>
  </p:cSld>
  <p:clrMapOvr>
    <a:masterClrMapping/>
  </p:clrMapOvr>
  <p:transition>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welcome_to_megical_world_education_powerpoint_templates_and_powerpoint_themes_0812_title.jpg"/>
          <p:cNvPicPr>
            <a:picLocks noChangeAspect="1"/>
          </p:cNvPicPr>
          <p:nvPr/>
        </p:nvPicPr>
        <p:blipFill>
          <a:blip r:embed="rId2"/>
          <a:stretch>
            <a:fillRect/>
          </a:stretch>
        </p:blipFill>
        <p:spPr>
          <a:xfrm rot="10800000">
            <a:off x="-4" y="0"/>
            <a:ext cx="9144004" cy="6858000"/>
          </a:xfrm>
          <a:prstGeom prst="rect">
            <a:avLst/>
          </a:prstGeom>
        </p:spPr>
      </p:pic>
      <p:sp>
        <p:nvSpPr>
          <p:cNvPr id="2" name="Title 1"/>
          <p:cNvSpPr>
            <a:spLocks noGrp="1"/>
          </p:cNvSpPr>
          <p:nvPr>
            <p:ph type="title"/>
          </p:nvPr>
        </p:nvSpPr>
        <p:spPr>
          <a:xfrm>
            <a:off x="457200" y="274638"/>
            <a:ext cx="8229600" cy="868362"/>
          </a:xfrm>
        </p:spPr>
        <p:txBody>
          <a:bodyPr/>
          <a:lstStyle/>
          <a:p>
            <a:r>
              <a:rPr lang="en-US" b="1" dirty="0" smtClean="0">
                <a:solidFill>
                  <a:srgbClr val="C00000"/>
                </a:solidFill>
                <a:effectLst>
                  <a:outerShdw blurRad="38100" dist="38100" dir="2700000" algn="tl">
                    <a:srgbClr val="000000">
                      <a:alpha val="43137"/>
                    </a:srgbClr>
                  </a:outerShdw>
                </a:effectLst>
              </a:rPr>
              <a:t>AGENTS USED AS VECTORS</a:t>
            </a:r>
            <a:endParaRPr lang="en-US" b="1" dirty="0">
              <a:solidFill>
                <a:srgbClr val="C00000"/>
              </a:solidFill>
              <a:effectLst>
                <a:outerShdw blurRad="38100" dist="38100" dir="2700000" algn="tl">
                  <a:srgbClr val="000000">
                    <a:alpha val="43137"/>
                  </a:srgbClr>
                </a:outerShdw>
              </a:effectLst>
            </a:endParaRPr>
          </a:p>
        </p:txBody>
      </p:sp>
      <p:sp>
        <p:nvSpPr>
          <p:cNvPr id="5" name="Content Placeholder 4"/>
          <p:cNvSpPr>
            <a:spLocks noGrp="1"/>
          </p:cNvSpPr>
          <p:nvPr>
            <p:ph sz="quarter" idx="13"/>
          </p:nvPr>
        </p:nvSpPr>
        <p:spPr>
          <a:xfrm>
            <a:off x="381000" y="1066800"/>
            <a:ext cx="8458200" cy="5486400"/>
          </a:xfrm>
        </p:spPr>
        <p:txBody>
          <a:bodyPr>
            <a:normAutofit/>
          </a:bodyPr>
          <a:lstStyle/>
          <a:p>
            <a:pPr>
              <a:buClr>
                <a:srgbClr val="990099"/>
              </a:buClr>
              <a:buFont typeface="Wingdings" pitchFamily="2" charset="2"/>
              <a:buChar char="ü"/>
            </a:pPr>
            <a:endParaRPr lang="en-US" sz="2800" dirty="0" smtClean="0"/>
          </a:p>
          <a:p>
            <a:pPr>
              <a:buClr>
                <a:srgbClr val="990099"/>
              </a:buClr>
              <a:buNone/>
            </a:pPr>
            <a:endParaRPr lang="en-US" sz="2800" dirty="0" smtClean="0"/>
          </a:p>
          <a:p>
            <a:pPr>
              <a:buClr>
                <a:srgbClr val="990099"/>
              </a:buClr>
              <a:buFont typeface="Wingdings" pitchFamily="2" charset="2"/>
              <a:buChar char="v"/>
            </a:pPr>
            <a:r>
              <a:rPr lang="en-US" b="1" dirty="0" smtClean="0"/>
              <a:t> </a:t>
            </a:r>
            <a:r>
              <a:rPr lang="en-US" b="1" dirty="0" smtClean="0">
                <a:solidFill>
                  <a:srgbClr val="008000"/>
                </a:solidFill>
              </a:rPr>
              <a:t>PLASMIDS</a:t>
            </a:r>
          </a:p>
          <a:p>
            <a:pPr>
              <a:buClr>
                <a:srgbClr val="990099"/>
              </a:buClr>
              <a:buFont typeface="Wingdings" pitchFamily="2" charset="2"/>
              <a:buChar char="v"/>
            </a:pPr>
            <a:r>
              <a:rPr lang="en-US" b="1" dirty="0" smtClean="0">
                <a:solidFill>
                  <a:srgbClr val="996633"/>
                </a:solidFill>
              </a:rPr>
              <a:t>BACTERIOPHAGES</a:t>
            </a:r>
          </a:p>
          <a:p>
            <a:pPr>
              <a:buClr>
                <a:srgbClr val="990099"/>
              </a:buClr>
              <a:buFont typeface="Wingdings" pitchFamily="2" charset="2"/>
              <a:buChar char="v"/>
            </a:pPr>
            <a:r>
              <a:rPr lang="en-US" b="1" dirty="0" smtClean="0">
                <a:solidFill>
                  <a:srgbClr val="0070C0"/>
                </a:solidFill>
              </a:rPr>
              <a:t>COSMID</a:t>
            </a:r>
          </a:p>
          <a:p>
            <a:pPr>
              <a:buClr>
                <a:srgbClr val="990099"/>
              </a:buClr>
              <a:buFont typeface="Wingdings" pitchFamily="2" charset="2"/>
              <a:buChar char="v"/>
            </a:pPr>
            <a:r>
              <a:rPr lang="en-US" b="1" dirty="0" smtClean="0">
                <a:solidFill>
                  <a:schemeClr val="accent6">
                    <a:lumMod val="75000"/>
                  </a:schemeClr>
                </a:solidFill>
              </a:rPr>
              <a:t>ARTIFICIAL CHROMOSOME VECTORS</a:t>
            </a:r>
          </a:p>
          <a:p>
            <a:pPr>
              <a:buClr>
                <a:srgbClr val="990099"/>
              </a:buClr>
              <a:buNone/>
            </a:pPr>
            <a:r>
              <a:rPr lang="en-US" b="1" dirty="0" smtClean="0">
                <a:solidFill>
                  <a:schemeClr val="accent6">
                    <a:lumMod val="75000"/>
                  </a:schemeClr>
                </a:solidFill>
              </a:rPr>
              <a:t>          </a:t>
            </a:r>
          </a:p>
          <a:p>
            <a:pPr>
              <a:buClr>
                <a:srgbClr val="990099"/>
              </a:buClr>
              <a:buNone/>
            </a:pPr>
            <a:r>
              <a:rPr lang="en-US" b="1" dirty="0" smtClean="0">
                <a:solidFill>
                  <a:schemeClr val="accent6">
                    <a:lumMod val="75000"/>
                  </a:schemeClr>
                </a:solidFill>
              </a:rPr>
              <a:t>             </a:t>
            </a:r>
            <a:r>
              <a:rPr lang="en-US" b="1" dirty="0" smtClean="0"/>
              <a:t>In 1973, Cohen described first  successful</a:t>
            </a:r>
          </a:p>
          <a:p>
            <a:pPr>
              <a:buClr>
                <a:srgbClr val="990099"/>
              </a:buClr>
              <a:buNone/>
            </a:pPr>
            <a:r>
              <a:rPr lang="en-US" b="1" dirty="0" smtClean="0"/>
              <a:t>construction of recombinant vector.</a:t>
            </a:r>
          </a:p>
          <a:p>
            <a:pPr>
              <a:buClr>
                <a:srgbClr val="990099"/>
              </a:buClr>
              <a:buNone/>
            </a:pPr>
            <a:r>
              <a:rPr lang="en-US" b="1" dirty="0" smtClean="0"/>
              <a:t>Plasmid PSC101 - Ecoli</a:t>
            </a:r>
          </a:p>
        </p:txBody>
      </p:sp>
    </p:spTree>
  </p:cSld>
  <p:clrMapOvr>
    <a:masterClrMapping/>
  </p:clrMapOvr>
  <p:transition>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welcome_to_megical_world_education_powerpoint_templates_and_powerpoint_themes_0812_title.jpg"/>
          <p:cNvPicPr>
            <a:picLocks noChangeAspect="1"/>
          </p:cNvPicPr>
          <p:nvPr/>
        </p:nvPicPr>
        <p:blipFill>
          <a:blip r:embed="rId3"/>
          <a:stretch>
            <a:fillRect/>
          </a:stretch>
        </p:blipFill>
        <p:spPr>
          <a:xfrm rot="10800000">
            <a:off x="-4" y="0"/>
            <a:ext cx="9144004" cy="6858000"/>
          </a:xfrm>
          <a:prstGeom prst="rect">
            <a:avLst/>
          </a:prstGeom>
        </p:spPr>
      </p:pic>
      <p:sp>
        <p:nvSpPr>
          <p:cNvPr id="2" name="Title 1"/>
          <p:cNvSpPr>
            <a:spLocks noGrp="1"/>
          </p:cNvSpPr>
          <p:nvPr>
            <p:ph type="title"/>
          </p:nvPr>
        </p:nvSpPr>
        <p:spPr>
          <a:xfrm>
            <a:off x="457200" y="0"/>
            <a:ext cx="8229600" cy="762000"/>
          </a:xfrm>
        </p:spPr>
        <p:txBody>
          <a:bodyPr/>
          <a:lstStyle/>
          <a:p>
            <a:r>
              <a:rPr lang="en-US" b="1" dirty="0" smtClean="0">
                <a:solidFill>
                  <a:srgbClr val="C00000"/>
                </a:solidFill>
                <a:effectLst>
                  <a:outerShdw blurRad="38100" dist="38100" dir="2700000" algn="tl">
                    <a:srgbClr val="000000">
                      <a:alpha val="43137"/>
                    </a:srgbClr>
                  </a:outerShdw>
                </a:effectLst>
              </a:rPr>
              <a:t>PLASMID</a:t>
            </a:r>
            <a:endParaRPr lang="en-US" b="1" dirty="0">
              <a:solidFill>
                <a:srgbClr val="C00000"/>
              </a:solidFill>
              <a:effectLst>
                <a:outerShdw blurRad="38100" dist="38100" dir="2700000" algn="tl">
                  <a:srgbClr val="000000">
                    <a:alpha val="43137"/>
                  </a:srgbClr>
                </a:outerShdw>
              </a:effectLst>
            </a:endParaRPr>
          </a:p>
        </p:txBody>
      </p:sp>
      <p:sp>
        <p:nvSpPr>
          <p:cNvPr id="5" name="Content Placeholder 4"/>
          <p:cNvSpPr>
            <a:spLocks noGrp="1"/>
          </p:cNvSpPr>
          <p:nvPr>
            <p:ph sz="quarter" idx="13"/>
          </p:nvPr>
        </p:nvSpPr>
        <p:spPr>
          <a:xfrm>
            <a:off x="381000" y="838200"/>
            <a:ext cx="8458200" cy="5715000"/>
          </a:xfrm>
        </p:spPr>
        <p:txBody>
          <a:bodyPr>
            <a:normAutofit fontScale="92500" lnSpcReduction="10000"/>
          </a:bodyPr>
          <a:lstStyle/>
          <a:p>
            <a:pPr>
              <a:buClr>
                <a:srgbClr val="990099"/>
              </a:buClr>
              <a:buFont typeface="Wingdings" pitchFamily="2" charset="2"/>
              <a:buChar char="ü"/>
            </a:pPr>
            <a:r>
              <a:rPr lang="en-US" sz="2400" dirty="0" smtClean="0"/>
              <a:t> </a:t>
            </a:r>
            <a:r>
              <a:rPr lang="en-US" sz="2400" b="1" dirty="0" smtClean="0"/>
              <a:t>Extra chromosomal DNA molecules.</a:t>
            </a:r>
          </a:p>
          <a:p>
            <a:pPr>
              <a:buClr>
                <a:srgbClr val="990099"/>
              </a:buClr>
              <a:buFont typeface="Wingdings" pitchFamily="2" charset="2"/>
              <a:buChar char="ü"/>
            </a:pPr>
            <a:r>
              <a:rPr lang="en-US" sz="2400" b="1" dirty="0" smtClean="0"/>
              <a:t> Self replicating.</a:t>
            </a:r>
          </a:p>
          <a:p>
            <a:pPr>
              <a:buClr>
                <a:srgbClr val="990099"/>
              </a:buClr>
              <a:buFont typeface="Wingdings" pitchFamily="2" charset="2"/>
              <a:buChar char="ü"/>
            </a:pPr>
            <a:r>
              <a:rPr lang="en-US" sz="2400" b="1" dirty="0" smtClean="0"/>
              <a:t> Double stranded.</a:t>
            </a:r>
          </a:p>
          <a:p>
            <a:pPr>
              <a:buClr>
                <a:srgbClr val="990099"/>
              </a:buClr>
              <a:buFont typeface="Wingdings" pitchFamily="2" charset="2"/>
              <a:buChar char="ü"/>
            </a:pPr>
            <a:r>
              <a:rPr lang="en-US" sz="2400" b="1" dirty="0" smtClean="0"/>
              <a:t> Short sequence of DNA.</a:t>
            </a:r>
          </a:p>
          <a:p>
            <a:pPr>
              <a:buClr>
                <a:srgbClr val="990099"/>
              </a:buClr>
              <a:buFont typeface="Wingdings" pitchFamily="2" charset="2"/>
              <a:buChar char="ü"/>
            </a:pPr>
            <a:r>
              <a:rPr lang="en-US" sz="2400" b="1" dirty="0" smtClean="0"/>
              <a:t>Circular DNA molecules.</a:t>
            </a:r>
          </a:p>
          <a:p>
            <a:pPr>
              <a:buClr>
                <a:srgbClr val="990099"/>
              </a:buClr>
              <a:buFont typeface="Wingdings" pitchFamily="2" charset="2"/>
              <a:buChar char="ü"/>
            </a:pPr>
            <a:r>
              <a:rPr lang="en-US" sz="2400" b="1" dirty="0" smtClean="0"/>
              <a:t>Found mainly in prokaryotes</a:t>
            </a:r>
            <a:r>
              <a:rPr lang="en-US" sz="2400" dirty="0" smtClean="0"/>
              <a:t>.</a:t>
            </a:r>
          </a:p>
          <a:p>
            <a:pPr>
              <a:buClr>
                <a:srgbClr val="990099"/>
              </a:buClr>
              <a:buNone/>
            </a:pPr>
            <a:r>
              <a:rPr lang="en-US" sz="2400" b="1" dirty="0" smtClean="0">
                <a:solidFill>
                  <a:srgbClr val="FF0000"/>
                </a:solidFill>
              </a:rPr>
              <a:t>       CHARACTERISTICS</a:t>
            </a:r>
          </a:p>
          <a:p>
            <a:pPr algn="just">
              <a:buClr>
                <a:srgbClr val="990099"/>
              </a:buClr>
              <a:buNone/>
            </a:pPr>
            <a:r>
              <a:rPr lang="en-US" sz="2400" b="1" dirty="0" smtClean="0"/>
              <a:t>           a.  Minimum amount of DNA.</a:t>
            </a:r>
          </a:p>
          <a:p>
            <a:pPr algn="just">
              <a:buClr>
                <a:srgbClr val="990099"/>
              </a:buClr>
              <a:buNone/>
            </a:pPr>
            <a:r>
              <a:rPr lang="en-US" sz="2400" b="1" dirty="0" smtClean="0"/>
              <a:t>           b.  Two suitable markers for identification .</a:t>
            </a:r>
          </a:p>
          <a:p>
            <a:pPr algn="just">
              <a:buClr>
                <a:srgbClr val="990099"/>
              </a:buClr>
              <a:buNone/>
            </a:pPr>
            <a:r>
              <a:rPr lang="en-US" sz="2400" b="1" dirty="0" smtClean="0"/>
              <a:t>           c.  Single restriction site.</a:t>
            </a:r>
          </a:p>
          <a:p>
            <a:pPr algn="just">
              <a:buClr>
                <a:srgbClr val="990099"/>
              </a:buClr>
              <a:buNone/>
            </a:pPr>
            <a:r>
              <a:rPr lang="en-US" sz="2400" b="1" dirty="0" smtClean="0"/>
              <a:t>           d.  More restriction enzyme.</a:t>
            </a:r>
          </a:p>
          <a:p>
            <a:pPr algn="just">
              <a:buClr>
                <a:srgbClr val="990099"/>
              </a:buClr>
              <a:buNone/>
            </a:pPr>
            <a:r>
              <a:rPr lang="en-US" sz="2400" b="1" dirty="0" smtClean="0"/>
              <a:t>           e.  Size range 1kbp – 1000kbp.</a:t>
            </a:r>
          </a:p>
          <a:p>
            <a:pPr algn="just">
              <a:buClr>
                <a:srgbClr val="990099"/>
              </a:buClr>
              <a:buNone/>
            </a:pPr>
            <a:r>
              <a:rPr lang="en-US" sz="2400" b="1" dirty="0" smtClean="0"/>
              <a:t>           f.   Relaxed replication control.</a:t>
            </a:r>
          </a:p>
          <a:p>
            <a:pPr algn="just">
              <a:buClr>
                <a:srgbClr val="990099"/>
              </a:buClr>
              <a:buNone/>
            </a:pPr>
            <a:r>
              <a:rPr lang="en-US" sz="2400" b="1" dirty="0" smtClean="0"/>
              <a:t>           g.  Restriction endonuclease enzyme.</a:t>
            </a:r>
          </a:p>
        </p:txBody>
      </p:sp>
      <p:sp>
        <p:nvSpPr>
          <p:cNvPr id="6" name="Right Arrow 5"/>
          <p:cNvSpPr/>
          <p:nvPr/>
        </p:nvSpPr>
        <p:spPr>
          <a:xfrm>
            <a:off x="533400" y="3352800"/>
            <a:ext cx="2286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wipe dir="d"/>
  </p:transition>
  <p:timing>
    <p:tnLst>
      <p:par>
        <p:cTn id="1" dur="indefinite" restart="never" nodeType="tmRoot"/>
      </p:par>
    </p:tnLst>
  </p:timing>
</p:sld>
</file>

<file path=ppt/theme/theme1.xml><?xml version="1.0" encoding="utf-8"?>
<a:theme xmlns:a="http://schemas.openxmlformats.org/drawingml/2006/main" name="Slipstream">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2172</TotalTime>
  <Words>1900</Words>
  <Application>Microsoft Office PowerPoint</Application>
  <PresentationFormat>On-screen Show (4:3)</PresentationFormat>
  <Paragraphs>249</Paragraphs>
  <Slides>28</Slides>
  <Notes>10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Slipstream</vt:lpstr>
      <vt:lpstr>PowerPoint Presentation</vt:lpstr>
      <vt:lpstr>VECTORS:  TYPES AND CHARACTERISTICS</vt:lpstr>
      <vt:lpstr>VECTORS</vt:lpstr>
      <vt:lpstr>CHARACTERISTICS</vt:lpstr>
      <vt:lpstr>TYPES</vt:lpstr>
      <vt:lpstr>PowerPoint Presentation</vt:lpstr>
      <vt:lpstr>PowerPoint Presentation</vt:lpstr>
      <vt:lpstr>AGENTS USED AS VECTORS</vt:lpstr>
      <vt:lpstr>PLASMID</vt:lpstr>
      <vt:lpstr>PLASMID classification </vt:lpstr>
      <vt:lpstr>EXAMPLES OF PLASMID VECTORS</vt:lpstr>
      <vt:lpstr>PowerPoint Presentation</vt:lpstr>
      <vt:lpstr>PBR322</vt:lpstr>
      <vt:lpstr>pUC8</vt:lpstr>
      <vt:lpstr>PBR327</vt:lpstr>
      <vt:lpstr>PHAGE</vt:lpstr>
      <vt:lpstr>BACTERIOPHAGE VECTORS </vt:lpstr>
      <vt:lpstr>PowerPoint Presentation</vt:lpstr>
      <vt:lpstr>HYBRID VECTOR </vt:lpstr>
      <vt:lpstr>COSMIDS</vt:lpstr>
      <vt:lpstr>PowerPoint Presentation</vt:lpstr>
      <vt:lpstr>PowerPoint Presentation</vt:lpstr>
      <vt:lpstr>ARTIFICIAL CHROMOSOME</vt:lpstr>
      <vt:lpstr>BACTERIAL  ARTIFICIAL  CHROMOSOME</vt:lpstr>
      <vt:lpstr>YEAST  ARTIFICIAL  CHROMOSOME</vt:lpstr>
      <vt:lpstr>PYAC3 VECTOR </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win</dc:creator>
  <cp:lastModifiedBy>Fatima</cp:lastModifiedBy>
  <cp:revision>232</cp:revision>
  <dcterms:created xsi:type="dcterms:W3CDTF">2015-01-03T10:37:07Z</dcterms:created>
  <dcterms:modified xsi:type="dcterms:W3CDTF">2016-04-04T18:40:36Z</dcterms:modified>
</cp:coreProperties>
</file>