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20/06/1437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20/06/1437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20/06/1437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20/06/1437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20/06/1437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20/06/1437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20/06/1437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20/06/1437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عقد المقاولة</a:t>
            </a:r>
            <a:endParaRPr lang="ar-IQ" dirty="0"/>
          </a:p>
        </p:txBody>
      </p:sp>
      <p:sp>
        <p:nvSpPr>
          <p:cNvPr id="3" name="عنوان فرعي 2"/>
          <p:cNvSpPr>
            <a:spLocks noGrp="1"/>
          </p:cNvSpPr>
          <p:nvPr>
            <p:ph type="subTitle" idx="1"/>
          </p:nvPr>
        </p:nvSpPr>
        <p:spPr/>
        <p:txBody>
          <a:bodyPr/>
          <a:lstStyle/>
          <a:p>
            <a:r>
              <a:rPr lang="ar-IQ" dirty="0" smtClean="0"/>
              <a:t>المحاضرة الاولى- التعريف والخصائص</a:t>
            </a:r>
            <a:endParaRPr lang="ar-IQ" dirty="0"/>
          </a:p>
        </p:txBody>
      </p:sp>
    </p:spTree>
    <p:extLst>
      <p:ext uri="{BB962C8B-B14F-4D97-AF65-F5344CB8AC3E}">
        <p14:creationId xmlns:p14="http://schemas.microsoft.com/office/powerpoint/2010/main" val="3427835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التعريف</a:t>
            </a:r>
            <a:endParaRPr lang="ar-IQ" dirty="0"/>
          </a:p>
        </p:txBody>
      </p:sp>
      <p:sp>
        <p:nvSpPr>
          <p:cNvPr id="3" name="عنصر نائب للمحتوى 2"/>
          <p:cNvSpPr>
            <a:spLocks noGrp="1"/>
          </p:cNvSpPr>
          <p:nvPr>
            <p:ph idx="1"/>
          </p:nvPr>
        </p:nvSpPr>
        <p:spPr/>
        <p:txBody>
          <a:bodyPr/>
          <a:lstStyle/>
          <a:p>
            <a:r>
              <a:rPr lang="ar-IQ" dirty="0"/>
              <a:t>المقاولة عقد به </a:t>
            </a:r>
            <a:r>
              <a:rPr lang="ar-IQ" dirty="0" err="1"/>
              <a:t>يتعھد</a:t>
            </a:r>
            <a:r>
              <a:rPr lang="ar-IQ" dirty="0"/>
              <a:t> احد </a:t>
            </a:r>
            <a:r>
              <a:rPr lang="ar-IQ" dirty="0" err="1"/>
              <a:t>الطرفین</a:t>
            </a:r>
            <a:r>
              <a:rPr lang="ar-IQ" dirty="0"/>
              <a:t> ان يصنع </a:t>
            </a:r>
            <a:r>
              <a:rPr lang="ar-IQ" dirty="0" err="1"/>
              <a:t>شیئاً</a:t>
            </a:r>
            <a:r>
              <a:rPr lang="ar-IQ" dirty="0"/>
              <a:t> او يؤدي عملاً لقاء اجر </a:t>
            </a:r>
            <a:r>
              <a:rPr lang="ar-IQ" dirty="0" err="1"/>
              <a:t>يتعھد</a:t>
            </a:r>
            <a:r>
              <a:rPr lang="ar-IQ" dirty="0"/>
              <a:t> به </a:t>
            </a:r>
            <a:r>
              <a:rPr lang="ar-IQ" dirty="0" smtClean="0"/>
              <a:t>الطرف الآخر</a:t>
            </a:r>
            <a:r>
              <a:rPr lang="ar-IQ" dirty="0"/>
              <a:t>.</a:t>
            </a:r>
          </a:p>
        </p:txBody>
      </p:sp>
    </p:spTree>
    <p:extLst>
      <p:ext uri="{BB962C8B-B14F-4D97-AF65-F5344CB8AC3E}">
        <p14:creationId xmlns:p14="http://schemas.microsoft.com/office/powerpoint/2010/main" val="790802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الخصائص</a:t>
            </a:r>
            <a:endParaRPr lang="ar-IQ" dirty="0"/>
          </a:p>
        </p:txBody>
      </p:sp>
      <p:sp>
        <p:nvSpPr>
          <p:cNvPr id="3" name="عنصر نائب للمحتوى 2"/>
          <p:cNvSpPr>
            <a:spLocks noGrp="1"/>
          </p:cNvSpPr>
          <p:nvPr>
            <p:ph idx="1"/>
          </p:nvPr>
        </p:nvSpPr>
        <p:spPr/>
        <p:txBody>
          <a:bodyPr>
            <a:normAutofit fontScale="77500" lnSpcReduction="20000"/>
          </a:bodyPr>
          <a:lstStyle/>
          <a:p>
            <a:r>
              <a:rPr lang="ar-IQ" dirty="0"/>
              <a:t>1- عقد رضائي : وهذا واضح من الفقرة الأخيرة لنص </a:t>
            </a:r>
            <a:r>
              <a:rPr lang="ar-IQ" dirty="0" smtClean="0"/>
              <a:t>864 </a:t>
            </a:r>
            <a:r>
              <a:rPr lang="ar-IQ" dirty="0"/>
              <a:t>من قانون الالتزامات والعقود، والتي جاء فيها " وفي الحالتين يتم العقد بتراضي الطرفين ".</a:t>
            </a:r>
          </a:p>
          <a:p>
            <a:r>
              <a:rPr lang="ar-IQ" dirty="0"/>
              <a:t>ويعني ذلك أن لا يشترط لانعقاد العقد شكل معين، فالمقاولة تنعقد بمجرد اتفاق طرفيها، حيث يتم ذلك بتبادل الإيجاب والقبول ولو </a:t>
            </a:r>
            <a:r>
              <a:rPr lang="ar-IQ" dirty="0" err="1"/>
              <a:t>شفاهة</a:t>
            </a:r>
            <a:r>
              <a:rPr lang="ar-IQ" dirty="0"/>
              <a:t>.</a:t>
            </a:r>
          </a:p>
          <a:p>
            <a:r>
              <a:rPr lang="ar-IQ" dirty="0"/>
              <a:t>2- عقد معاوضة : وذلك لأن كلا طرفيها (المقاول ورب العمل) يأخذ مقابلا لما يعطي فالمقاول يقوم بالعمل وقد يقدم المواد اللازمة لهذا العمل ورب العمل يدفع الأجر.</a:t>
            </a:r>
          </a:p>
          <a:p>
            <a:r>
              <a:rPr lang="ar-IQ" dirty="0"/>
              <a:t>وهناك من يعتبرها عقد من عقود المضاربة، فلا يتصور أن تكون المقاولة بلا أجر، وهي لا تقتصر على عوض مجازاة المقاول فقط كما في الوديعة المأجورة، بل هي تقوم على المضاربة لتحقيق الربح، لذلك فالأصل فيها أن تكون مأجورة خلافا للوديعة والوكالة فالأصل فيها أنها </a:t>
            </a:r>
            <a:r>
              <a:rPr lang="ar-IQ" dirty="0" err="1"/>
              <a:t>تبرعية</a:t>
            </a:r>
            <a:r>
              <a:rPr lang="ar-IQ" dirty="0" smtClean="0"/>
              <a:t>.</a:t>
            </a:r>
            <a:endParaRPr lang="ar-IQ" dirty="0"/>
          </a:p>
        </p:txBody>
      </p:sp>
    </p:spTree>
    <p:extLst>
      <p:ext uri="{BB962C8B-B14F-4D97-AF65-F5344CB8AC3E}">
        <p14:creationId xmlns:p14="http://schemas.microsoft.com/office/powerpoint/2010/main" val="2974570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الخصائص</a:t>
            </a:r>
            <a:endParaRPr lang="ar-IQ" dirty="0"/>
          </a:p>
        </p:txBody>
      </p:sp>
      <p:sp>
        <p:nvSpPr>
          <p:cNvPr id="3" name="عنصر نائب للمحتوى 2"/>
          <p:cNvSpPr>
            <a:spLocks noGrp="1"/>
          </p:cNvSpPr>
          <p:nvPr>
            <p:ph idx="1"/>
          </p:nvPr>
        </p:nvSpPr>
        <p:spPr/>
        <p:txBody>
          <a:bodyPr>
            <a:normAutofit/>
          </a:bodyPr>
          <a:lstStyle/>
          <a:p>
            <a:r>
              <a:rPr lang="ar-IQ" dirty="0"/>
              <a:t>3- عقد ملزم للجانبين : إذ ترتب منذ نشأتها التزامات على عاتق كل من طرفيها، فيقع على عاتق المقاول إنجاز العمل المطلوب منه ويلتزم رب العمل بدفع الأجر المستحق عن هذا العمل، ويترتب على هذه الخاصية التبادلية نتائج هامة فيما يتعلق بالفسخ والدفع بعدم التنفيذ وتبعية الهلاك.</a:t>
            </a:r>
          </a:p>
          <a:p>
            <a:r>
              <a:rPr lang="ar-IQ" dirty="0"/>
              <a:t>4- عقد وارد على العمل : وهذا هو الفارق الجوهري بينها وبين الإيجار والذي من أجله أصبحت في التشريعات الحديثة لا تسمى بالإجارة.</a:t>
            </a:r>
          </a:p>
          <a:p>
            <a:endParaRPr lang="ar-IQ" dirty="0"/>
          </a:p>
        </p:txBody>
      </p:sp>
    </p:spTree>
    <p:extLst>
      <p:ext uri="{BB962C8B-B14F-4D97-AF65-F5344CB8AC3E}">
        <p14:creationId xmlns:p14="http://schemas.microsoft.com/office/powerpoint/2010/main" val="1854100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الخصائص</a:t>
            </a:r>
            <a:endParaRPr lang="ar-IQ" dirty="0"/>
          </a:p>
        </p:txBody>
      </p:sp>
      <p:sp>
        <p:nvSpPr>
          <p:cNvPr id="3" name="عنصر نائب للمحتوى 2"/>
          <p:cNvSpPr>
            <a:spLocks noGrp="1"/>
          </p:cNvSpPr>
          <p:nvPr>
            <p:ph idx="1"/>
          </p:nvPr>
        </p:nvSpPr>
        <p:spPr/>
        <p:txBody>
          <a:bodyPr/>
          <a:lstStyle/>
          <a:p>
            <a:r>
              <a:rPr lang="ar-IQ" dirty="0"/>
              <a:t>5- الاستقلالية في التنفيذ : فالمقاول ينفذ عقد المقاولة بكل استقلالية بدون أي سيطرة أو إشراف أو إدارة من جانب رب العمل، والمقاول يختار الوسائل والأدوات التي يراها مؤدية إلى إنجاز العمل أو تحقيق النتيجة المتفق عليها في العقد، دون أن يكون لرب العمل أن يتدخل لتوجيه هذا </a:t>
            </a:r>
            <a:r>
              <a:rPr lang="ar-IQ" dirty="0" err="1"/>
              <a:t>الإختيار</a:t>
            </a:r>
            <a:r>
              <a:rPr lang="ar-IQ" dirty="0"/>
              <a:t> أو رقابته.</a:t>
            </a:r>
          </a:p>
          <a:p>
            <a:endParaRPr lang="ar-IQ" dirty="0"/>
          </a:p>
        </p:txBody>
      </p:sp>
    </p:spTree>
    <p:extLst>
      <p:ext uri="{BB962C8B-B14F-4D97-AF65-F5344CB8AC3E}">
        <p14:creationId xmlns:p14="http://schemas.microsoft.com/office/powerpoint/2010/main" val="1809050098"/>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291</Words>
  <Application>Microsoft Office PowerPoint</Application>
  <PresentationFormat>عرض على الشاشة (3:4)‏</PresentationFormat>
  <Paragraphs>14</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سمة Office</vt:lpstr>
      <vt:lpstr>عقد المقاولة</vt:lpstr>
      <vt:lpstr>التعريف</vt:lpstr>
      <vt:lpstr>الخصائص</vt:lpstr>
      <vt:lpstr>الخصائص</vt:lpstr>
      <vt:lpstr>الخصائص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عقد المقاولة</dc:title>
  <dc:creator>dell-moh</dc:creator>
  <cp:lastModifiedBy>dell-moh</cp:lastModifiedBy>
  <cp:revision>1</cp:revision>
  <dcterms:created xsi:type="dcterms:W3CDTF">2016-03-29T17:24:43Z</dcterms:created>
  <dcterms:modified xsi:type="dcterms:W3CDTF">2016-03-29T17:29:46Z</dcterms:modified>
</cp:coreProperties>
</file>