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4" r:id="rId2"/>
  </p:sldMasterIdLst>
  <p:notesMasterIdLst>
    <p:notesMasterId r:id="rId14"/>
  </p:notesMasterIdLst>
  <p:sldIdLst>
    <p:sldId id="271" r:id="rId3"/>
    <p:sldId id="281" r:id="rId4"/>
    <p:sldId id="282" r:id="rId5"/>
    <p:sldId id="283" r:id="rId6"/>
    <p:sldId id="274" r:id="rId7"/>
    <p:sldId id="275" r:id="rId8"/>
    <p:sldId id="276" r:id="rId9"/>
    <p:sldId id="284" r:id="rId10"/>
    <p:sldId id="285" r:id="rId11"/>
    <p:sldId id="272" r:id="rId12"/>
    <p:sldId id="31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9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FFDDB-2D8F-4E79-9967-B87F7357B309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4A550-0913-44B4-A58E-4E36B66579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636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8B6F-3BA0-4775-9FBC-0B0A7C0B8EBF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8D89-5CCF-4EF6-AA8A-4B7B2FD5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119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8B6F-3BA0-4775-9FBC-0B0A7C0B8EBF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8D89-5CCF-4EF6-AA8A-4B7B2FD5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826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8B6F-3BA0-4775-9FBC-0B0A7C0B8EBF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8D89-5CCF-4EF6-AA8A-4B7B2FD5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529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C05E0-913D-4F9A-A0BA-EAEA9E905CC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829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F49D5-34C0-46D8-94B6-6B9912F4E87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9529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4C6E0-C8BA-4BD7-9288-A2F1E2AE5E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846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23E3D-F7E7-4A1E-A00E-117EC0C094D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7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0BAF1-2C03-4366-A566-2A7BD5B44EB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7121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1A30D-9FB4-49DC-BDD8-9511E96B82C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99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EF2C4-8403-4F1C-9037-83F4EE1BF35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1488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AA759-34EA-4251-AF4D-921923E599F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246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8B6F-3BA0-4775-9FBC-0B0A7C0B8EBF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8D89-5CCF-4EF6-AA8A-4B7B2FD5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8451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C53D3-A356-4726-B38E-7B20CDA0C6E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0638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59BA9-20C0-4D16-8496-0CD6B137D7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7317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5DD8F-B477-48D3-861D-112B01268BF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9448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70C59-A037-40BD-80ED-17D9D17E40D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793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8B6F-3BA0-4775-9FBC-0B0A7C0B8EBF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8D89-5CCF-4EF6-AA8A-4B7B2FD5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087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8B6F-3BA0-4775-9FBC-0B0A7C0B8EBF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8D89-5CCF-4EF6-AA8A-4B7B2FD5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999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8B6F-3BA0-4775-9FBC-0B0A7C0B8EBF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8D89-5CCF-4EF6-AA8A-4B7B2FD5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32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8B6F-3BA0-4775-9FBC-0B0A7C0B8EBF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8D89-5CCF-4EF6-AA8A-4B7B2FD5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55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8B6F-3BA0-4775-9FBC-0B0A7C0B8EBF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8D89-5CCF-4EF6-AA8A-4B7B2FD5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5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8B6F-3BA0-4775-9FBC-0B0A7C0B8EBF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8D89-5CCF-4EF6-AA8A-4B7B2FD5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068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8B6F-3BA0-4775-9FBC-0B0A7C0B8EBF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8D89-5CCF-4EF6-AA8A-4B7B2FD5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81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A8B6F-3BA0-4775-9FBC-0B0A7C0B8EBF}" type="datetimeFigureOut">
              <a:rPr lang="en-US" smtClean="0"/>
              <a:t>3/15/2016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F8D89-5CCF-4EF6-AA8A-4B7B2FD54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183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E18CE8-02B0-4540-95EA-7245833FFA57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03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dirty="0" smtClean="0">
                <a:effectLst/>
                <a:latin typeface="Times New Roman"/>
                <a:ea typeface="Calibri"/>
                <a:cs typeface="Arial"/>
              </a:rPr>
              <a:t>Cultivation </a:t>
            </a:r>
            <a:r>
              <a:rPr lang="en-US" sz="4000" b="1" dirty="0" smtClean="0">
                <a:effectLst/>
                <a:latin typeface="Times New Roman"/>
                <a:ea typeface="Calibri"/>
                <a:cs typeface="Arial"/>
              </a:rPr>
              <a:t>of Viruses in Cell culture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effectLst/>
                <a:latin typeface="Times New Roman"/>
                <a:ea typeface="Calibri"/>
                <a:cs typeface="Arial"/>
              </a:rPr>
              <a:t>Cell culture preparation</a:t>
            </a:r>
            <a:endParaRPr lang="en-US" sz="2400" dirty="0">
              <a:ea typeface="Calibri"/>
              <a:cs typeface="Arial"/>
            </a:endParaRPr>
          </a:p>
          <a:p>
            <a:r>
              <a:rPr lang="en-US" dirty="0" smtClean="0">
                <a:effectLst/>
                <a:latin typeface="Times New Roman"/>
                <a:ea typeface="Calibri"/>
              </a:rPr>
              <a:t>Most commonly used tissues for cell culture preparations are kidneys and tests from young animals like lambs, kids, calves and piglets.</a:t>
            </a:r>
          </a:p>
          <a:p>
            <a:r>
              <a:rPr lang="en-US" dirty="0" smtClean="0">
                <a:effectLst/>
                <a:latin typeface="Times New Roman"/>
                <a:ea typeface="Calibri"/>
              </a:rPr>
              <a:t>Chicken embryo kidneys and fibroblast cell cultures are also commonly used.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04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prstClr val="black"/>
                </a:solidFill>
                <a:latin typeface="Times New Roman"/>
                <a:ea typeface="Calibri"/>
              </a:rPr>
              <a:t>Types of </a:t>
            </a:r>
            <a:r>
              <a:rPr lang="en-US" b="1" dirty="0">
                <a:latin typeface="Times New Roman"/>
                <a:ea typeface="Calibri"/>
              </a:rPr>
              <a:t>c</a:t>
            </a:r>
            <a:r>
              <a:rPr lang="en-US" b="1" dirty="0" smtClean="0">
                <a:effectLst/>
                <a:latin typeface="Times New Roman"/>
                <a:ea typeface="Calibri"/>
              </a:rPr>
              <a:t>ell cultures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257800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  <a:tabLst>
                <a:tab pos="457200" algn="l"/>
              </a:tabLst>
            </a:pPr>
            <a:r>
              <a:rPr lang="en-US" b="1" dirty="0" smtClean="0">
                <a:effectLst/>
                <a:latin typeface="Times New Roman"/>
                <a:ea typeface="Calibri"/>
                <a:cs typeface="Arial"/>
              </a:rPr>
              <a:t>Primary cells</a:t>
            </a:r>
            <a:r>
              <a:rPr lang="en-US" dirty="0" smtClean="0">
                <a:effectLst/>
                <a:latin typeface="Times New Roman"/>
                <a:ea typeface="Calibri"/>
                <a:cs typeface="Arial"/>
              </a:rPr>
              <a:t> – These are normal cells obtained from freshly killed adult animals. These cells can be subcultured only once or twice e.g. Monkey Kidney.</a:t>
            </a:r>
            <a:endParaRPr lang="en-US" sz="2400" dirty="0">
              <a:ea typeface="Calibri"/>
              <a:cs typeface="Arial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  <a:tabLst>
                <a:tab pos="457200" algn="l"/>
              </a:tabLst>
            </a:pPr>
            <a:r>
              <a:rPr lang="en-US" b="1" dirty="0" smtClean="0">
                <a:effectLst/>
                <a:latin typeface="Times New Roman"/>
                <a:ea typeface="Calibri"/>
                <a:cs typeface="Arial"/>
              </a:rPr>
              <a:t>Semi-continuous diploid cells</a:t>
            </a:r>
            <a:r>
              <a:rPr lang="en-US" dirty="0" smtClean="0">
                <a:effectLst/>
                <a:latin typeface="Times New Roman"/>
                <a:ea typeface="Calibri"/>
                <a:cs typeface="Arial"/>
              </a:rPr>
              <a:t> – These are cells taken from embryonic tissue, and may be passaged up to 50 times. e.g. fetal bovine kidney </a:t>
            </a:r>
            <a:endParaRPr lang="en-US" sz="2400" dirty="0">
              <a:ea typeface="Calibri"/>
              <a:cs typeface="Arial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  <a:tabLst>
                <a:tab pos="457200" algn="l"/>
              </a:tabLst>
            </a:pPr>
            <a:r>
              <a:rPr lang="en-US" b="1" dirty="0" smtClean="0">
                <a:effectLst/>
                <a:latin typeface="Times New Roman"/>
                <a:ea typeface="Calibri"/>
                <a:cs typeface="Arial"/>
              </a:rPr>
              <a:t>Continuous cells</a:t>
            </a:r>
            <a:r>
              <a:rPr lang="en-US" dirty="0" smtClean="0">
                <a:effectLst/>
                <a:latin typeface="Times New Roman"/>
                <a:ea typeface="Calibri"/>
                <a:cs typeface="Arial"/>
              </a:rPr>
              <a:t> – Make from cancer tissues of human or animal tissue such as </a:t>
            </a:r>
            <a:r>
              <a:rPr lang="en-US" dirty="0" err="1" smtClean="0">
                <a:effectLst/>
                <a:latin typeface="Times New Roman"/>
                <a:ea typeface="Calibri"/>
                <a:cs typeface="Arial"/>
              </a:rPr>
              <a:t>HeLa</a:t>
            </a:r>
            <a:r>
              <a:rPr lang="en-US" dirty="0" smtClean="0">
                <a:effectLst/>
                <a:latin typeface="Times New Roman"/>
                <a:ea typeface="Calibri"/>
                <a:cs typeface="Arial"/>
              </a:rPr>
              <a:t>, Vero, and Hep2.  These cells are immortalized cells and may be passaged indefinitely.</a:t>
            </a:r>
            <a:endParaRPr lang="en-US" sz="2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342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7" descr="de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85800"/>
            <a:ext cx="8077200" cy="541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591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248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effectLst/>
                <a:latin typeface="Times New Roman"/>
                <a:ea typeface="Calibri"/>
              </a:rPr>
              <a:t>Tissue fragments are first dissociated, usually with the aid of trypsin or collagenase.</a:t>
            </a:r>
          </a:p>
          <a:p>
            <a:r>
              <a:rPr lang="en-US" dirty="0" smtClean="0">
                <a:effectLst/>
                <a:latin typeface="Times New Roman"/>
                <a:ea typeface="Calibri"/>
              </a:rPr>
              <a:t>The cell suspension is then placed in a </a:t>
            </a:r>
            <a:r>
              <a:rPr lang="en-US" dirty="0" smtClean="0">
                <a:effectLst/>
                <a:latin typeface="Times New Roman"/>
                <a:ea typeface="Calibri"/>
              </a:rPr>
              <a:t>flat-bottomed </a:t>
            </a:r>
            <a:r>
              <a:rPr lang="en-US" dirty="0" smtClean="0">
                <a:effectLst/>
                <a:latin typeface="Times New Roman"/>
                <a:ea typeface="Calibri"/>
              </a:rPr>
              <a:t>glass or plastic container (petri dish, a flask, a bottle, test tube) together with a suitable liquid medium and an animal serum.</a:t>
            </a:r>
          </a:p>
          <a:p>
            <a:r>
              <a:rPr lang="en-US" dirty="0" smtClean="0">
                <a:effectLst/>
                <a:latin typeface="Times New Roman"/>
                <a:ea typeface="Calibri"/>
              </a:rPr>
              <a:t>The cells will attach and spread on the bottom of the container and then start dividing, giving rise to a primary culture.</a:t>
            </a:r>
          </a:p>
          <a:p>
            <a:r>
              <a:rPr lang="en-US" dirty="0" smtClean="0">
                <a:effectLst/>
                <a:latin typeface="Times New Roman"/>
                <a:ea typeface="Calibri"/>
              </a:rPr>
              <a:t>Primary cultures are maintained by changing the fluid 2 or 3 times a week.</a:t>
            </a:r>
          </a:p>
          <a:p>
            <a:r>
              <a:rPr lang="en-US" dirty="0" smtClean="0">
                <a:effectLst/>
                <a:latin typeface="Times New Roman"/>
                <a:ea typeface="Calibri"/>
              </a:rPr>
              <a:t>When the cultures become too crowded, the cells are detached from the vessel wall by either trypsin or EDTA, and portions are used to initiate secondary cultures.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04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686800" cy="59737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 smtClean="0">
                <a:effectLst/>
                <a:latin typeface="Times New Roman"/>
                <a:ea typeface="Calibri"/>
                <a:cs typeface="Arial"/>
              </a:rPr>
              <a:t>Continuous cell lines consist of cells that have been immortalized, either in the laboratory or in the body; they can be subcultured indefinitely.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 smtClean="0">
                <a:effectLst/>
                <a:latin typeface="Times New Roman"/>
                <a:ea typeface="Calibri"/>
                <a:cs typeface="Arial"/>
              </a:rPr>
              <a:t>Cells are cultured in media [such as Eagle's medium, Minimum Essential Medium (MEM) and</a:t>
            </a:r>
            <a:r>
              <a:rPr lang="en-US" sz="2400" dirty="0" smtClean="0">
                <a:effectLst/>
                <a:latin typeface="Times New Roman"/>
                <a:ea typeface="Times New Roman"/>
                <a:cs typeface="Arial"/>
              </a:rPr>
              <a:t> </a:t>
            </a:r>
            <a:r>
              <a:rPr lang="en-US" sz="2400" dirty="0" smtClean="0">
                <a:effectLst/>
                <a:latin typeface="Times New Roman"/>
                <a:ea typeface="Calibri"/>
                <a:cs typeface="Arial"/>
              </a:rPr>
              <a:t>Hanks Medium (HM)] that provide nutrients.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 smtClean="0">
                <a:effectLst/>
                <a:latin typeface="Times New Roman"/>
                <a:ea typeface="Calibri"/>
                <a:cs typeface="Arial"/>
              </a:rPr>
              <a:t>Most media are supplemented with animal serum, which contains substances that promote the growth of many cell lines.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 smtClean="0">
                <a:effectLst/>
                <a:latin typeface="Times New Roman"/>
                <a:ea typeface="Calibri"/>
                <a:cs typeface="Arial"/>
              </a:rPr>
              <a:t>Other important roles for the medium are the maintenance of optimum osmotic pressure and pH for the cells.</a:t>
            </a:r>
            <a:endParaRPr lang="en-US" sz="2400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659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6324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Viruses can be cultivated in cells growing on the surface of a variety of plastic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vessels 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with the cells bathed in the growth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medium.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C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ells 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grow on a plastic or glass surface as a single layer of cells, known as a monolayer.</a:t>
            </a:r>
            <a:endParaRPr lang="en-US" sz="2400" dirty="0">
              <a:solidFill>
                <a:prstClr val="black"/>
              </a:solidFill>
              <a:ea typeface="Calibri"/>
              <a:cs typeface="Arial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Contamination with bacteria and fungi can cause major problems in cell culture work; in order to minimize these problems work is normally done in a sterile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cabinet 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and add antibiotics with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antifungal.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2400" dirty="0" smtClean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Many 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cell types require a relatively high concentration of carbon dioxide, which can be supplied in a special incubator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ea typeface="Calibri"/>
                <a:cs typeface="Arial"/>
              </a:rPr>
              <a:t>.</a:t>
            </a:r>
            <a:endParaRPr lang="en-US" sz="2400" dirty="0">
              <a:solidFill>
                <a:prstClr val="black"/>
              </a:solidFill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494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40700" cy="56356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a typeface="Times New Roman"/>
                <a:cs typeface="Arial"/>
              </a:rPr>
              <a:t>Cell culture flasks, dishes and plates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7" y="856528"/>
            <a:ext cx="4294333" cy="584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56528"/>
            <a:ext cx="4343400" cy="584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686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ea typeface="Times New Roman"/>
                <a:cs typeface="Arial"/>
              </a:rPr>
              <a:t>Cell culture flasks, dishes and plates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447800"/>
            <a:ext cx="397491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1447800"/>
            <a:ext cx="41910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026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2057400" cy="1782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/>
                <a:latin typeface="Times New Roman"/>
                <a:ea typeface="Times New Roman"/>
              </a:rPr>
              <a:t>Cell culture work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599" y="228600"/>
            <a:ext cx="6324601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650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8600"/>
            <a:ext cx="70866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41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41910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8600"/>
            <a:ext cx="44958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95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8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465</Words>
  <Application>Microsoft Office PowerPoint</Application>
  <PresentationFormat>عرض على الشاشة (3:4)‏</PresentationFormat>
  <Paragraphs>24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11</vt:i4>
      </vt:variant>
    </vt:vector>
  </HeadingPairs>
  <TitlesOfParts>
    <vt:vector size="13" baseType="lpstr">
      <vt:lpstr>Office Theme</vt:lpstr>
      <vt:lpstr>8_Default Design</vt:lpstr>
      <vt:lpstr>Cultivation of Viruses in Cell culture</vt:lpstr>
      <vt:lpstr>عرض تقديمي في PowerPoint</vt:lpstr>
      <vt:lpstr>عرض تقديمي في PowerPoint</vt:lpstr>
      <vt:lpstr>عرض تقديمي في PowerPoint</vt:lpstr>
      <vt:lpstr>Cell culture flasks, dishes and plates</vt:lpstr>
      <vt:lpstr>Cell culture flasks, dishes and plates</vt:lpstr>
      <vt:lpstr>Cell culture work</vt:lpstr>
      <vt:lpstr>عرض تقديمي في PowerPoint</vt:lpstr>
      <vt:lpstr>عرض تقديمي في PowerPoint</vt:lpstr>
      <vt:lpstr>Types of cell cultures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Viral Sample Collection</dc:title>
  <dc:creator>hazim</dc:creator>
  <cp:lastModifiedBy>waf</cp:lastModifiedBy>
  <cp:revision>19</cp:revision>
  <dcterms:created xsi:type="dcterms:W3CDTF">2012-10-20T11:06:00Z</dcterms:created>
  <dcterms:modified xsi:type="dcterms:W3CDTF">2016-03-15T22:08:55Z</dcterms:modified>
</cp:coreProperties>
</file>