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7" r:id="rId3"/>
    <p:sldId id="258" r:id="rId4"/>
    <p:sldId id="262" r:id="rId5"/>
    <p:sldId id="261" r:id="rId6"/>
    <p:sldId id="259" r:id="rId7"/>
    <p:sldId id="260" r:id="rId8"/>
    <p:sldId id="265" r:id="rId9"/>
    <p:sldId id="263" r:id="rId10"/>
    <p:sldId id="266" r:id="rId11"/>
    <p:sldId id="268" r:id="rId12"/>
    <p:sldId id="269"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0A50A3-98A2-4231-B5AC-9A055A0D444C}" type="datetimeFigureOut">
              <a:rPr lang="en-US" smtClean="0"/>
              <a:t>4/3/2016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0D6B2C-0202-41FE-B05C-7A12D026F96F}" type="slidenum">
              <a:rPr lang="en-US" smtClean="0"/>
              <a:t>‹#›</a:t>
            </a:fld>
            <a:endParaRPr lang="en-US"/>
          </a:p>
        </p:txBody>
      </p:sp>
    </p:spTree>
    <p:extLst>
      <p:ext uri="{BB962C8B-B14F-4D97-AF65-F5344CB8AC3E}">
        <p14:creationId xmlns:p14="http://schemas.microsoft.com/office/powerpoint/2010/main" val="10636733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When sperm and eggs are formed, the chromosome number is divided in half. An individual has 46 chromosomes, but the sperm or egg only has 23 chromosomes. If reduction of the chromosome number didn’t happen, the new individual would have twice as many chromosomes after fertilization, which would not result in a viable embryo. This division of chromosome numbers occurs during meiosis, when homologous chromosomes separate. One of these homologous chromosomes was originally from the mother, and the other was donated by the father. The alleles are on the homologous chromosomes, so they also separate during meiosis.</a:t>
            </a:r>
            <a:endParaRPr lang="en-US" dirty="0"/>
          </a:p>
        </p:txBody>
      </p:sp>
      <p:sp>
        <p:nvSpPr>
          <p:cNvPr id="4" name="Slide Number Placeholder 3"/>
          <p:cNvSpPr>
            <a:spLocks noGrp="1"/>
          </p:cNvSpPr>
          <p:nvPr>
            <p:ph type="sldNum" sz="quarter" idx="10"/>
          </p:nvPr>
        </p:nvSpPr>
        <p:spPr/>
        <p:txBody>
          <a:bodyPr/>
          <a:lstStyle/>
          <a:p>
            <a:fld id="{040D6B2C-0202-41FE-B05C-7A12D026F96F}" type="slidenum">
              <a:rPr lang="en-US" smtClean="0"/>
              <a:t>2</a:t>
            </a:fld>
            <a:endParaRPr lang="en-US"/>
          </a:p>
        </p:txBody>
      </p:sp>
    </p:spTree>
    <p:extLst>
      <p:ext uri="{BB962C8B-B14F-4D97-AF65-F5344CB8AC3E}">
        <p14:creationId xmlns:p14="http://schemas.microsoft.com/office/powerpoint/2010/main" val="21986596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example, let’s say that the gene for unattached or attached earlobes is on a particular chromosome. On the homologous chromosome originally from the mother, the allele is an E. On the father’s paired chromosome, the allele is also an E. Therefore, E is the only option for alleles on either chromosome, so every gamete formed will carry an E. This occurs whether the gamete gets the mother’s or the father’s original chromosome. Similarly, if the homologous</a:t>
            </a:r>
          </a:p>
          <a:p>
            <a:r>
              <a:rPr lang="en-US" dirty="0" smtClean="0"/>
              <a:t>chromosome originally from the mother carries an e and the father’s chromosome also bears an e, then all gametes will have the e allele. What if the mother’s homologous chromosome has an E allele and the father’s has an e? Then, half of the gametes formed will receive an E allele from the mother’s homologue. The other half will get the father’s homologue with the e.</a:t>
            </a:r>
            <a:endParaRPr lang="en-US" dirty="0"/>
          </a:p>
        </p:txBody>
      </p:sp>
      <p:sp>
        <p:nvSpPr>
          <p:cNvPr id="4" name="Slide Number Placeholder 3"/>
          <p:cNvSpPr>
            <a:spLocks noGrp="1"/>
          </p:cNvSpPr>
          <p:nvPr>
            <p:ph type="sldNum" sz="quarter" idx="10"/>
          </p:nvPr>
        </p:nvSpPr>
        <p:spPr/>
        <p:txBody>
          <a:bodyPr/>
          <a:lstStyle/>
          <a:p>
            <a:fld id="{040D6B2C-0202-41FE-B05C-7A12D026F96F}" type="slidenum">
              <a:rPr lang="en-US" smtClean="0"/>
              <a:t>3</a:t>
            </a:fld>
            <a:endParaRPr lang="en-US"/>
          </a:p>
        </p:txBody>
      </p:sp>
    </p:spTree>
    <p:extLst>
      <p:ext uri="{BB962C8B-B14F-4D97-AF65-F5344CB8AC3E}">
        <p14:creationId xmlns:p14="http://schemas.microsoft.com/office/powerpoint/2010/main" val="27364968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Parents often like to know the chances of having a child with a certain genotype and, therefore, a certain phenotype. To illustrate, let us consider a cross involving freckles. What happens when two parents without freckles have children? Will the children of this couple have freckles? In solving the problem, we will (1) use the key provided in Figure to indicate the genotype of each parent; (2) determine the possible gametes for each parent; (3) combine all possible</a:t>
            </a:r>
          </a:p>
          <a:p>
            <a:r>
              <a:rPr lang="en-US" dirty="0" smtClean="0"/>
              <a:t>gametes; and (4) fi </a:t>
            </a:r>
            <a:r>
              <a:rPr lang="en-US" dirty="0" err="1" smtClean="0"/>
              <a:t>nally</a:t>
            </a:r>
            <a:r>
              <a:rPr lang="en-US" dirty="0" smtClean="0"/>
              <a:t>, determine the genotypes and the phenotypes of all the offspring. If both parents do not have freckles, then their genotypes are both ff. The only gametes they can produce contain the f allele. All of the children will therefore be </a:t>
            </a:r>
            <a:r>
              <a:rPr lang="en-US" dirty="0" err="1" smtClean="0"/>
              <a:t>ff</a:t>
            </a:r>
            <a:r>
              <a:rPr lang="en-US" dirty="0" smtClean="0"/>
              <a:t> and will not have freckles. In the following</a:t>
            </a:r>
          </a:p>
          <a:p>
            <a:r>
              <a:rPr lang="en-US" dirty="0" smtClean="0"/>
              <a:t>diagram, the letters in the first row give the genotypes of the parents. Each parent has only one type of gamete with regard to freckles; therefore, all the children have a similar genotype and phenotype. To challenge you a bit more, let’s consider the results when a homozygous dominant man with freckles has children with a woman with no freckles. Will the children of this couple have freckles? The children are heterozygous (</a:t>
            </a:r>
            <a:r>
              <a:rPr lang="en-US" dirty="0" err="1" smtClean="0"/>
              <a:t>Ff</a:t>
            </a:r>
            <a:r>
              <a:rPr lang="en-US" dirty="0" smtClean="0"/>
              <a:t>) and have freckles. When writing a heterozygous genotype, always put the capital letter (for the dominant allele) fi </a:t>
            </a:r>
            <a:r>
              <a:rPr lang="en-US" dirty="0" err="1" smtClean="0"/>
              <a:t>rst</a:t>
            </a:r>
            <a:r>
              <a:rPr lang="en-US" dirty="0" smtClean="0"/>
              <a:t> to avoid confusion. These children are monohybrids. They are heterozygous with regard to one pair of alleles. If they have children with someone else of the same genotype, will their children have freckles? In this problem (</a:t>
            </a:r>
            <a:r>
              <a:rPr lang="en-US" dirty="0" err="1" smtClean="0"/>
              <a:t>Ff</a:t>
            </a:r>
            <a:r>
              <a:rPr lang="en-US" dirty="0" smtClean="0"/>
              <a:t> × </a:t>
            </a:r>
            <a:r>
              <a:rPr lang="en-US" dirty="0" err="1" smtClean="0"/>
              <a:t>Ff</a:t>
            </a:r>
            <a:r>
              <a:rPr lang="en-US" dirty="0" smtClean="0"/>
              <a:t>), each parent has two possible types of gametes (F or f), and we must ensure that all types of sperm have an equal chance to fertilize all possible types of eggs. </a:t>
            </a:r>
            <a:endParaRPr lang="en-US" dirty="0"/>
          </a:p>
        </p:txBody>
      </p:sp>
      <p:sp>
        <p:nvSpPr>
          <p:cNvPr id="4" name="Slide Number Placeholder 3"/>
          <p:cNvSpPr>
            <a:spLocks noGrp="1"/>
          </p:cNvSpPr>
          <p:nvPr>
            <p:ph type="sldNum" sz="quarter" idx="10"/>
          </p:nvPr>
        </p:nvSpPr>
        <p:spPr/>
        <p:txBody>
          <a:bodyPr/>
          <a:lstStyle/>
          <a:p>
            <a:fld id="{040D6B2C-0202-41FE-B05C-7A12D026F96F}" type="slidenum">
              <a:rPr lang="en-US" smtClean="0"/>
              <a:t>4</a:t>
            </a:fld>
            <a:endParaRPr lang="en-US"/>
          </a:p>
        </p:txBody>
      </p:sp>
    </p:spTree>
    <p:extLst>
      <p:ext uri="{BB962C8B-B14F-4D97-AF65-F5344CB8AC3E}">
        <p14:creationId xmlns:p14="http://schemas.microsoft.com/office/powerpoint/2010/main" val="10567896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way to do this is to use a </a:t>
            </a:r>
            <a:r>
              <a:rPr lang="en-US" dirty="0" err="1" smtClean="0"/>
              <a:t>Punnett</a:t>
            </a:r>
            <a:r>
              <a:rPr lang="en-US" dirty="0" smtClean="0"/>
              <a:t> square (Fig.), in which all possible types of sperm are lined up vertically and all possible types of eggs are lined</a:t>
            </a:r>
          </a:p>
          <a:p>
            <a:r>
              <a:rPr lang="en-US" dirty="0" smtClean="0"/>
              <a:t>up horizontally (or vice versa). Every possible combination of gametes occurs within the squares. After we determine the genotypes and the phenotypes</a:t>
            </a:r>
          </a:p>
          <a:p>
            <a:r>
              <a:rPr lang="en-US" dirty="0" smtClean="0"/>
              <a:t>of the offspring, we can determine the genotypic and then the phenotypic ratio. The genotypic ratio is 1 FF: 2 </a:t>
            </a:r>
            <a:r>
              <a:rPr lang="en-US" dirty="0" err="1" smtClean="0"/>
              <a:t>Ff</a:t>
            </a:r>
            <a:r>
              <a:rPr lang="en-US" dirty="0" smtClean="0"/>
              <a:t>: 1 </a:t>
            </a:r>
            <a:r>
              <a:rPr lang="en-US" dirty="0" err="1" smtClean="0"/>
              <a:t>ff</a:t>
            </a:r>
            <a:r>
              <a:rPr lang="en-US" dirty="0" smtClean="0"/>
              <a:t> or simply 1:2:1, but the phenotypic ratio is 3:1. Why? Three individuals will have freckles (the FF and the two </a:t>
            </a:r>
            <a:r>
              <a:rPr lang="en-US" dirty="0" err="1" smtClean="0"/>
              <a:t>Ff</a:t>
            </a:r>
            <a:r>
              <a:rPr lang="en-US" dirty="0" smtClean="0"/>
              <a:t>) and one will not have freckles (the </a:t>
            </a:r>
            <a:r>
              <a:rPr lang="en-US" dirty="0" err="1" smtClean="0"/>
              <a:t>ff</a:t>
            </a:r>
            <a:r>
              <a:rPr lang="en-US" dirty="0" smtClean="0"/>
              <a:t>). This 3:1 phenotypic ratio is always expected for a monohybrid cross when one allele is completely dominant over the other. The exact ratio is more likely to be observed if a</a:t>
            </a:r>
          </a:p>
          <a:p>
            <a:r>
              <a:rPr lang="en-US" dirty="0" smtClean="0"/>
              <a:t>large number of </a:t>
            </a:r>
            <a:r>
              <a:rPr lang="en-US" dirty="0" err="1" smtClean="0"/>
              <a:t>matings</a:t>
            </a:r>
            <a:r>
              <a:rPr lang="en-US" dirty="0" smtClean="0"/>
              <a:t> take place and if a large number of offspring result. Only then do all possible types of sperm have an equal chance of fertilizing all possible types of eggs. Naturally, we do not routinely observe hundreds of offspring from a single type of cross in humans. The best interpretation</a:t>
            </a:r>
          </a:p>
          <a:p>
            <a:r>
              <a:rPr lang="en-US" dirty="0" smtClean="0"/>
              <a:t>of Figure 20.3 in humans is to say that each child has three chances out of four to have freckles, or one chance out of four to not have freckles.</a:t>
            </a:r>
          </a:p>
          <a:p>
            <a:r>
              <a:rPr lang="en-US" dirty="0" smtClean="0"/>
              <a:t>Every fertilization has the exact same chance for combinations as the previous fertilization. For example, if two heterozygous parents already have three children with freckles and are expecting a fourth child, this child still has a 75%  chance of having freckles and a 25% chance of not having</a:t>
            </a:r>
          </a:p>
          <a:p>
            <a:r>
              <a:rPr lang="en-US" dirty="0" smtClean="0"/>
              <a:t>freckles, just like each of its siblings did. The chance of achieving a new phenotype not previously shown does not increase with each fertilization; it stays the exact same with every fertilization. Every new fertilization is not influenced by any previous fertilizations. Each one is considered an</a:t>
            </a:r>
          </a:p>
          <a:p>
            <a:r>
              <a:rPr lang="en-US" dirty="0" smtClean="0"/>
              <a:t>individual occurrence, each time subject to the probabilities of the </a:t>
            </a:r>
            <a:r>
              <a:rPr lang="en-US" sz="1200" b="0" i="0" u="none" strike="noStrike" kern="1200" baseline="0" dirty="0" smtClean="0">
                <a:solidFill>
                  <a:schemeClr val="tx1"/>
                </a:solidFill>
                <a:latin typeface="+mn-lt"/>
                <a:ea typeface="+mn-ea"/>
                <a:cs typeface="+mn-cs"/>
              </a:rPr>
              <a:t>gametes of the parents.</a:t>
            </a:r>
            <a:endParaRPr lang="en-US" dirty="0"/>
          </a:p>
        </p:txBody>
      </p:sp>
      <p:sp>
        <p:nvSpPr>
          <p:cNvPr id="4" name="Slide Number Placeholder 3"/>
          <p:cNvSpPr>
            <a:spLocks noGrp="1"/>
          </p:cNvSpPr>
          <p:nvPr>
            <p:ph type="sldNum" sz="quarter" idx="10"/>
          </p:nvPr>
        </p:nvSpPr>
        <p:spPr/>
        <p:txBody>
          <a:bodyPr/>
          <a:lstStyle/>
          <a:p>
            <a:fld id="{040D6B2C-0202-41FE-B05C-7A12D026F96F}" type="slidenum">
              <a:rPr lang="en-US" smtClean="0"/>
              <a:t>5</a:t>
            </a:fld>
            <a:endParaRPr lang="en-US"/>
          </a:p>
        </p:txBody>
      </p:sp>
    </p:spTree>
    <p:extLst>
      <p:ext uri="{BB962C8B-B14F-4D97-AF65-F5344CB8AC3E}">
        <p14:creationId xmlns:p14="http://schemas.microsoft.com/office/powerpoint/2010/main" val="27364968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cell has two pairs of homologous chromosomes (homologues), recognized by length, not color. The long pair of homologues carries alleles for type of</a:t>
            </a:r>
          </a:p>
          <a:p>
            <a:r>
              <a:rPr lang="en-US" baseline="0" dirty="0" smtClean="0"/>
              <a:t>Fingers length</a:t>
            </a:r>
            <a:r>
              <a:rPr lang="en-US" dirty="0" smtClean="0"/>
              <a:t> and the short pair of homologues carries alleles for hair lines. The homologues, and the alleles they carry, align independently during meiosis.</a:t>
            </a:r>
          </a:p>
          <a:p>
            <a:r>
              <a:rPr lang="en-US" dirty="0" smtClean="0"/>
              <a:t>Therefore, all possible combinations of chromosomes and alleles occur in the gametes as shown in the last row of cells.</a:t>
            </a:r>
          </a:p>
          <a:p>
            <a:r>
              <a:rPr lang="en-US" dirty="0" smtClean="0"/>
              <a:t>Figure above</a:t>
            </a:r>
            <a:r>
              <a:rPr lang="en-US" baseline="0" dirty="0" smtClean="0"/>
              <a:t> </a:t>
            </a:r>
            <a:r>
              <a:rPr lang="en-US" dirty="0" smtClean="0"/>
              <a:t>allows you to relate the events of meiosis to the formation of gametes when a cross involves two traits. In the example given, a cell has two pairs of homologues, recognized by length. One pair of homologues is short, and the other is long. The color in the figure signifies that we inherit chromosomes from our parents. One homologue of each pair is the “paternal” chromosome, and the other is the “maternal” chromosome.</a:t>
            </a:r>
          </a:p>
          <a:p>
            <a:r>
              <a:rPr lang="en-US" dirty="0" smtClean="0"/>
              <a:t>The homologues separate during meiosis I, so each gamete receives one member from each pair of homologues. The homologues separate independently so it does not matter which member of a pair goes into which gamete. All possible combinations of alleles occur in the gametes. In the simplest of terms, a gamete in Figure will receive one short and one long chromosome of either color. Therefore, all possible combinations of chromosomes and alleles are in the gametes.</a:t>
            </a:r>
            <a:endParaRPr lang="en-US" dirty="0"/>
          </a:p>
        </p:txBody>
      </p:sp>
      <p:sp>
        <p:nvSpPr>
          <p:cNvPr id="4" name="Slide Number Placeholder 3"/>
          <p:cNvSpPr>
            <a:spLocks noGrp="1"/>
          </p:cNvSpPr>
          <p:nvPr>
            <p:ph type="sldNum" sz="quarter" idx="10"/>
          </p:nvPr>
        </p:nvSpPr>
        <p:spPr/>
        <p:txBody>
          <a:bodyPr/>
          <a:lstStyle/>
          <a:p>
            <a:fld id="{040D6B2C-0202-41FE-B05C-7A12D026F96F}" type="slidenum">
              <a:rPr lang="en-US" smtClean="0"/>
              <a:t>7</a:t>
            </a:fld>
            <a:endParaRPr lang="en-US"/>
          </a:p>
        </p:txBody>
      </p:sp>
    </p:spTree>
    <p:extLst>
      <p:ext uri="{BB962C8B-B14F-4D97-AF65-F5344CB8AC3E}">
        <p14:creationId xmlns:p14="http://schemas.microsoft.com/office/powerpoint/2010/main" val="29660073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two-trait cross depicted in Figure above</a:t>
            </a:r>
            <a:r>
              <a:rPr lang="en-US" baseline="0" dirty="0" smtClean="0"/>
              <a:t> </a:t>
            </a:r>
            <a:r>
              <a:rPr lang="en-US" dirty="0" smtClean="0"/>
              <a:t>, a person homozygous for widow’s peak and short fingers (WWSS) reproduces</a:t>
            </a:r>
          </a:p>
          <a:p>
            <a:r>
              <a:rPr lang="en-US" dirty="0" smtClean="0"/>
              <a:t>with one who has a straight hairline and long fi </a:t>
            </a:r>
            <a:r>
              <a:rPr lang="en-US" dirty="0" err="1" smtClean="0"/>
              <a:t>ngers</a:t>
            </a:r>
            <a:r>
              <a:rPr lang="en-US" dirty="0" smtClean="0"/>
              <a:t> (</a:t>
            </a:r>
            <a:r>
              <a:rPr lang="en-US" dirty="0" err="1" smtClean="0"/>
              <a:t>wwss</a:t>
            </a:r>
            <a:r>
              <a:rPr lang="en-US" dirty="0" smtClean="0"/>
              <a:t>). The gametes for the WWSS parent must be WS and the gametes for the </a:t>
            </a:r>
            <a:r>
              <a:rPr lang="en-US" dirty="0" err="1" smtClean="0"/>
              <a:t>wwss</a:t>
            </a:r>
            <a:r>
              <a:rPr lang="en-US" dirty="0" smtClean="0"/>
              <a:t> parent must be </a:t>
            </a:r>
            <a:r>
              <a:rPr lang="en-US" dirty="0" err="1" smtClean="0"/>
              <a:t>ws</a:t>
            </a:r>
            <a:r>
              <a:rPr lang="en-US" dirty="0" smtClean="0"/>
              <a:t>. Therefore, the offspring will all have the genotype </a:t>
            </a:r>
            <a:r>
              <a:rPr lang="en-US" dirty="0" err="1" smtClean="0"/>
              <a:t>WwSs</a:t>
            </a:r>
            <a:r>
              <a:rPr lang="en-US" dirty="0" smtClean="0"/>
              <a:t> and the same phenotype (widow’s peak with short fingers). This genotype is</a:t>
            </a:r>
          </a:p>
          <a:p>
            <a:r>
              <a:rPr lang="en-US" dirty="0" smtClean="0"/>
              <a:t>called a </a:t>
            </a:r>
            <a:r>
              <a:rPr lang="en-US" dirty="0" err="1" smtClean="0"/>
              <a:t>dihybrid</a:t>
            </a:r>
            <a:r>
              <a:rPr lang="en-US" dirty="0" smtClean="0"/>
              <a:t> because the individual is heterozygous in two regards: hairline and fingers. When a </a:t>
            </a:r>
            <a:r>
              <a:rPr lang="en-US" dirty="0" err="1" smtClean="0"/>
              <a:t>dihybrid</a:t>
            </a:r>
            <a:r>
              <a:rPr lang="en-US" dirty="0" smtClean="0"/>
              <a:t> </a:t>
            </a:r>
            <a:r>
              <a:rPr lang="en-US" dirty="0" err="1" smtClean="0"/>
              <a:t>WwSs</a:t>
            </a:r>
            <a:r>
              <a:rPr lang="en-US" dirty="0" smtClean="0"/>
              <a:t> has children with another </a:t>
            </a:r>
            <a:r>
              <a:rPr lang="en-US" dirty="0" err="1" smtClean="0"/>
              <a:t>dihybrid</a:t>
            </a:r>
            <a:endParaRPr lang="en-US" dirty="0" smtClean="0"/>
          </a:p>
          <a:p>
            <a:r>
              <a:rPr lang="en-US" dirty="0" smtClean="0"/>
              <a:t>that is </a:t>
            </a:r>
            <a:r>
              <a:rPr lang="en-US" dirty="0" err="1" smtClean="0"/>
              <a:t>WwSs</a:t>
            </a:r>
            <a:r>
              <a:rPr lang="en-US" dirty="0" smtClean="0"/>
              <a:t>, what gametes are possible? Each gamete can have only one letter of each type in all possible combinations. Therefore, these are the gametes for both </a:t>
            </a:r>
            <a:r>
              <a:rPr lang="en-US" dirty="0" err="1" smtClean="0"/>
              <a:t>dihybrids</a:t>
            </a:r>
            <a:r>
              <a:rPr lang="en-US" dirty="0" smtClean="0"/>
              <a:t>: WS, </a:t>
            </a:r>
            <a:r>
              <a:rPr lang="en-US" dirty="0" err="1" smtClean="0"/>
              <a:t>Ws</a:t>
            </a:r>
            <a:r>
              <a:rPr lang="en-US" dirty="0" smtClean="0"/>
              <a:t>, </a:t>
            </a:r>
            <a:r>
              <a:rPr lang="en-US" dirty="0" err="1" smtClean="0"/>
              <a:t>wS</a:t>
            </a:r>
            <a:r>
              <a:rPr lang="en-US" dirty="0" smtClean="0"/>
              <a:t>, and </a:t>
            </a:r>
            <a:r>
              <a:rPr lang="en-US" dirty="0" err="1" smtClean="0"/>
              <a:t>ws</a:t>
            </a:r>
            <a:r>
              <a:rPr lang="en-US" dirty="0" smtClean="0"/>
              <a:t>. A </a:t>
            </a:r>
            <a:r>
              <a:rPr lang="en-US" dirty="0" err="1" smtClean="0"/>
              <a:t>Punnett</a:t>
            </a:r>
            <a:r>
              <a:rPr lang="en-US" dirty="0" smtClean="0"/>
              <a:t> square makes sure that all possible sperm fertilize all possible eggs. If so, these are the expected phenotypic results:</a:t>
            </a:r>
          </a:p>
          <a:p>
            <a:r>
              <a:rPr lang="en-US" dirty="0" smtClean="0"/>
              <a:t>9 widow’s peak and short fi </a:t>
            </a:r>
            <a:r>
              <a:rPr lang="en-US" dirty="0" err="1" smtClean="0"/>
              <a:t>ngers</a:t>
            </a:r>
            <a:r>
              <a:rPr lang="en-US" dirty="0" smtClean="0"/>
              <a:t>:</a:t>
            </a:r>
          </a:p>
          <a:p>
            <a:r>
              <a:rPr lang="en-US" dirty="0" smtClean="0"/>
              <a:t>3 widow’s peak and long fi </a:t>
            </a:r>
            <a:r>
              <a:rPr lang="en-US" dirty="0" err="1" smtClean="0"/>
              <a:t>ngers</a:t>
            </a:r>
            <a:r>
              <a:rPr lang="en-US" dirty="0" smtClean="0"/>
              <a:t>:</a:t>
            </a:r>
          </a:p>
          <a:p>
            <a:r>
              <a:rPr lang="en-US" dirty="0" smtClean="0"/>
              <a:t>3 straight hairline and short fi </a:t>
            </a:r>
            <a:r>
              <a:rPr lang="en-US" dirty="0" err="1" smtClean="0"/>
              <a:t>ngers</a:t>
            </a:r>
            <a:r>
              <a:rPr lang="en-US" dirty="0" smtClean="0"/>
              <a:t>:</a:t>
            </a:r>
          </a:p>
          <a:p>
            <a:r>
              <a:rPr lang="en-US" dirty="0" smtClean="0"/>
              <a:t>1 straight hairline and long fi </a:t>
            </a:r>
            <a:r>
              <a:rPr lang="en-US" dirty="0" err="1" smtClean="0"/>
              <a:t>ngers</a:t>
            </a:r>
            <a:endParaRPr lang="en-US" dirty="0" smtClean="0"/>
          </a:p>
          <a:p>
            <a:r>
              <a:rPr lang="en-US" dirty="0" smtClean="0"/>
              <a:t>This 9:3:3:1 phenotypic ratio is always expected for a </a:t>
            </a:r>
            <a:r>
              <a:rPr lang="en-US" dirty="0" err="1" smtClean="0"/>
              <a:t>dihybrid</a:t>
            </a:r>
            <a:r>
              <a:rPr lang="en-US" dirty="0" smtClean="0"/>
              <a:t> cross when simple dominance is present. We can use this expected ratio to predict the chances of each child receiving a certain phenotype. For example, the chance of getting the two dominant phenotypes together is 9 out of 16.</a:t>
            </a:r>
          </a:p>
          <a:p>
            <a:r>
              <a:rPr lang="en-US" dirty="0" smtClean="0"/>
              <a:t>The chance of getting the two recessive phenotypes together is 1 out of 16.</a:t>
            </a:r>
            <a:endParaRPr lang="en-US" dirty="0"/>
          </a:p>
        </p:txBody>
      </p:sp>
      <p:sp>
        <p:nvSpPr>
          <p:cNvPr id="4" name="Slide Number Placeholder 3"/>
          <p:cNvSpPr>
            <a:spLocks noGrp="1"/>
          </p:cNvSpPr>
          <p:nvPr>
            <p:ph type="sldNum" sz="quarter" idx="10"/>
          </p:nvPr>
        </p:nvSpPr>
        <p:spPr/>
        <p:txBody>
          <a:bodyPr/>
          <a:lstStyle/>
          <a:p>
            <a:fld id="{040D6B2C-0202-41FE-B05C-7A12D026F96F}" type="slidenum">
              <a:rPr lang="en-US" smtClean="0"/>
              <a:t>9</a:t>
            </a:fld>
            <a:endParaRPr lang="en-US"/>
          </a:p>
        </p:txBody>
      </p:sp>
    </p:spTree>
    <p:extLst>
      <p:ext uri="{BB962C8B-B14F-4D97-AF65-F5344CB8AC3E}">
        <p14:creationId xmlns:p14="http://schemas.microsoft.com/office/powerpoint/2010/main" val="5406104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B629B99C-2B59-4607-81EF-5D4D81802A28}" type="datetimeFigureOut">
              <a:rPr lang="en-US" smtClean="0"/>
              <a:t>4/3/2016</a:t>
            </a:fld>
            <a:endParaRPr lang="en-US"/>
          </a:p>
        </p:txBody>
      </p:sp>
      <p:sp>
        <p:nvSpPr>
          <p:cNvPr id="8" name="Slide Number Placeholder 7"/>
          <p:cNvSpPr>
            <a:spLocks noGrp="1"/>
          </p:cNvSpPr>
          <p:nvPr>
            <p:ph type="sldNum" sz="quarter" idx="11"/>
          </p:nvPr>
        </p:nvSpPr>
        <p:spPr/>
        <p:txBody>
          <a:bodyPr/>
          <a:lstStyle/>
          <a:p>
            <a:fld id="{3C93F67B-7AB7-4223-A19C-EBF35EF6FA00}"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29B99C-2B59-4607-81EF-5D4D81802A28}" type="datetimeFigureOut">
              <a:rPr lang="en-US" smtClean="0"/>
              <a:t>4/3/2016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93F67B-7AB7-4223-A19C-EBF35EF6FA0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29B99C-2B59-4607-81EF-5D4D81802A28}" type="datetimeFigureOut">
              <a:rPr lang="en-US" smtClean="0"/>
              <a:t>4/3/2016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93F67B-7AB7-4223-A19C-EBF35EF6FA0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B629B99C-2B59-4607-81EF-5D4D81802A28}" type="datetimeFigureOut">
              <a:rPr lang="en-US" smtClean="0"/>
              <a:t>4/3/2016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93F67B-7AB7-4223-A19C-EBF35EF6FA0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29B99C-2B59-4607-81EF-5D4D81802A28}" type="datetimeFigureOut">
              <a:rPr lang="en-US" smtClean="0"/>
              <a:t>4/3/2016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93F67B-7AB7-4223-A19C-EBF35EF6FA00}" type="slidenum">
              <a:rPr lang="en-US" smtClean="0"/>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B629B99C-2B59-4607-81EF-5D4D81802A28}" type="datetimeFigureOut">
              <a:rPr lang="en-US" smtClean="0"/>
              <a:t>4/3/2016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93F67B-7AB7-4223-A19C-EBF35EF6FA00}" type="slidenum">
              <a:rPr lang="en-US" smtClean="0"/>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B629B99C-2B59-4607-81EF-5D4D81802A28}" type="datetimeFigureOut">
              <a:rPr lang="en-US" smtClean="0"/>
              <a:t>4/3/2016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C93F67B-7AB7-4223-A19C-EBF35EF6FA00}" type="slidenum">
              <a:rPr lang="en-US" smtClean="0"/>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29B99C-2B59-4607-81EF-5D4D81802A28}" type="datetimeFigureOut">
              <a:rPr lang="en-US" smtClean="0"/>
              <a:t>4/3/2016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C93F67B-7AB7-4223-A19C-EBF35EF6FA0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29B99C-2B59-4607-81EF-5D4D81802A28}" type="datetimeFigureOut">
              <a:rPr lang="en-US" smtClean="0"/>
              <a:t>4/3/2016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C93F67B-7AB7-4223-A19C-EBF35EF6FA0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29B99C-2B59-4607-81EF-5D4D81802A28}" type="datetimeFigureOut">
              <a:rPr lang="en-US" smtClean="0"/>
              <a:t>4/3/2016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93F67B-7AB7-4223-A19C-EBF35EF6FA0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29B99C-2B59-4607-81EF-5D4D81802A28}" type="datetimeFigureOut">
              <a:rPr lang="en-US" smtClean="0"/>
              <a:t>4/3/2016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93F67B-7AB7-4223-A19C-EBF35EF6FA0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B629B99C-2B59-4607-81EF-5D4D81802A28}" type="datetimeFigureOut">
              <a:rPr lang="en-US" smtClean="0"/>
              <a:t>4/3/2016</a:t>
            </a:fld>
            <a:endParaRPr lang="en-US"/>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3C93F67B-7AB7-4223-A19C-EBF35EF6FA00}" type="slidenum">
              <a:rPr lang="en-US" smtClean="0"/>
              <a:t>‹#›</a:t>
            </a:fld>
            <a:endParaRPr lang="en-US"/>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jp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43001"/>
            <a:ext cx="7772400" cy="1371600"/>
          </a:xfrm>
        </p:spPr>
        <p:txBody>
          <a:bodyPr>
            <a:normAutofit fontScale="90000"/>
          </a:bodyPr>
          <a:lstStyle/>
          <a:p>
            <a:r>
              <a:rPr lang="en-US" b="1" i="0" u="none" strike="noStrike" baseline="0" dirty="0" smtClean="0">
                <a:solidFill>
                  <a:srgbClr val="0033DA"/>
                </a:solidFill>
                <a:latin typeface="MyriadPro-BoldSemiExt"/>
              </a:rPr>
              <a:t>One- and Two-Trait Inheritance</a:t>
            </a:r>
            <a:endParaRPr lang="en-US" dirty="0"/>
          </a:p>
        </p:txBody>
      </p:sp>
      <p:sp>
        <p:nvSpPr>
          <p:cNvPr id="3" name="Subtitle 2"/>
          <p:cNvSpPr>
            <a:spLocks noGrp="1"/>
          </p:cNvSpPr>
          <p:nvPr>
            <p:ph type="subTitle" idx="1"/>
          </p:nvPr>
        </p:nvSpPr>
        <p:spPr>
          <a:xfrm>
            <a:off x="1371600" y="3124200"/>
            <a:ext cx="6400800" cy="2514600"/>
          </a:xfrm>
        </p:spPr>
        <p:txBody>
          <a:bodyPr>
            <a:noAutofit/>
          </a:bodyPr>
          <a:lstStyle/>
          <a:p>
            <a:pPr algn="l"/>
            <a:r>
              <a:rPr lang="en-US" sz="2000" dirty="0" smtClean="0">
                <a:solidFill>
                  <a:schemeClr val="tx1"/>
                </a:solidFill>
              </a:rPr>
              <a:t>Learning Outcomes</a:t>
            </a:r>
          </a:p>
          <a:p>
            <a:pPr algn="l"/>
            <a:r>
              <a:rPr lang="en-US" sz="2000" dirty="0" smtClean="0">
                <a:solidFill>
                  <a:schemeClr val="tx1"/>
                </a:solidFill>
              </a:rPr>
              <a:t>Upon completion of this </a:t>
            </a:r>
            <a:r>
              <a:rPr lang="en-US" sz="2000" dirty="0" smtClean="0">
                <a:solidFill>
                  <a:schemeClr val="tx1"/>
                </a:solidFill>
              </a:rPr>
              <a:t>lecture, </a:t>
            </a:r>
            <a:r>
              <a:rPr lang="en-US" sz="2000" dirty="0" smtClean="0">
                <a:solidFill>
                  <a:schemeClr val="tx1"/>
                </a:solidFill>
              </a:rPr>
              <a:t>you should be able to</a:t>
            </a:r>
          </a:p>
          <a:p>
            <a:pPr algn="l"/>
            <a:r>
              <a:rPr lang="en-US" sz="2000" dirty="0" smtClean="0">
                <a:solidFill>
                  <a:schemeClr val="tx1"/>
                </a:solidFill>
              </a:rPr>
              <a:t>1. Understand the relationship between probability and</a:t>
            </a:r>
          </a:p>
          <a:p>
            <a:pPr algn="l"/>
            <a:r>
              <a:rPr lang="en-US" sz="2000" dirty="0" smtClean="0">
                <a:solidFill>
                  <a:schemeClr val="tx1"/>
                </a:solidFill>
              </a:rPr>
              <a:t>one- and two-trait crosses.</a:t>
            </a:r>
          </a:p>
          <a:p>
            <a:pPr algn="l"/>
            <a:r>
              <a:rPr lang="en-US" sz="2000" dirty="0" smtClean="0">
                <a:solidFill>
                  <a:schemeClr val="tx1"/>
                </a:solidFill>
              </a:rPr>
              <a:t>2. Calculate the probability of a specific genotype or</a:t>
            </a:r>
          </a:p>
          <a:p>
            <a:pPr algn="l"/>
            <a:r>
              <a:rPr lang="en-US" sz="2000" dirty="0" smtClean="0">
                <a:solidFill>
                  <a:schemeClr val="tx1"/>
                </a:solidFill>
              </a:rPr>
              <a:t>phenotype in an off spring of a genetic cross.</a:t>
            </a:r>
            <a:endParaRPr lang="en-US" sz="2000" dirty="0">
              <a:solidFill>
                <a:schemeClr val="tx1"/>
              </a:solidFill>
            </a:endParaRPr>
          </a:p>
        </p:txBody>
      </p:sp>
    </p:spTree>
    <p:extLst>
      <p:ext uri="{BB962C8B-B14F-4D97-AF65-F5344CB8AC3E}">
        <p14:creationId xmlns:p14="http://schemas.microsoft.com/office/powerpoint/2010/main" val="25794129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2763105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Phenotypic Ratios of Common Crosses</a:t>
            </a:r>
            <a:endParaRPr lang="en-US" dirty="0"/>
          </a:p>
        </p:txBody>
      </p:sp>
      <p:sp>
        <p:nvSpPr>
          <p:cNvPr id="3" name="Content Placeholder 2"/>
          <p:cNvSpPr>
            <a:spLocks noGrp="1"/>
          </p:cNvSpPr>
          <p:nvPr>
            <p:ph sz="half" idx="2"/>
          </p:nvPr>
        </p:nvSpPr>
        <p:spPr/>
        <p:txBody>
          <a:bodyPr>
            <a:normAutofit/>
          </a:bodyPr>
          <a:lstStyle/>
          <a:p>
            <a:pPr marL="0" indent="0">
              <a:buNone/>
            </a:pPr>
            <a:r>
              <a:rPr lang="en-US" b="1" dirty="0" smtClean="0">
                <a:solidFill>
                  <a:schemeClr val="tx1"/>
                </a:solidFill>
              </a:rPr>
              <a:t>GENOTYPE</a:t>
            </a:r>
          </a:p>
          <a:p>
            <a:r>
              <a:rPr lang="en-US" dirty="0" smtClean="0">
                <a:solidFill>
                  <a:schemeClr val="tx1"/>
                </a:solidFill>
              </a:rPr>
              <a:t>Monohybrid </a:t>
            </a:r>
            <a:r>
              <a:rPr lang="en-US" i="1" dirty="0" err="1">
                <a:solidFill>
                  <a:schemeClr val="tx1"/>
                </a:solidFill>
              </a:rPr>
              <a:t>Gg</a:t>
            </a:r>
            <a:r>
              <a:rPr lang="en-US" i="1" dirty="0">
                <a:solidFill>
                  <a:schemeClr val="tx1"/>
                </a:solidFill>
              </a:rPr>
              <a:t> </a:t>
            </a:r>
            <a:r>
              <a:rPr lang="en-US" dirty="0">
                <a:solidFill>
                  <a:schemeClr val="tx1"/>
                </a:solidFill>
              </a:rPr>
              <a:t>× monohybrid </a:t>
            </a:r>
            <a:r>
              <a:rPr lang="en-US" i="1" dirty="0" err="1">
                <a:solidFill>
                  <a:schemeClr val="tx1"/>
                </a:solidFill>
              </a:rPr>
              <a:t>Gg</a:t>
            </a:r>
            <a:r>
              <a:rPr lang="en-US" i="1" dirty="0">
                <a:solidFill>
                  <a:schemeClr val="tx1"/>
                </a:solidFill>
              </a:rPr>
              <a:t> </a:t>
            </a:r>
            <a:endParaRPr lang="en-US" i="1" dirty="0" smtClean="0">
              <a:solidFill>
                <a:schemeClr val="tx1"/>
              </a:solidFill>
            </a:endParaRPr>
          </a:p>
          <a:p>
            <a:r>
              <a:rPr lang="en-US" dirty="0" smtClean="0">
                <a:solidFill>
                  <a:schemeClr val="tx1"/>
                </a:solidFill>
              </a:rPr>
              <a:t>Monohybrid </a:t>
            </a:r>
            <a:r>
              <a:rPr lang="en-US" i="1" dirty="0" err="1">
                <a:solidFill>
                  <a:schemeClr val="tx1"/>
                </a:solidFill>
              </a:rPr>
              <a:t>Gg</a:t>
            </a:r>
            <a:r>
              <a:rPr lang="en-US" i="1" dirty="0">
                <a:solidFill>
                  <a:schemeClr val="tx1"/>
                </a:solidFill>
              </a:rPr>
              <a:t> </a:t>
            </a:r>
            <a:r>
              <a:rPr lang="en-US" dirty="0">
                <a:solidFill>
                  <a:schemeClr val="tx1"/>
                </a:solidFill>
              </a:rPr>
              <a:t>× recessive </a:t>
            </a:r>
            <a:r>
              <a:rPr lang="en-US" i="1" dirty="0" err="1" smtClean="0">
                <a:solidFill>
                  <a:schemeClr val="tx1"/>
                </a:solidFill>
              </a:rPr>
              <a:t>gg</a:t>
            </a:r>
            <a:r>
              <a:rPr lang="en-US" dirty="0" smtClean="0">
                <a:solidFill>
                  <a:schemeClr val="tx1"/>
                </a:solidFill>
              </a:rPr>
              <a:t>)</a:t>
            </a:r>
            <a:endParaRPr lang="en-US" dirty="0">
              <a:solidFill>
                <a:schemeClr val="tx1"/>
              </a:solidFill>
            </a:endParaRPr>
          </a:p>
          <a:p>
            <a:r>
              <a:rPr lang="en-US" dirty="0" err="1">
                <a:solidFill>
                  <a:schemeClr val="tx1"/>
                </a:solidFill>
              </a:rPr>
              <a:t>Dihybrid</a:t>
            </a:r>
            <a:r>
              <a:rPr lang="en-US" dirty="0">
                <a:solidFill>
                  <a:schemeClr val="tx1"/>
                </a:solidFill>
              </a:rPr>
              <a:t> </a:t>
            </a:r>
            <a:r>
              <a:rPr lang="en-US" i="1" dirty="0" err="1">
                <a:solidFill>
                  <a:schemeClr val="tx1"/>
                </a:solidFill>
              </a:rPr>
              <a:t>GgRr</a:t>
            </a:r>
            <a:r>
              <a:rPr lang="en-US" i="1" dirty="0">
                <a:solidFill>
                  <a:schemeClr val="tx1"/>
                </a:solidFill>
              </a:rPr>
              <a:t> </a:t>
            </a:r>
            <a:r>
              <a:rPr lang="en-US" dirty="0">
                <a:solidFill>
                  <a:schemeClr val="tx1"/>
                </a:solidFill>
              </a:rPr>
              <a:t>× </a:t>
            </a:r>
            <a:r>
              <a:rPr lang="en-US" dirty="0" err="1">
                <a:solidFill>
                  <a:schemeClr val="tx1"/>
                </a:solidFill>
              </a:rPr>
              <a:t>dihybrid</a:t>
            </a:r>
            <a:r>
              <a:rPr lang="en-US" dirty="0">
                <a:solidFill>
                  <a:schemeClr val="tx1"/>
                </a:solidFill>
              </a:rPr>
              <a:t> </a:t>
            </a:r>
            <a:r>
              <a:rPr lang="en-US" i="1" dirty="0" err="1">
                <a:solidFill>
                  <a:schemeClr val="tx1"/>
                </a:solidFill>
              </a:rPr>
              <a:t>GgRr</a:t>
            </a:r>
            <a:r>
              <a:rPr lang="en-US" i="1" dirty="0">
                <a:solidFill>
                  <a:schemeClr val="tx1"/>
                </a:solidFill>
              </a:rPr>
              <a:t> </a:t>
            </a:r>
            <a:r>
              <a:rPr lang="en-US" dirty="0" smtClean="0">
                <a:solidFill>
                  <a:schemeClr val="tx1"/>
                </a:solidFill>
              </a:rPr>
              <a:t>both </a:t>
            </a:r>
            <a:r>
              <a:rPr lang="en-US" dirty="0">
                <a:solidFill>
                  <a:schemeClr val="tx1"/>
                </a:solidFill>
              </a:rPr>
              <a:t>recessive</a:t>
            </a:r>
            <a:r>
              <a:rPr lang="en-US" dirty="0" smtClean="0">
                <a:solidFill>
                  <a:schemeClr val="tx1"/>
                </a:solidFill>
              </a:rPr>
              <a:t>)</a:t>
            </a:r>
          </a:p>
          <a:p>
            <a:endParaRPr lang="en-US" dirty="0">
              <a:solidFill>
                <a:schemeClr val="tx1"/>
              </a:solidFill>
            </a:endParaRPr>
          </a:p>
          <a:p>
            <a:r>
              <a:rPr lang="en-US" dirty="0" err="1">
                <a:solidFill>
                  <a:schemeClr val="tx1"/>
                </a:solidFill>
              </a:rPr>
              <a:t>Dihybrid</a:t>
            </a:r>
            <a:r>
              <a:rPr lang="en-US" dirty="0">
                <a:solidFill>
                  <a:schemeClr val="tx1"/>
                </a:solidFill>
              </a:rPr>
              <a:t> </a:t>
            </a:r>
            <a:r>
              <a:rPr lang="en-US" i="1" dirty="0" err="1">
                <a:solidFill>
                  <a:schemeClr val="tx1"/>
                </a:solidFill>
              </a:rPr>
              <a:t>GgRr</a:t>
            </a:r>
            <a:r>
              <a:rPr lang="en-US" i="1" dirty="0">
                <a:solidFill>
                  <a:schemeClr val="tx1"/>
                </a:solidFill>
              </a:rPr>
              <a:t> </a:t>
            </a:r>
            <a:r>
              <a:rPr lang="en-US" dirty="0">
                <a:solidFill>
                  <a:schemeClr val="tx1"/>
                </a:solidFill>
              </a:rPr>
              <a:t>× recessive </a:t>
            </a:r>
            <a:r>
              <a:rPr lang="en-US" i="1" dirty="0" err="1">
                <a:solidFill>
                  <a:schemeClr val="tx1"/>
                </a:solidFill>
              </a:rPr>
              <a:t>ggrr</a:t>
            </a:r>
            <a:endParaRPr lang="en-US" dirty="0">
              <a:solidFill>
                <a:schemeClr val="tx1"/>
              </a:solidFill>
            </a:endParaRPr>
          </a:p>
        </p:txBody>
      </p:sp>
      <p:sp>
        <p:nvSpPr>
          <p:cNvPr id="4" name="Content Placeholder 3"/>
          <p:cNvSpPr>
            <a:spLocks noGrp="1"/>
          </p:cNvSpPr>
          <p:nvPr>
            <p:ph sz="quarter" idx="13"/>
          </p:nvPr>
        </p:nvSpPr>
        <p:spPr/>
        <p:txBody>
          <a:bodyPr>
            <a:normAutofit lnSpcReduction="10000"/>
          </a:bodyPr>
          <a:lstStyle/>
          <a:p>
            <a:pPr marL="0" indent="0">
              <a:buNone/>
            </a:pPr>
            <a:r>
              <a:rPr lang="en-US" b="1" dirty="0" smtClean="0">
                <a:solidFill>
                  <a:schemeClr val="tx1"/>
                </a:solidFill>
              </a:rPr>
              <a:t>PHENOTYPE</a:t>
            </a:r>
          </a:p>
          <a:p>
            <a:r>
              <a:rPr lang="en-US" dirty="0" smtClean="0">
                <a:solidFill>
                  <a:schemeClr val="tx1"/>
                </a:solidFill>
              </a:rPr>
              <a:t>3:1 (dominant to recessive)</a:t>
            </a:r>
          </a:p>
          <a:p>
            <a:r>
              <a:rPr lang="en-US" dirty="0" smtClean="0">
                <a:solidFill>
                  <a:schemeClr val="tx1"/>
                </a:solidFill>
              </a:rPr>
              <a:t>1:1 (dominant to recessive)</a:t>
            </a:r>
          </a:p>
          <a:p>
            <a:r>
              <a:rPr lang="en-US" dirty="0" smtClean="0">
                <a:solidFill>
                  <a:schemeClr val="tx1"/>
                </a:solidFill>
              </a:rPr>
              <a:t>9:3:3:1 (9 both dominant: 3 one dominant: 3 other dominant: 1</a:t>
            </a:r>
          </a:p>
          <a:p>
            <a:r>
              <a:rPr lang="en-US" dirty="0" smtClean="0">
                <a:solidFill>
                  <a:schemeClr val="tx1"/>
                </a:solidFill>
              </a:rPr>
              <a:t>1:1:1:1 (all possible combinations in equal number</a:t>
            </a:r>
          </a:p>
          <a:p>
            <a:endParaRPr lang="en-US" dirty="0"/>
          </a:p>
        </p:txBody>
      </p:sp>
    </p:spTree>
    <p:extLst>
      <p:ext uri="{BB962C8B-B14F-4D97-AF65-F5344CB8AC3E}">
        <p14:creationId xmlns:p14="http://schemas.microsoft.com/office/powerpoint/2010/main" val="11200228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half" idx="2"/>
          </p:nvPr>
        </p:nvSpPr>
        <p:spPr/>
        <p:txBody>
          <a:bodyPr/>
          <a:lstStyle/>
          <a:p>
            <a:endParaRPr lang="en-US"/>
          </a:p>
        </p:txBody>
      </p:sp>
      <p:sp>
        <p:nvSpPr>
          <p:cNvPr id="4" name="Content Placeholder 3"/>
          <p:cNvSpPr>
            <a:spLocks noGrp="1"/>
          </p:cNvSpPr>
          <p:nvPr>
            <p:ph sz="quarter" idx="13"/>
          </p:nvPr>
        </p:nvSpPr>
        <p:spPr/>
        <p:txBody>
          <a:bodyPr/>
          <a:lstStyle/>
          <a:p>
            <a:endParaRPr lang="en-US"/>
          </a:p>
        </p:txBody>
      </p:sp>
    </p:spTree>
    <p:extLst>
      <p:ext uri="{BB962C8B-B14F-4D97-AF65-F5344CB8AC3E}">
        <p14:creationId xmlns:p14="http://schemas.microsoft.com/office/powerpoint/2010/main" val="7025353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a:t>
            </a:r>
            <a:endParaRPr lang="en-US" dirty="0"/>
          </a:p>
        </p:txBody>
      </p:sp>
      <p:sp>
        <p:nvSpPr>
          <p:cNvPr id="3" name="Content Placeholder 2"/>
          <p:cNvSpPr>
            <a:spLocks noGrp="1"/>
          </p:cNvSpPr>
          <p:nvPr>
            <p:ph idx="1"/>
          </p:nvPr>
        </p:nvSpPr>
        <p:spPr/>
        <p:txBody>
          <a:bodyPr>
            <a:normAutofit/>
          </a:bodyPr>
          <a:lstStyle/>
          <a:p>
            <a:r>
              <a:rPr lang="en-US" dirty="0"/>
              <a:t>In one-trait crosses (one-characteristic crosses), the </a:t>
            </a:r>
            <a:r>
              <a:rPr lang="en-US" dirty="0" smtClean="0"/>
              <a:t>inheritance of </a:t>
            </a:r>
            <a:r>
              <a:rPr lang="en-US" dirty="0"/>
              <a:t>only one set of alleles is being considered. </a:t>
            </a:r>
            <a:endParaRPr lang="en-US" dirty="0" smtClean="0"/>
          </a:p>
          <a:p>
            <a:r>
              <a:rPr lang="en-US" dirty="0" smtClean="0"/>
              <a:t>In two trait crosses </a:t>
            </a:r>
            <a:r>
              <a:rPr lang="en-US" dirty="0"/>
              <a:t>(two-characteristic crosses), the inheritance </a:t>
            </a:r>
            <a:r>
              <a:rPr lang="en-US" dirty="0" smtClean="0"/>
              <a:t>of two </a:t>
            </a:r>
            <a:r>
              <a:rPr lang="en-US" dirty="0"/>
              <a:t>different alleles is being considered. </a:t>
            </a:r>
            <a:endParaRPr lang="en-US" dirty="0" smtClean="0"/>
          </a:p>
          <a:p>
            <a:r>
              <a:rPr lang="en-US" dirty="0" smtClean="0"/>
              <a:t>For </a:t>
            </a:r>
            <a:r>
              <a:rPr lang="en-US" dirty="0"/>
              <a:t>both types </a:t>
            </a:r>
            <a:r>
              <a:rPr lang="en-US" dirty="0" smtClean="0"/>
              <a:t>of crosses</a:t>
            </a:r>
            <a:r>
              <a:rPr lang="en-US" dirty="0"/>
              <a:t>, it will be necessary to determine the gametes of </a:t>
            </a:r>
            <a:r>
              <a:rPr lang="en-US" dirty="0" smtClean="0"/>
              <a:t>both individuals </a:t>
            </a:r>
            <a:r>
              <a:rPr lang="en-US" dirty="0"/>
              <a:t>who are reproducing.</a:t>
            </a:r>
          </a:p>
        </p:txBody>
      </p:sp>
    </p:spTree>
    <p:extLst>
      <p:ext uri="{BB962C8B-B14F-4D97-AF65-F5344CB8AC3E}">
        <p14:creationId xmlns:p14="http://schemas.microsoft.com/office/powerpoint/2010/main" val="1775973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US" b="1" dirty="0"/>
              <a:t>One-Trait Crosses</a:t>
            </a:r>
            <a:endParaRPr lang="en-US" dirty="0"/>
          </a:p>
        </p:txBody>
      </p:sp>
      <p:sp>
        <p:nvSpPr>
          <p:cNvPr id="13" name="Text Placeholder 12"/>
          <p:cNvSpPr>
            <a:spLocks noGrp="1"/>
          </p:cNvSpPr>
          <p:nvPr>
            <p:ph type="body" idx="1"/>
          </p:nvPr>
        </p:nvSpPr>
        <p:spPr/>
        <p:txBody>
          <a:bodyPr>
            <a:normAutofit fontScale="85000" lnSpcReduction="10000"/>
          </a:bodyPr>
          <a:lstStyle/>
          <a:p>
            <a:r>
              <a:rPr lang="en-US" dirty="0" smtClean="0"/>
              <a:t>Dominant and recessive traits</a:t>
            </a:r>
            <a:endParaRPr lang="en-US" dirty="0"/>
          </a:p>
        </p:txBody>
      </p:sp>
      <p:sp>
        <p:nvSpPr>
          <p:cNvPr id="15" name="Text Placeholder 14"/>
          <p:cNvSpPr>
            <a:spLocks noGrp="1"/>
          </p:cNvSpPr>
          <p:nvPr>
            <p:ph type="body" sz="quarter" idx="3"/>
          </p:nvPr>
        </p:nvSpPr>
        <p:spPr/>
        <p:txBody>
          <a:bodyPr/>
          <a:lstStyle/>
          <a:p>
            <a:r>
              <a:rPr lang="en-US" dirty="0" smtClean="0"/>
              <a:t>Heterozygous crossing</a:t>
            </a:r>
            <a:endParaRPr lang="en-US" dirty="0"/>
          </a:p>
        </p:txBody>
      </p:sp>
      <p:pic>
        <p:nvPicPr>
          <p:cNvPr id="17" name="Content Placeholder 16"/>
          <p:cNvPicPr>
            <a:picLocks noGrp="1" noChangeAspect="1"/>
          </p:cNvPicPr>
          <p:nvPr>
            <p:ph sz="quarter" idx="13"/>
          </p:nvPr>
        </p:nvPicPr>
        <p:blipFill>
          <a:blip r:embed="rId3">
            <a:extLst>
              <a:ext uri="{28A0092B-C50C-407E-A947-70E740481C1C}">
                <a14:useLocalDpi xmlns:a14="http://schemas.microsoft.com/office/drawing/2010/main" val="0"/>
              </a:ext>
            </a:extLst>
          </a:blip>
          <a:stretch>
            <a:fillRect/>
          </a:stretch>
        </p:blipFill>
        <p:spPr>
          <a:xfrm>
            <a:off x="457200" y="2652320"/>
            <a:ext cx="4041775" cy="3034498"/>
          </a:xfrm>
        </p:spPr>
      </p:pic>
      <p:pic>
        <p:nvPicPr>
          <p:cNvPr id="22" name="Content Placeholder 21"/>
          <p:cNvPicPr>
            <a:picLocks noGrp="1" noChangeAspect="1"/>
          </p:cNvPicPr>
          <p:nvPr>
            <p:ph sz="quarter" idx="14"/>
          </p:nvPr>
        </p:nvPicPr>
        <p:blipFill>
          <a:blip r:embed="rId4">
            <a:extLst>
              <a:ext uri="{28A0092B-C50C-407E-A947-70E740481C1C}">
                <a14:useLocalDpi xmlns:a14="http://schemas.microsoft.com/office/drawing/2010/main" val="0"/>
              </a:ext>
            </a:extLst>
          </a:blip>
          <a:stretch>
            <a:fillRect/>
          </a:stretch>
        </p:blipFill>
        <p:spPr>
          <a:xfrm>
            <a:off x="4672013" y="2652320"/>
            <a:ext cx="4041775" cy="3034498"/>
          </a:xfrm>
        </p:spPr>
      </p:pic>
    </p:spTree>
    <p:extLst>
      <p:ext uri="{BB962C8B-B14F-4D97-AF65-F5344CB8AC3E}">
        <p14:creationId xmlns:p14="http://schemas.microsoft.com/office/powerpoint/2010/main" val="1589273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0" u="none" strike="noStrike" baseline="0" dirty="0" smtClean="0">
                <a:latin typeface="MyriadPro-SemiboldSemiExt"/>
              </a:rPr>
              <a:t>One-Trait Crosses</a:t>
            </a:r>
            <a:endParaRPr lang="en-US" dirty="0"/>
          </a:p>
        </p:txBody>
      </p:sp>
      <p:pic>
        <p:nvPicPr>
          <p:cNvPr id="307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143000" y="1371600"/>
            <a:ext cx="6553200"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605250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dirty="0" err="1" smtClean="0"/>
              <a:t>Punnett</a:t>
            </a:r>
            <a:r>
              <a:rPr lang="en-US" dirty="0" smtClean="0"/>
              <a:t> square </a:t>
            </a:r>
            <a:br>
              <a:rPr lang="en-US" dirty="0" smtClean="0"/>
            </a:br>
            <a:endParaRPr lang="en-US" dirty="0"/>
          </a:p>
        </p:txBody>
      </p:sp>
      <p:pic>
        <p:nvPicPr>
          <p:cNvPr id="8" name="Content Placeholder 7"/>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33400" y="609600"/>
            <a:ext cx="3411193" cy="4525963"/>
          </a:xfrm>
        </p:spPr>
      </p:pic>
      <p:pic>
        <p:nvPicPr>
          <p:cNvPr id="12" name="Content Placeholder 11"/>
          <p:cNvPicPr>
            <a:picLocks noGrp="1" noChangeAspect="1"/>
          </p:cNvPicPr>
          <p:nvPr>
            <p:ph sz="quarter" idx="13"/>
          </p:nvPr>
        </p:nvPicPr>
        <p:blipFill>
          <a:blip r:embed="rId4">
            <a:extLst>
              <a:ext uri="{28A0092B-C50C-407E-A947-70E740481C1C}">
                <a14:useLocalDpi xmlns:a14="http://schemas.microsoft.com/office/drawing/2010/main" val="0"/>
              </a:ext>
            </a:extLst>
          </a:blip>
          <a:stretch>
            <a:fillRect/>
          </a:stretch>
        </p:blipFill>
        <p:spPr>
          <a:xfrm>
            <a:off x="4800600" y="3581400"/>
            <a:ext cx="2019300" cy="2286000"/>
          </a:xfrm>
        </p:spPr>
      </p:pic>
      <p:sp>
        <p:nvSpPr>
          <p:cNvPr id="13" name="Rectangle 12"/>
          <p:cNvSpPr/>
          <p:nvPr/>
        </p:nvSpPr>
        <p:spPr>
          <a:xfrm>
            <a:off x="4191000" y="1676400"/>
            <a:ext cx="4572000" cy="2031325"/>
          </a:xfrm>
          <a:prstGeom prst="rect">
            <a:avLst/>
          </a:prstGeom>
        </p:spPr>
        <p:txBody>
          <a:bodyPr>
            <a:spAutoFit/>
          </a:bodyPr>
          <a:lstStyle/>
          <a:p>
            <a:r>
              <a:rPr lang="en-US" dirty="0" smtClean="0"/>
              <a:t>Expected results of a monohybrid cross.</a:t>
            </a:r>
          </a:p>
          <a:p>
            <a:r>
              <a:rPr lang="en-US" dirty="0" smtClean="0"/>
              <a:t>A </a:t>
            </a:r>
            <a:r>
              <a:rPr lang="en-US" dirty="0" err="1" smtClean="0"/>
              <a:t>Punnett</a:t>
            </a:r>
            <a:r>
              <a:rPr lang="en-US" dirty="0" smtClean="0"/>
              <a:t> square diagrams the results of a cross. When the parents are</a:t>
            </a:r>
          </a:p>
          <a:p>
            <a:r>
              <a:rPr lang="en-US" dirty="0" smtClean="0"/>
              <a:t>heterozygous, each child has a 75% chance of having the dominant</a:t>
            </a:r>
          </a:p>
          <a:p>
            <a:r>
              <a:rPr lang="en-US" dirty="0" smtClean="0"/>
              <a:t>phenotype and a 25% chance of having the recessive phenotype</a:t>
            </a:r>
            <a:endParaRPr lang="en-US" dirty="0"/>
          </a:p>
        </p:txBody>
      </p:sp>
    </p:spTree>
    <p:extLst>
      <p:ext uri="{BB962C8B-B14F-4D97-AF65-F5344CB8AC3E}">
        <p14:creationId xmlns:p14="http://schemas.microsoft.com/office/powerpoint/2010/main" val="27400570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p:cNvSpPr>
            <a:spLocks noGrp="1"/>
          </p:cNvSpPr>
          <p:nvPr>
            <p:ph type="title"/>
          </p:nvPr>
        </p:nvSpPr>
        <p:spPr/>
        <p:txBody>
          <a:bodyPr>
            <a:normAutofit fontScale="90000"/>
          </a:bodyPr>
          <a:lstStyle/>
          <a:p>
            <a:r>
              <a:rPr lang="en-US" dirty="0" smtClean="0"/>
              <a:t>Other one trail crosses</a:t>
            </a:r>
            <a:br>
              <a:rPr lang="en-US" dirty="0" smtClean="0"/>
            </a:br>
            <a:r>
              <a:rPr lang="en-US" sz="2000" dirty="0" smtClean="0"/>
              <a:t>This cross will determine if an individual with the dominant phenotype is homozygous or heterozygous</a:t>
            </a:r>
            <a:endParaRPr lang="en-US" sz="2000" dirty="0"/>
          </a:p>
        </p:txBody>
      </p:sp>
      <p:sp>
        <p:nvSpPr>
          <p:cNvPr id="24" name="Text Placeholder 23"/>
          <p:cNvSpPr>
            <a:spLocks noGrp="1"/>
          </p:cNvSpPr>
          <p:nvPr>
            <p:ph type="body" idx="1"/>
          </p:nvPr>
        </p:nvSpPr>
        <p:spPr/>
        <p:txBody>
          <a:bodyPr>
            <a:normAutofit fontScale="62500" lnSpcReduction="20000"/>
          </a:bodyPr>
          <a:lstStyle/>
          <a:p>
            <a:r>
              <a:rPr lang="en-US" dirty="0" smtClean="0"/>
              <a:t>The off spring show a 1:1 phenotypic ratio, so the individual is heterozygous</a:t>
            </a:r>
            <a:endParaRPr lang="en-US" dirty="0"/>
          </a:p>
        </p:txBody>
      </p:sp>
      <p:sp>
        <p:nvSpPr>
          <p:cNvPr id="26" name="Text Placeholder 25"/>
          <p:cNvSpPr>
            <a:spLocks noGrp="1"/>
          </p:cNvSpPr>
          <p:nvPr>
            <p:ph type="body" sz="quarter" idx="3"/>
          </p:nvPr>
        </p:nvSpPr>
        <p:spPr>
          <a:xfrm>
            <a:off x="4645025" y="1535112"/>
            <a:ext cx="4041775" cy="827087"/>
          </a:xfrm>
        </p:spPr>
        <p:txBody>
          <a:bodyPr>
            <a:noAutofit/>
          </a:bodyPr>
          <a:lstStyle/>
          <a:p>
            <a:r>
              <a:rPr lang="en-US" sz="1800" dirty="0" smtClean="0"/>
              <a:t> All off spring show the dominant characteristic, so the individual is most likely homozygous</a:t>
            </a:r>
            <a:endParaRPr lang="en-US" sz="1800" dirty="0"/>
          </a:p>
        </p:txBody>
      </p:sp>
      <p:sp>
        <p:nvSpPr>
          <p:cNvPr id="25" name="Content Placeholder 24"/>
          <p:cNvSpPr>
            <a:spLocks noGrp="1"/>
          </p:cNvSpPr>
          <p:nvPr>
            <p:ph sz="quarter" idx="13"/>
          </p:nvPr>
        </p:nvSpPr>
        <p:spPr/>
        <p:txBody>
          <a:bodyPr/>
          <a:lstStyle/>
          <a:p>
            <a:endParaRPr lang="en-US"/>
          </a:p>
        </p:txBody>
      </p:sp>
      <p:pic>
        <p:nvPicPr>
          <p:cNvPr id="28" name="Content Placeholder 27"/>
          <p:cNvPicPr>
            <a:picLocks noGrp="1" noChangeAspect="1"/>
          </p:cNvPicPr>
          <p:nvPr>
            <p:ph sz="quarter" idx="14"/>
          </p:nvPr>
        </p:nvPicPr>
        <p:blipFill rotWithShape="1">
          <a:blip r:embed="rId2">
            <a:extLst>
              <a:ext uri="{28A0092B-C50C-407E-A947-70E740481C1C}">
                <a14:useLocalDpi xmlns:a14="http://schemas.microsoft.com/office/drawing/2010/main" val="0"/>
              </a:ext>
            </a:extLst>
          </a:blip>
          <a:srcRect t="8970" r="50690" b="4738"/>
          <a:stretch/>
        </p:blipFill>
        <p:spPr>
          <a:xfrm>
            <a:off x="4648201" y="3048000"/>
            <a:ext cx="2971799" cy="2971800"/>
          </a:xfrm>
        </p:spPr>
      </p:pic>
      <p:pic>
        <p:nvPicPr>
          <p:cNvPr id="22" name="Picture 2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1" y="2209800"/>
            <a:ext cx="4191000" cy="3962400"/>
          </a:xfrm>
          <a:prstGeom prst="rect">
            <a:avLst/>
          </a:prstGeom>
        </p:spPr>
      </p:pic>
    </p:spTree>
    <p:extLst>
      <p:ext uri="{BB962C8B-B14F-4D97-AF65-F5344CB8AC3E}">
        <p14:creationId xmlns:p14="http://schemas.microsoft.com/office/powerpoint/2010/main" val="13987995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Two traits crosses</a:t>
            </a:r>
            <a:br>
              <a:rPr lang="en-US" dirty="0" smtClean="0"/>
            </a:br>
            <a:r>
              <a:rPr lang="en-US" sz="2200" dirty="0" smtClean="0"/>
              <a:t>Meiosis results in genetic diversity of gametes</a:t>
            </a:r>
            <a:endParaRPr lang="en-US" sz="2200" dirty="0"/>
          </a:p>
        </p:txBody>
      </p:sp>
      <p:sp>
        <p:nvSpPr>
          <p:cNvPr id="5" name="Content Placeholder 4"/>
          <p:cNvSpPr>
            <a:spLocks noGrp="1"/>
          </p:cNvSpPr>
          <p:nvPr>
            <p:ph idx="1"/>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3940" y="2115660"/>
            <a:ext cx="7414260" cy="4056540"/>
          </a:xfrm>
          <a:prstGeom prst="rect">
            <a:avLst/>
          </a:prstGeom>
        </p:spPr>
      </p:pic>
    </p:spTree>
    <p:extLst>
      <p:ext uri="{BB962C8B-B14F-4D97-AF65-F5344CB8AC3E}">
        <p14:creationId xmlns:p14="http://schemas.microsoft.com/office/powerpoint/2010/main" val="11781511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8253444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a:t>
            </a:r>
            <a:r>
              <a:rPr lang="en-US" dirty="0" err="1" smtClean="0"/>
              <a:t>Dihybrid</a:t>
            </a:r>
            <a:r>
              <a:rPr lang="en-US" dirty="0" smtClean="0"/>
              <a:t> Cross</a:t>
            </a:r>
            <a:endParaRPr lang="en-US" dirty="0"/>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9774" y="1600200"/>
            <a:ext cx="8069826" cy="5105400"/>
          </a:xfrm>
        </p:spPr>
      </p:pic>
      <p:sp>
        <p:nvSpPr>
          <p:cNvPr id="7" name="TextBox 6"/>
          <p:cNvSpPr txBox="1"/>
          <p:nvPr/>
        </p:nvSpPr>
        <p:spPr>
          <a:xfrm>
            <a:off x="838200" y="5105400"/>
            <a:ext cx="3886200" cy="1754326"/>
          </a:xfrm>
          <a:prstGeom prst="rect">
            <a:avLst/>
          </a:prstGeom>
          <a:noFill/>
        </p:spPr>
        <p:txBody>
          <a:bodyPr wrap="square" rtlCol="0">
            <a:spAutoFit/>
          </a:bodyPr>
          <a:lstStyle/>
          <a:p>
            <a:r>
              <a:rPr lang="en-US" b="1" dirty="0"/>
              <a:t>Phenotypic Ratio</a:t>
            </a:r>
          </a:p>
          <a:p>
            <a:r>
              <a:rPr lang="en-US" b="1" dirty="0"/>
              <a:t>9:3:3:1</a:t>
            </a:r>
          </a:p>
          <a:p>
            <a:r>
              <a:rPr lang="en-US" dirty="0"/>
              <a:t>9 Widow’s peak, short fingers</a:t>
            </a:r>
          </a:p>
          <a:p>
            <a:r>
              <a:rPr lang="en-US" dirty="0"/>
              <a:t>3 Widow’s peak, long fingers</a:t>
            </a:r>
          </a:p>
          <a:p>
            <a:r>
              <a:rPr lang="en-US" dirty="0"/>
              <a:t>3 Straight hairline, short fingers</a:t>
            </a:r>
          </a:p>
          <a:p>
            <a:r>
              <a:rPr lang="en-US" dirty="0"/>
              <a:t>1 Straight hairline, long fingers</a:t>
            </a:r>
          </a:p>
        </p:txBody>
      </p:sp>
    </p:spTree>
    <p:extLst>
      <p:ext uri="{BB962C8B-B14F-4D97-AF65-F5344CB8AC3E}">
        <p14:creationId xmlns:p14="http://schemas.microsoft.com/office/powerpoint/2010/main" val="51465661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673</TotalTime>
  <Words>1802</Words>
  <Application>Microsoft Office PowerPoint</Application>
  <PresentationFormat>On-screen Show (4:3)</PresentationFormat>
  <Paragraphs>78</Paragraphs>
  <Slides>12</Slides>
  <Notes>6</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Executive</vt:lpstr>
      <vt:lpstr>One- and Two-Trait Inheritance</vt:lpstr>
      <vt:lpstr>Definition </vt:lpstr>
      <vt:lpstr>One-Trait Crosses</vt:lpstr>
      <vt:lpstr>One-Trait Crosses</vt:lpstr>
      <vt:lpstr>Punnett square  </vt:lpstr>
      <vt:lpstr>Other one trail crosses This cross will determine if an individual with the dominant phenotype is homozygous or heterozygous</vt:lpstr>
      <vt:lpstr>Two traits crosses Meiosis results in genetic diversity of gametes</vt:lpstr>
      <vt:lpstr>PowerPoint Presentation</vt:lpstr>
      <vt:lpstr>The Dihybrid Cross</vt:lpstr>
      <vt:lpstr>PowerPoint Presentation</vt:lpstr>
      <vt:lpstr>Phenotypic Ratios of Common Crosses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One- and Two-Trait Inheritance</dc:title>
  <dc:creator>Fatima</dc:creator>
  <cp:lastModifiedBy>Fatima</cp:lastModifiedBy>
  <cp:revision>27</cp:revision>
  <dcterms:created xsi:type="dcterms:W3CDTF">2016-03-30T08:43:55Z</dcterms:created>
  <dcterms:modified xsi:type="dcterms:W3CDTF">2016-04-03T05:03:20Z</dcterms:modified>
</cp:coreProperties>
</file>