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7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31CBC724-6979-4F70-A166-4BE263759BB4}" type="datetimeFigureOut">
              <a:rPr lang="ar-IQ" smtClean="0"/>
              <a:pPr/>
              <a:t>22/06/1436</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EC106356-0F83-4FC2-96C0-73531237BB01}"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31CBC724-6979-4F70-A166-4BE263759BB4}" type="datetimeFigureOut">
              <a:rPr lang="ar-IQ" smtClean="0"/>
              <a:pPr/>
              <a:t>22/06/1436</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EC106356-0F83-4FC2-96C0-73531237BB01}"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31CBC724-6979-4F70-A166-4BE263759BB4}" type="datetimeFigureOut">
              <a:rPr lang="ar-IQ" smtClean="0"/>
              <a:pPr/>
              <a:t>22/06/1436</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EC106356-0F83-4FC2-96C0-73531237BB01}"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31CBC724-6979-4F70-A166-4BE263759BB4}" type="datetimeFigureOut">
              <a:rPr lang="ar-IQ" smtClean="0"/>
              <a:pPr/>
              <a:t>22/06/1436</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EC106356-0F83-4FC2-96C0-73531237BB01}"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1CBC724-6979-4F70-A166-4BE263759BB4}" type="datetimeFigureOut">
              <a:rPr lang="ar-IQ" smtClean="0"/>
              <a:pPr/>
              <a:t>22/06/1436</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EC106356-0F83-4FC2-96C0-73531237BB01}"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31CBC724-6979-4F70-A166-4BE263759BB4}" type="datetimeFigureOut">
              <a:rPr lang="ar-IQ" smtClean="0"/>
              <a:pPr/>
              <a:t>22/06/1436</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EC106356-0F83-4FC2-96C0-73531237BB01}"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31CBC724-6979-4F70-A166-4BE263759BB4}" type="datetimeFigureOut">
              <a:rPr lang="ar-IQ" smtClean="0"/>
              <a:pPr/>
              <a:t>22/06/1436</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EC106356-0F83-4FC2-96C0-73531237BB01}"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31CBC724-6979-4F70-A166-4BE263759BB4}" type="datetimeFigureOut">
              <a:rPr lang="ar-IQ" smtClean="0"/>
              <a:pPr/>
              <a:t>22/06/1436</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EC106356-0F83-4FC2-96C0-73531237BB01}"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1CBC724-6979-4F70-A166-4BE263759BB4}" type="datetimeFigureOut">
              <a:rPr lang="ar-IQ" smtClean="0"/>
              <a:pPr/>
              <a:t>22/06/1436</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EC106356-0F83-4FC2-96C0-73531237BB01}"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1CBC724-6979-4F70-A166-4BE263759BB4}" type="datetimeFigureOut">
              <a:rPr lang="ar-IQ" smtClean="0"/>
              <a:pPr/>
              <a:t>22/06/1436</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EC106356-0F83-4FC2-96C0-73531237BB01}"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1CBC724-6979-4F70-A166-4BE263759BB4}" type="datetimeFigureOut">
              <a:rPr lang="ar-IQ" smtClean="0"/>
              <a:pPr/>
              <a:t>22/06/1436</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EC106356-0F83-4FC2-96C0-73531237BB01}"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7030A0">
            <a:alpha val="42000"/>
          </a:srgb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1CBC724-6979-4F70-A166-4BE263759BB4}" type="datetimeFigureOut">
              <a:rPr lang="ar-IQ" smtClean="0"/>
              <a:pPr/>
              <a:t>22/06/1436</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C106356-0F83-4FC2-96C0-73531237BB01}"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صورة 1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99392"/>
            <a:ext cx="9144000" cy="6957392"/>
          </a:xfrm>
          <a:prstGeom prst="rect">
            <a:avLst/>
          </a:prstGeom>
        </p:spPr>
      </p:pic>
      <p:sp>
        <p:nvSpPr>
          <p:cNvPr id="8" name="مستطيل 7"/>
          <p:cNvSpPr/>
          <p:nvPr/>
        </p:nvSpPr>
        <p:spPr>
          <a:xfrm>
            <a:off x="611560" y="908720"/>
            <a:ext cx="7632848" cy="1323439"/>
          </a:xfrm>
          <a:prstGeom prst="rect">
            <a:avLst/>
          </a:prstGeom>
          <a:gradFill>
            <a:gsLst>
              <a:gs pos="0">
                <a:srgbClr val="993366"/>
              </a:gs>
              <a:gs pos="50000">
                <a:schemeClr val="bg1"/>
              </a:gs>
              <a:gs pos="100000">
                <a:schemeClr val="accent1">
                  <a:tint val="23500"/>
                  <a:satMod val="160000"/>
                </a:schemeClr>
              </a:gs>
            </a:gsLst>
            <a:lin ang="5400000" scaled="0"/>
          </a:gradFill>
          <a:ln w="63500">
            <a:solidFill>
              <a:schemeClr val="tx1"/>
            </a:solidFill>
          </a:ln>
        </p:spPr>
        <p:txBody>
          <a:bodyPr wrap="square">
            <a:spAutoFit/>
          </a:bodyPr>
          <a:lstStyle/>
          <a:p>
            <a:pPr algn="ctr"/>
            <a:r>
              <a:rPr lang="en-US" sz="4000" b="1" dirty="0" smtClean="0">
                <a:latin typeface="Algerian" pitchFamily="82" charset="0"/>
              </a:rPr>
              <a:t>Histopathology </a:t>
            </a:r>
          </a:p>
          <a:p>
            <a:pPr algn="ctr"/>
            <a:r>
              <a:rPr lang="en-US" sz="4000" b="1" dirty="0" err="1" smtClean="0"/>
              <a:t>Khamael</a:t>
            </a:r>
            <a:r>
              <a:rPr lang="en-US" sz="4000" b="1" dirty="0" smtClean="0"/>
              <a:t> Al-</a:t>
            </a:r>
            <a:r>
              <a:rPr lang="en-US" sz="4000" b="1" dirty="0" err="1" smtClean="0"/>
              <a:t>Abrahemi</a:t>
            </a:r>
            <a:endParaRPr lang="ar-IQ" sz="4000" b="1" dirty="0"/>
          </a:p>
        </p:txBody>
      </p:sp>
    </p:spTree>
    <p:extLst>
      <p:ext uri="{BB962C8B-B14F-4D97-AF65-F5344CB8AC3E}">
        <p14:creationId xmlns:p14="http://schemas.microsoft.com/office/powerpoint/2010/main" xmlns="" val="1326918127"/>
      </p:ext>
    </p:extLst>
  </p:cSld>
  <p:clrMapOvr>
    <a:masterClrMapping/>
  </p:clrMapOvr>
  <mc:AlternateContent xmlns:mc="http://schemas.openxmlformats.org/markup-compatibility/2006">
    <mc:Choice xmlns:p14="http://schemas.microsoft.com/office/powerpoint/2010/main" xmlns="" Requires="p14">
      <p:transition spd="slow">
        <p14:reveal thruBlk="1"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a:bodyPr>
          <a:lstStyle/>
          <a:p>
            <a:pPr algn="l">
              <a:buNone/>
            </a:pPr>
            <a:r>
              <a:rPr lang="en-US" sz="2400" dirty="0" smtClean="0"/>
              <a:t>2-compensatory hyperplasia , which </a:t>
            </a:r>
            <a:r>
              <a:rPr lang="en-US" sz="2400" dirty="0" err="1" smtClean="0"/>
              <a:t>occure</a:t>
            </a:r>
            <a:r>
              <a:rPr lang="en-US" sz="2400" dirty="0" smtClean="0"/>
              <a:t> when apportion of the tissue is removed or </a:t>
            </a:r>
            <a:r>
              <a:rPr lang="en-US" sz="2400" dirty="0" err="1" smtClean="0"/>
              <a:t>disease.most</a:t>
            </a:r>
            <a:r>
              <a:rPr lang="en-US" sz="2400" dirty="0" smtClean="0"/>
              <a:t> forms of pathological hyperplasia are caused by excessive hormonal or growth </a:t>
            </a:r>
            <a:r>
              <a:rPr lang="en-US" sz="2400" dirty="0" err="1" smtClean="0"/>
              <a:t>facter</a:t>
            </a:r>
            <a:r>
              <a:rPr lang="en-US" sz="2400" dirty="0" smtClean="0"/>
              <a:t> stimulation. For example ,if there is persistent or excessive estrogen stimulation of the </a:t>
            </a:r>
            <a:r>
              <a:rPr lang="en-US" sz="2400" dirty="0" err="1" smtClean="0"/>
              <a:t>endometrium</a:t>
            </a:r>
            <a:r>
              <a:rPr lang="en-US" sz="2400" dirty="0" smtClean="0"/>
              <a:t>.                                                                        </a:t>
            </a:r>
          </a:p>
          <a:p>
            <a:pPr algn="l">
              <a:buNone/>
            </a:pPr>
            <a:r>
              <a:rPr lang="en-US" sz="2400" dirty="0" smtClean="0">
                <a:solidFill>
                  <a:srgbClr val="FF0000"/>
                </a:solidFill>
              </a:rPr>
              <a:t>C- Atrophy </a:t>
            </a:r>
            <a:r>
              <a:rPr lang="en-US" sz="2400" dirty="0" smtClean="0"/>
              <a:t>:- refers to shrinkage in the size of the cell by the loss of cell substance . this situation is exactly opposite to hypertrophy . when sufficient number of cells are </a:t>
            </a:r>
            <a:r>
              <a:rPr lang="en-US" sz="2400" dirty="0" err="1" smtClean="0"/>
              <a:t>invoved</a:t>
            </a:r>
            <a:r>
              <a:rPr lang="en-US" sz="2400" dirty="0" smtClean="0"/>
              <a:t> , the </a:t>
            </a:r>
            <a:r>
              <a:rPr lang="en-US" sz="2400" dirty="0" err="1" smtClean="0"/>
              <a:t>entric</a:t>
            </a:r>
            <a:r>
              <a:rPr lang="en-US" sz="2400" dirty="0" smtClean="0"/>
              <a:t> tissue or organ diminishes in size </a:t>
            </a:r>
            <a:r>
              <a:rPr lang="en-US" sz="2400" dirty="0" err="1" smtClean="0"/>
              <a:t>i.e</a:t>
            </a:r>
            <a:r>
              <a:rPr lang="en-US" sz="2400" dirty="0" smtClean="0"/>
              <a:t> becomes atrophic. </a:t>
            </a:r>
            <a:endParaRPr lang="ar-IQ"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dirty="0"/>
          </a:p>
        </p:txBody>
      </p:sp>
      <p:sp>
        <p:nvSpPr>
          <p:cNvPr id="3" name="عنصر نائب للمحتوى 2"/>
          <p:cNvSpPr>
            <a:spLocks noGrp="1"/>
          </p:cNvSpPr>
          <p:nvPr>
            <p:ph idx="1"/>
          </p:nvPr>
        </p:nvSpPr>
        <p:spPr/>
        <p:txBody>
          <a:bodyPr>
            <a:normAutofit lnSpcReduction="10000"/>
          </a:bodyPr>
          <a:lstStyle/>
          <a:p>
            <a:pPr algn="l">
              <a:buNone/>
            </a:pPr>
            <a:r>
              <a:rPr lang="en-US" sz="2400" dirty="0" smtClean="0">
                <a:solidFill>
                  <a:srgbClr val="FF0000"/>
                </a:solidFill>
              </a:rPr>
              <a:t>Causes of atrophy  include</a:t>
            </a:r>
            <a:r>
              <a:rPr lang="en-US" sz="2400" dirty="0" smtClean="0"/>
              <a:t>:- </a:t>
            </a:r>
          </a:p>
          <a:p>
            <a:pPr algn="l">
              <a:buNone/>
            </a:pPr>
            <a:r>
              <a:rPr lang="en-US" sz="2400" dirty="0" smtClean="0"/>
              <a:t>a- Decrease workload (</a:t>
            </a:r>
            <a:r>
              <a:rPr lang="en-US" sz="2400" dirty="0" err="1" smtClean="0"/>
              <a:t>e.g</a:t>
            </a:r>
            <a:r>
              <a:rPr lang="en-US" sz="2400" dirty="0" smtClean="0"/>
              <a:t> immobilization of limb) b- decrease blood supply to limb c- Ina- </a:t>
            </a:r>
            <a:r>
              <a:rPr lang="en-US" sz="2400" dirty="0" err="1" smtClean="0"/>
              <a:t>dequate</a:t>
            </a:r>
            <a:r>
              <a:rPr lang="en-US" sz="2400" dirty="0" smtClean="0"/>
              <a:t> nutrition as in starvation . E- loss of endocrine stimulation as in post menopausal endometrial atrophy   F-Aging                                                         </a:t>
            </a:r>
          </a:p>
          <a:p>
            <a:pPr algn="l">
              <a:buNone/>
            </a:pPr>
            <a:r>
              <a:rPr lang="ar-IQ" sz="2400" dirty="0" smtClean="0"/>
              <a:t> </a:t>
            </a:r>
            <a:r>
              <a:rPr lang="en-US" sz="2400" dirty="0" smtClean="0">
                <a:solidFill>
                  <a:srgbClr val="FF0000"/>
                </a:solidFill>
              </a:rPr>
              <a:t>D- </a:t>
            </a:r>
            <a:r>
              <a:rPr lang="en-US" sz="2400" dirty="0" err="1" smtClean="0">
                <a:solidFill>
                  <a:srgbClr val="FF0000"/>
                </a:solidFill>
              </a:rPr>
              <a:t>Metaplasia</a:t>
            </a:r>
            <a:r>
              <a:rPr lang="en-US" sz="2400" dirty="0" smtClean="0">
                <a:solidFill>
                  <a:srgbClr val="FF0000"/>
                </a:solidFill>
              </a:rPr>
              <a:t> </a:t>
            </a:r>
            <a:r>
              <a:rPr lang="en-US" sz="2400" dirty="0" smtClean="0"/>
              <a:t>:- reversible change in which one which one adult (mature) cell type (epithelial or </a:t>
            </a:r>
            <a:r>
              <a:rPr lang="en-US" sz="2400" dirty="0" err="1" smtClean="0"/>
              <a:t>mesenchymal</a:t>
            </a:r>
            <a:r>
              <a:rPr lang="en-US" sz="2400" dirty="0" smtClean="0"/>
              <a:t>) is replaced by another adult cell type .</a:t>
            </a:r>
            <a:r>
              <a:rPr lang="en-US" sz="2400" dirty="0" err="1" smtClean="0"/>
              <a:t>E.g</a:t>
            </a:r>
            <a:r>
              <a:rPr lang="en-US" sz="2400" dirty="0" smtClean="0"/>
              <a:t> epithelial </a:t>
            </a:r>
            <a:r>
              <a:rPr lang="en-US" sz="2400" dirty="0" err="1" smtClean="0"/>
              <a:t>metaplasia</a:t>
            </a:r>
            <a:r>
              <a:rPr lang="en-US" sz="2400" dirty="0" smtClean="0"/>
              <a:t> is the </a:t>
            </a:r>
            <a:r>
              <a:rPr lang="en-US" sz="2400" dirty="0" err="1" smtClean="0"/>
              <a:t>squmaous</a:t>
            </a:r>
            <a:r>
              <a:rPr lang="en-US" sz="2400" dirty="0" smtClean="0"/>
              <a:t> change that </a:t>
            </a:r>
            <a:r>
              <a:rPr lang="en-US" sz="2400" dirty="0" err="1" smtClean="0"/>
              <a:t>occure</a:t>
            </a:r>
            <a:r>
              <a:rPr lang="en-US" sz="2400" dirty="0" smtClean="0"/>
              <a:t> in the respiratory epithelium in cigarette smokers . the normal ciliated columnar epithelia cells of the trachea and bronchi are focally or widely replaced by stratified by </a:t>
            </a:r>
            <a:r>
              <a:rPr lang="en-US" sz="2400" dirty="0" err="1" smtClean="0"/>
              <a:t>squamous</a:t>
            </a:r>
            <a:r>
              <a:rPr lang="en-US" sz="2400" dirty="0" smtClean="0"/>
              <a:t> epithelial cells. </a:t>
            </a:r>
            <a:endParaRPr lang="ar-IQ"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0000"/>
                </a:solidFill>
                <a:latin typeface="Baskerville Old Face" pitchFamily="18" charset="0"/>
              </a:rPr>
              <a:t>Introduction of Histopathology</a:t>
            </a:r>
            <a:endParaRPr lang="ar-IQ" dirty="0">
              <a:solidFill>
                <a:srgbClr val="FF0000"/>
              </a:solidFill>
              <a:latin typeface="Baskerville Old Face" pitchFamily="18" charset="0"/>
            </a:endParaRPr>
          </a:p>
        </p:txBody>
      </p:sp>
      <p:sp>
        <p:nvSpPr>
          <p:cNvPr id="3" name="عنصر نائب للمحتوى 2"/>
          <p:cNvSpPr>
            <a:spLocks noGrp="1"/>
          </p:cNvSpPr>
          <p:nvPr>
            <p:ph idx="1"/>
          </p:nvPr>
        </p:nvSpPr>
        <p:spPr/>
        <p:txBody>
          <a:bodyPr>
            <a:normAutofit lnSpcReduction="10000"/>
          </a:bodyPr>
          <a:lstStyle/>
          <a:p>
            <a:pPr algn="l">
              <a:buNone/>
            </a:pPr>
            <a:r>
              <a:rPr lang="ar-IQ" dirty="0" smtClean="0">
                <a:solidFill>
                  <a:srgbClr val="FFC000"/>
                </a:solidFill>
              </a:rPr>
              <a:t>       </a:t>
            </a:r>
            <a:r>
              <a:rPr lang="en-US" dirty="0" smtClean="0">
                <a:solidFill>
                  <a:srgbClr val="FFC000"/>
                </a:solidFill>
              </a:rPr>
              <a:t>Histopathology</a:t>
            </a:r>
          </a:p>
          <a:p>
            <a:pPr algn="l"/>
            <a:r>
              <a:rPr lang="en-US" sz="2400" dirty="0" smtClean="0"/>
              <a:t>The study of the anatomical ,chemical , and physiological alterations in an organ as organ as the result of diseases.</a:t>
            </a:r>
          </a:p>
          <a:p>
            <a:pPr algn="l"/>
            <a:r>
              <a:rPr lang="en-US" sz="2400" dirty="0" smtClean="0"/>
              <a:t>Pathology is subdivided in to several fields. 1-General pathology 2- Special pathology 3- Experimental pathology 4- post –mortem pathology(Morbid anatomy) 5- Microscopic pathology (cellular pathology or photo pathology) 6- Ultra structure pathology 7-physiology pathology 8- chemical pathology 9- Macroscopic or gross pathology 10- clinical pathology 11- Necropsy ,post –mortem examination or, autopsy.</a:t>
            </a:r>
          </a:p>
          <a:p>
            <a:pPr algn="l">
              <a:buNone/>
            </a:pPr>
            <a:r>
              <a:rPr lang="en-US" sz="2400" dirty="0" smtClean="0"/>
              <a:t>Necropsy= for animal            Autopsy= for Human </a:t>
            </a:r>
            <a:endParaRPr lang="en-US" sz="2400" dirty="0" smtClean="0">
              <a:solidFill>
                <a:srgbClr val="FFC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fontScale="85000" lnSpcReduction="20000"/>
          </a:bodyPr>
          <a:lstStyle/>
          <a:p>
            <a:pPr algn="l">
              <a:buNone/>
            </a:pPr>
            <a:r>
              <a:rPr lang="en-US" dirty="0" smtClean="0">
                <a:solidFill>
                  <a:srgbClr val="FF0000"/>
                </a:solidFill>
              </a:rPr>
              <a:t>What is the disease? </a:t>
            </a:r>
          </a:p>
          <a:p>
            <a:pPr algn="l">
              <a:buNone/>
            </a:pPr>
            <a:r>
              <a:rPr lang="en-US" dirty="0" smtClean="0"/>
              <a:t>It is the "State in which an individual exhibits an anatomical ,physiological or biochemical deviation from the normal" </a:t>
            </a:r>
          </a:p>
          <a:p>
            <a:pPr algn="l">
              <a:buNone/>
            </a:pPr>
            <a:r>
              <a:rPr lang="en-US" dirty="0" smtClean="0"/>
              <a:t>Disease may be defined as:- </a:t>
            </a:r>
          </a:p>
          <a:p>
            <a:pPr algn="l">
              <a:buNone/>
            </a:pPr>
            <a:r>
              <a:rPr lang="en-US" dirty="0" smtClean="0"/>
              <a:t>An abnormal alteration of structure or function in any part of the body.</a:t>
            </a:r>
          </a:p>
          <a:p>
            <a:pPr algn="l">
              <a:buNone/>
            </a:pPr>
            <a:r>
              <a:rPr lang="en-US" dirty="0" smtClean="0">
                <a:solidFill>
                  <a:srgbClr val="FF0000"/>
                </a:solidFill>
              </a:rPr>
              <a:t>Classification of diseases</a:t>
            </a:r>
            <a:r>
              <a:rPr lang="en-US" dirty="0" smtClean="0"/>
              <a:t>:- </a:t>
            </a:r>
          </a:p>
          <a:p>
            <a:pPr algn="l">
              <a:buNone/>
            </a:pPr>
            <a:r>
              <a:rPr lang="en-US" dirty="0" smtClean="0"/>
              <a:t>1-Developmental- genetic , congenital. 2-Acquired                3- Inflammatory – Trauma , infections . 4- </a:t>
            </a:r>
            <a:r>
              <a:rPr lang="en-US" dirty="0" err="1" smtClean="0"/>
              <a:t>Neoplastic</a:t>
            </a:r>
            <a:r>
              <a:rPr lang="en-US" dirty="0" smtClean="0"/>
              <a:t> – </a:t>
            </a:r>
            <a:r>
              <a:rPr lang="en-US" dirty="0" err="1" smtClean="0"/>
              <a:t>tumers</a:t>
            </a:r>
            <a:r>
              <a:rPr lang="en-US" dirty="0" smtClean="0"/>
              <a:t> cancer 5- Degeneration – ageing 6- Metabolic 7- Iatrogenic : Drug induced.</a:t>
            </a:r>
          </a:p>
          <a:p>
            <a:pPr algn="l"/>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a:bodyPr>
          <a:lstStyle/>
          <a:p>
            <a:pPr algn="l">
              <a:buNone/>
            </a:pPr>
            <a:r>
              <a:rPr lang="en-US" sz="2400" dirty="0" smtClean="0"/>
              <a:t>The scope of pathology 1- the core of pathology:- the four aspects of a disease process that process that form the core of pathology :- 1- Etiology :causes of the disease 2- pathogenesis : the mechanisms of its development 3- Morphologic changes :- the structural alteration induced in the cells and organs of the body. 4- Clinical significance: the functional consequences of morphologic changes.</a:t>
            </a:r>
          </a:p>
          <a:p>
            <a:pPr algn="l">
              <a:buNone/>
            </a:pPr>
            <a:r>
              <a:rPr lang="en-US" sz="2400" dirty="0" smtClean="0">
                <a:solidFill>
                  <a:srgbClr val="FF0000"/>
                </a:solidFill>
              </a:rPr>
              <a:t>Branches of pathology </a:t>
            </a:r>
            <a:r>
              <a:rPr lang="en-US" sz="2400" dirty="0" smtClean="0"/>
              <a:t>:- 1- General pathology 2- systematic pathology 3- Gross pathology 4- cellular pathology 5- Surgical pathology 6- clinical pathology 7- Immune pathology </a:t>
            </a:r>
            <a:endParaRPr lang="ar-IQ"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lnSpcReduction="10000"/>
          </a:bodyPr>
          <a:lstStyle/>
          <a:p>
            <a:pPr algn="l">
              <a:buNone/>
            </a:pPr>
            <a:r>
              <a:rPr lang="en-US" sz="2400" dirty="0" smtClean="0">
                <a:solidFill>
                  <a:srgbClr val="FF0000"/>
                </a:solidFill>
              </a:rPr>
              <a:t>Techniques of pathology </a:t>
            </a:r>
          </a:p>
          <a:p>
            <a:pPr algn="l">
              <a:buNone/>
            </a:pPr>
            <a:r>
              <a:rPr lang="en-US" sz="2400" dirty="0" smtClean="0"/>
              <a:t>1-Human pathology a- Autopsy :- forensic pathology  b- </a:t>
            </a:r>
            <a:r>
              <a:rPr lang="en-US" sz="2400" dirty="0" err="1" smtClean="0"/>
              <a:t>Biobsy</a:t>
            </a:r>
            <a:r>
              <a:rPr lang="en-US" sz="2400" dirty="0" smtClean="0"/>
              <a:t> :- surgical or diagnostic pathology 3- cytology: smear , fine needle aspiration. 2- Experimental pathology a Animal experiment : animal model   b- tissue and cell culture . </a:t>
            </a:r>
          </a:p>
          <a:p>
            <a:pPr algn="l">
              <a:buNone/>
            </a:pPr>
            <a:r>
              <a:rPr lang="en-US" sz="2400" dirty="0" smtClean="0"/>
              <a:t> </a:t>
            </a:r>
          </a:p>
          <a:p>
            <a:pPr algn="l">
              <a:buNone/>
            </a:pPr>
            <a:r>
              <a:rPr lang="en-US" sz="2400" dirty="0" smtClean="0">
                <a:solidFill>
                  <a:srgbClr val="FF0000"/>
                </a:solidFill>
              </a:rPr>
              <a:t>Etiology</a:t>
            </a:r>
          </a:p>
          <a:p>
            <a:pPr algn="l">
              <a:buNone/>
            </a:pPr>
            <a:r>
              <a:rPr lang="en-US" sz="2400" dirty="0" smtClean="0"/>
              <a:t>What is the cause? 1- Environmental agents 2-physical 3- chemical 4- Nutritional 5- Infection 6- Immunological7- psychological. </a:t>
            </a:r>
          </a:p>
          <a:p>
            <a:pPr algn="l">
              <a:buNone/>
            </a:pPr>
            <a:r>
              <a:rPr lang="en-US" sz="2400" dirty="0" smtClean="0">
                <a:solidFill>
                  <a:srgbClr val="FF0000"/>
                </a:solidFill>
              </a:rPr>
              <a:t>Morphological :-structural changes</a:t>
            </a:r>
          </a:p>
          <a:p>
            <a:pPr algn="l">
              <a:buNone/>
            </a:pPr>
            <a:r>
              <a:rPr lang="en-US" sz="2400" dirty="0" err="1" smtClean="0"/>
              <a:t>Tumer</a:t>
            </a:r>
            <a:r>
              <a:rPr lang="en-US" sz="2400" dirty="0" smtClean="0"/>
              <a:t> in </a:t>
            </a:r>
            <a:r>
              <a:rPr lang="en-US" sz="2400" dirty="0" err="1" smtClean="0"/>
              <a:t>acancer</a:t>
            </a:r>
            <a:r>
              <a:rPr lang="en-US" sz="2400" dirty="0" smtClean="0"/>
              <a:t>, ulcer in an infection, Atrophy in dementia. </a:t>
            </a:r>
          </a:p>
          <a:p>
            <a:pPr algn="l">
              <a:buNone/>
            </a:pPr>
            <a:endParaRPr lang="ar-IQ"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fontScale="92500" lnSpcReduction="10000"/>
          </a:bodyPr>
          <a:lstStyle/>
          <a:p>
            <a:pPr algn="l"/>
            <a:r>
              <a:rPr lang="en-US" sz="2400" b="1" dirty="0" smtClean="0">
                <a:solidFill>
                  <a:srgbClr val="FF0000"/>
                </a:solidFill>
              </a:rPr>
              <a:t>Observation and new technique of morphology</a:t>
            </a:r>
            <a:endParaRPr lang="en-US" sz="2400" dirty="0" smtClean="0">
              <a:solidFill>
                <a:srgbClr val="FF0000"/>
              </a:solidFill>
            </a:endParaRPr>
          </a:p>
          <a:p>
            <a:pPr algn="l">
              <a:buNone/>
            </a:pPr>
            <a:r>
              <a:rPr lang="en-US" sz="2400" dirty="0" err="1" smtClean="0"/>
              <a:t>Size,shape</a:t>
            </a:r>
            <a:r>
              <a:rPr lang="en-US" sz="2400" dirty="0" smtClean="0"/>
              <a:t>, </a:t>
            </a:r>
            <a:r>
              <a:rPr lang="en-US" sz="2400" dirty="0" err="1" smtClean="0"/>
              <a:t>weightm</a:t>
            </a:r>
            <a:r>
              <a:rPr lang="en-US" sz="2400" dirty="0" smtClean="0"/>
              <a:t> </a:t>
            </a:r>
            <a:r>
              <a:rPr lang="en-US" sz="2400" dirty="0" err="1" smtClean="0"/>
              <a:t>color,consistency</a:t>
            </a:r>
            <a:r>
              <a:rPr lang="en-US" sz="2400" dirty="0" smtClean="0"/>
              <a:t>, surface, edge, section. </a:t>
            </a:r>
          </a:p>
          <a:p>
            <a:pPr algn="l">
              <a:buNone/>
            </a:pPr>
            <a:r>
              <a:rPr lang="en-US" sz="2400" dirty="0" smtClean="0">
                <a:solidFill>
                  <a:srgbClr val="FF0000"/>
                </a:solidFill>
              </a:rPr>
              <a:t>Stain used in pathology </a:t>
            </a:r>
          </a:p>
          <a:p>
            <a:pPr algn="l">
              <a:buNone/>
            </a:pPr>
            <a:r>
              <a:rPr lang="en-US" sz="2400" dirty="0" smtClean="0"/>
              <a:t>1-Haematoxylin and eosin stain :-</a:t>
            </a:r>
            <a:r>
              <a:rPr lang="en-US" sz="2400" dirty="0" err="1" smtClean="0"/>
              <a:t>Haematoxylin</a:t>
            </a:r>
            <a:r>
              <a:rPr lang="en-US" sz="2400" dirty="0" smtClean="0"/>
              <a:t> affinity for nuclear chromatin blue discoloration while eosin for protein in cytoplasm pink discoloration.</a:t>
            </a:r>
          </a:p>
          <a:p>
            <a:pPr algn="l">
              <a:buNone/>
            </a:pPr>
            <a:r>
              <a:rPr lang="en-US" sz="2400" dirty="0" smtClean="0"/>
              <a:t>2-periodic acid shift (PAS) glycogen, basement membrane, fungi, parasites 3- stain for micro organisms : Gram stain and </a:t>
            </a:r>
            <a:r>
              <a:rPr lang="en-US" sz="2400" dirty="0" err="1" smtClean="0"/>
              <a:t>zeihl</a:t>
            </a:r>
            <a:r>
              <a:rPr lang="en-US" sz="2400" dirty="0" smtClean="0"/>
              <a:t> – nelson stain. 4- </a:t>
            </a:r>
            <a:r>
              <a:rPr lang="en-US" sz="2400" dirty="0" err="1" smtClean="0"/>
              <a:t>Amyloid</a:t>
            </a:r>
            <a:r>
              <a:rPr lang="en-US" sz="2400" dirty="0" smtClean="0"/>
              <a:t> stain : </a:t>
            </a:r>
            <a:r>
              <a:rPr lang="en-US" sz="2400" dirty="0" err="1" smtClean="0"/>
              <a:t>congo</a:t>
            </a:r>
            <a:r>
              <a:rPr lang="en-US" sz="2400" dirty="0" smtClean="0"/>
              <a:t> red a </a:t>
            </a:r>
            <a:r>
              <a:rPr lang="en-US" sz="2400" dirty="0" err="1" smtClean="0"/>
              <a:t>myloid</a:t>
            </a:r>
            <a:r>
              <a:rPr lang="en-US" sz="2400" dirty="0" smtClean="0"/>
              <a:t> 5- </a:t>
            </a:r>
            <a:r>
              <a:rPr lang="en-US" sz="2400" dirty="0" err="1" smtClean="0"/>
              <a:t>Reticulin</a:t>
            </a:r>
            <a:r>
              <a:rPr lang="en-US" sz="2400" dirty="0" smtClean="0"/>
              <a:t> stain …… reticular fiber( type 111collagen in the connective tissue ) and </a:t>
            </a:r>
            <a:r>
              <a:rPr lang="en-US" sz="2400" dirty="0" err="1" smtClean="0"/>
              <a:t>basment</a:t>
            </a:r>
            <a:r>
              <a:rPr lang="en-US" sz="2400" dirty="0" smtClean="0"/>
              <a:t> membrane (type 1v collagen and lamina) used in </a:t>
            </a:r>
            <a:r>
              <a:rPr lang="en-US" sz="2400" dirty="0" err="1" smtClean="0"/>
              <a:t>tumer</a:t>
            </a:r>
            <a:r>
              <a:rPr lang="en-US" sz="2400" dirty="0" smtClean="0"/>
              <a:t> pathology 6- </a:t>
            </a:r>
            <a:r>
              <a:rPr lang="en-US" sz="2400" dirty="0" err="1" smtClean="0"/>
              <a:t>Giemasa</a:t>
            </a:r>
            <a:r>
              <a:rPr lang="en-US" sz="2400" dirty="0" smtClean="0"/>
              <a:t> stain…. Lymph or reticular elements.</a:t>
            </a:r>
          </a:p>
          <a:p>
            <a:pPr algn="l">
              <a:buNone/>
            </a:pPr>
            <a:r>
              <a:rPr lang="en-US" sz="2400" dirty="0" smtClean="0"/>
              <a:t> </a:t>
            </a:r>
            <a:endParaRPr lang="ar-IQ"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fontScale="92500" lnSpcReduction="10000"/>
          </a:bodyPr>
          <a:lstStyle/>
          <a:p>
            <a:pPr algn="l">
              <a:buNone/>
            </a:pPr>
            <a:r>
              <a:rPr lang="en-US" sz="2400" b="1" dirty="0" smtClean="0">
                <a:solidFill>
                  <a:srgbClr val="FF0000"/>
                </a:solidFill>
              </a:rPr>
              <a:t>Cellular Responses to stress and Harmful Stimuli </a:t>
            </a:r>
            <a:endParaRPr lang="en-US" sz="2400" dirty="0" smtClean="0">
              <a:solidFill>
                <a:srgbClr val="FF0000"/>
              </a:solidFill>
            </a:endParaRPr>
          </a:p>
          <a:p>
            <a:pPr algn="l">
              <a:buNone/>
            </a:pPr>
            <a:r>
              <a:rPr lang="en-US" sz="2400" dirty="0" smtClean="0"/>
              <a:t>Cells are continuously adjusting their structure and function and function to accommodate changing demands and extra – cellular stresses. This is referred to as homeostasis . should the cells encounter physiological or pathologic stresses or stimuli they can modify the homeostatic state and achieve anew steady state to counteract the noxious effects of these external stresses and stimuli.</a:t>
            </a:r>
          </a:p>
          <a:p>
            <a:pPr algn="l">
              <a:buNone/>
            </a:pPr>
            <a:r>
              <a:rPr lang="en-US" sz="2400" dirty="0" smtClean="0"/>
              <a:t>These changes are referred to as adaptations . the aim of these adaptations is to avoid cell injury &amp;cell death. the injury may be reversible i.e. the cells return to normal state on the removal of the offending agent  or irreversible i.e. there is no possibility of return to normal . Irreversible injury ultimately leads to cell death.</a:t>
            </a:r>
          </a:p>
          <a:p>
            <a:pPr algn="l">
              <a:buNone/>
            </a:pPr>
            <a:endParaRPr lang="ar-IQ"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dirty="0"/>
          </a:p>
        </p:txBody>
      </p:sp>
      <p:sp>
        <p:nvSpPr>
          <p:cNvPr id="3" name="عنصر نائب للمحتوى 2"/>
          <p:cNvSpPr>
            <a:spLocks noGrp="1"/>
          </p:cNvSpPr>
          <p:nvPr>
            <p:ph idx="1"/>
          </p:nvPr>
        </p:nvSpPr>
        <p:spPr>
          <a:xfrm>
            <a:off x="457200" y="1000108"/>
            <a:ext cx="8229600" cy="5126055"/>
          </a:xfrm>
        </p:spPr>
        <p:txBody>
          <a:bodyPr>
            <a:noAutofit/>
          </a:bodyPr>
          <a:lstStyle/>
          <a:p>
            <a:pPr lvl="1" algn="ctr">
              <a:buNone/>
            </a:pPr>
            <a:r>
              <a:rPr lang="en-US" sz="2400" dirty="0" smtClean="0">
                <a:solidFill>
                  <a:srgbClr val="FF0000"/>
                </a:solidFill>
              </a:rPr>
              <a:t>Cellular Adaptation</a:t>
            </a:r>
          </a:p>
          <a:p>
            <a:pPr algn="l">
              <a:buNone/>
            </a:pPr>
            <a:r>
              <a:rPr lang="en-US" sz="2000" dirty="0" smtClean="0"/>
              <a:t>Adaptations are reversible changes and are divided into             </a:t>
            </a:r>
          </a:p>
          <a:p>
            <a:pPr algn="l">
              <a:buNone/>
            </a:pPr>
            <a:r>
              <a:rPr lang="ar-IQ" sz="2000" dirty="0" smtClean="0"/>
              <a:t> </a:t>
            </a:r>
            <a:r>
              <a:rPr lang="en-US" sz="2000" dirty="0" smtClean="0"/>
              <a:t>1-physiological adaptations :- usually represent responses of cells to normal stimulations </a:t>
            </a:r>
            <a:r>
              <a:rPr lang="en-US" sz="2000" dirty="0" err="1" smtClean="0"/>
              <a:t>e.g</a:t>
            </a:r>
            <a:r>
              <a:rPr lang="en-US" sz="2000" dirty="0" smtClean="0"/>
              <a:t> the hormone – induced enlargement of the breast and uterus during pregnancy      .</a:t>
            </a:r>
          </a:p>
          <a:p>
            <a:pPr algn="l">
              <a:buNone/>
            </a:pPr>
            <a:r>
              <a:rPr lang="en-US" sz="2000" dirty="0" smtClean="0"/>
              <a:t>2- pathological adaptations :- response to stress that allow cells to modulate their structure and function and thus escape injury . can take several distinct forms.                   . </a:t>
            </a:r>
          </a:p>
          <a:p>
            <a:pPr algn="l">
              <a:buNone/>
            </a:pPr>
            <a:r>
              <a:rPr lang="en-US" sz="2000" dirty="0" smtClean="0"/>
              <a:t> </a:t>
            </a:r>
          </a:p>
          <a:p>
            <a:pPr algn="l">
              <a:buNone/>
            </a:pPr>
            <a:r>
              <a:rPr lang="en-US" sz="2400" dirty="0" smtClean="0">
                <a:solidFill>
                  <a:srgbClr val="FF0000"/>
                </a:solidFill>
              </a:rPr>
              <a:t>Type of adaptations include                        </a:t>
            </a:r>
          </a:p>
          <a:p>
            <a:pPr algn="l">
              <a:buNone/>
            </a:pPr>
            <a:r>
              <a:rPr lang="en-US" sz="2000" dirty="0" smtClean="0"/>
              <a:t>1-Hypertrophy:- refers to an increase in the size of cells resulting  in increase in the size of the relevant organ. Hypertrophy can be physiological or pathological and is caused either by increase functional demand or by specific hormonal stimulation. Example of physiological hypertrophy include that of skeletal muscle in athletes and </a:t>
            </a:r>
            <a:endParaRPr lang="ar-IQ"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fontScale="77500" lnSpcReduction="20000"/>
          </a:bodyPr>
          <a:lstStyle/>
          <a:p>
            <a:pPr algn="l">
              <a:buNone/>
            </a:pPr>
            <a:r>
              <a:rPr lang="en-US" dirty="0" smtClean="0"/>
              <a:t>mechanical workers &amp;the massive physiological enlargement of the uterus during pregnancy due to estrogen –stimulation smooth muscle hypertrophy (and hyperplasia)                                                                          .</a:t>
            </a:r>
          </a:p>
          <a:p>
            <a:pPr algn="l">
              <a:buNone/>
            </a:pPr>
            <a:r>
              <a:rPr lang="en-US" dirty="0" smtClean="0"/>
              <a:t>Example of pathological hypertrophy  cardio </a:t>
            </a:r>
            <a:r>
              <a:rPr lang="en-US" dirty="0" err="1" smtClean="0"/>
              <a:t>megaly</a:t>
            </a:r>
            <a:r>
              <a:rPr lang="en-US" dirty="0" smtClean="0"/>
              <a:t> secondary to hypertension.</a:t>
            </a:r>
          </a:p>
          <a:p>
            <a:pPr algn="l">
              <a:buNone/>
            </a:pPr>
            <a:r>
              <a:rPr lang="en-US" dirty="0" smtClean="0"/>
              <a:t>B- hyperplasia :- refers to increase in the number of cells. It takes place only if the cell population is capable of replication it may occur with hypertrophy and often in response to the same stimuli. two type of physiological hyperplasia are 1- hormonal hyperplasia , example is proliferation of granular epithelia of the female breast at puberty and during pregnancy. </a:t>
            </a:r>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TotalTime>
  <Words>923</Words>
  <Application>Microsoft Office PowerPoint</Application>
  <PresentationFormat>عرض على الشاشة (3:4)‏</PresentationFormat>
  <Paragraphs>46</Paragraphs>
  <Slides>19</Slides>
  <Notes>0</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سمة Office</vt:lpstr>
      <vt:lpstr>الشريحة 1</vt:lpstr>
      <vt:lpstr>Introduction of Histopathology</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vector>
  </TitlesOfParts>
  <Company>ANGELUS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AL-RAFIDEN</dc:creator>
  <cp:lastModifiedBy>AL-RAFIDEN</cp:lastModifiedBy>
  <cp:revision>16</cp:revision>
  <dcterms:created xsi:type="dcterms:W3CDTF">2015-04-03T07:52:07Z</dcterms:created>
  <dcterms:modified xsi:type="dcterms:W3CDTF">2015-04-11T13:24:01Z</dcterms:modified>
</cp:coreProperties>
</file>