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4" r:id="rId11"/>
    <p:sldId id="277" r:id="rId12"/>
    <p:sldId id="279" r:id="rId13"/>
    <p:sldId id="268" r:id="rId14"/>
    <p:sldId id="269" r:id="rId15"/>
    <p:sldId id="285" r:id="rId16"/>
    <p:sldId id="287" r:id="rId17"/>
    <p:sldId id="270" r:id="rId18"/>
    <p:sldId id="289" r:id="rId19"/>
    <p:sldId id="280" r:id="rId20"/>
    <p:sldId id="281" r:id="rId21"/>
    <p:sldId id="282" r:id="rId22"/>
    <p:sldId id="283" r:id="rId23"/>
    <p:sldId id="29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t>GENETIC DISEASES</a:t>
            </a:r>
            <a:r>
              <a:rPr lang="en-US" dirty="0" smtClean="0"/>
              <a:t/>
            </a:r>
            <a:br>
              <a:rPr lang="en-US" dirty="0" smtClean="0"/>
            </a:br>
            <a:r>
              <a:rPr lang="en-US" b="1" i="1" dirty="0" smtClean="0"/>
              <a:t>Lecture 5</a:t>
            </a:r>
            <a:endParaRPr lang="ar-IQ" dirty="0"/>
          </a:p>
        </p:txBody>
      </p:sp>
      <p:sp>
        <p:nvSpPr>
          <p:cNvPr id="3" name="Subtitle 2"/>
          <p:cNvSpPr>
            <a:spLocks noGrp="1"/>
          </p:cNvSpPr>
          <p:nvPr>
            <p:ph type="subTitle" idx="1"/>
          </p:nvPr>
        </p:nvSpPr>
        <p:spPr/>
        <p:txBody>
          <a:bodyPr>
            <a:normAutofit/>
          </a:bodyPr>
          <a:lstStyle/>
          <a:p>
            <a:r>
              <a:rPr lang="en-US" sz="4000" b="1" i="1" dirty="0" smtClean="0">
                <a:solidFill>
                  <a:srgbClr val="FF0000"/>
                </a:solidFill>
              </a:rPr>
              <a:t>THALASSEMIA  </a:t>
            </a:r>
            <a:endParaRPr lang="en-US" sz="4000" i="1" dirty="0" smtClean="0">
              <a:solidFill>
                <a:srgbClr val="FF0000"/>
              </a:solidFill>
            </a:endParaRPr>
          </a:p>
          <a:p>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dirty="0" smtClean="0"/>
              <a:t> </a:t>
            </a:r>
            <a:endParaRPr lang="ar-IQ" dirty="0"/>
          </a:p>
        </p:txBody>
      </p:sp>
      <p:pic>
        <p:nvPicPr>
          <p:cNvPr id="4" name="Content Placeholder 3"/>
          <p:cNvPicPr>
            <a:picLocks noGrp="1"/>
          </p:cNvPicPr>
          <p:nvPr>
            <p:ph idx="1"/>
          </p:nvPr>
        </p:nvPicPr>
        <p:blipFill>
          <a:blip r:embed="rId2"/>
          <a:srcRect/>
          <a:stretch>
            <a:fillRect/>
          </a:stretch>
        </p:blipFill>
        <p:spPr bwMode="auto">
          <a:xfrm>
            <a:off x="1524000" y="990600"/>
            <a:ext cx="5943599" cy="441959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457200" y="381000"/>
            <a:ext cx="8229600" cy="5745163"/>
          </a:xfrm>
        </p:spPr>
        <p:txBody>
          <a:bodyPr>
            <a:normAutofit/>
          </a:bodyPr>
          <a:lstStyle/>
          <a:p>
            <a:pPr algn="just"/>
            <a:r>
              <a:rPr lang="en-US" b="1" dirty="0" smtClean="0"/>
              <a:t>MOLECULAR PATHOLOGY</a:t>
            </a:r>
            <a:endParaRPr lang="en-US" dirty="0" smtClean="0"/>
          </a:p>
          <a:p>
            <a:pPr algn="just"/>
            <a:r>
              <a:rPr lang="en-US" dirty="0" smtClean="0"/>
              <a:t>To date, more than 1000 inherited mutations that affect either the structure or synthesis of the α- and β-</a:t>
            </a:r>
            <a:r>
              <a:rPr lang="en-US" dirty="0" err="1" smtClean="0"/>
              <a:t>globin</a:t>
            </a:r>
            <a:r>
              <a:rPr lang="en-US" dirty="0" smtClean="0"/>
              <a:t> chains are known. Mutations that result in β or α </a:t>
            </a:r>
            <a:r>
              <a:rPr lang="en-US" dirty="0" err="1" smtClean="0"/>
              <a:t>thalassemia</a:t>
            </a:r>
            <a:r>
              <a:rPr lang="en-US" dirty="0" smtClean="0"/>
              <a:t> are similar in principle but different in their patterns. Presently, more than 200 molecular defects known to down regulate the expression of β </a:t>
            </a:r>
            <a:r>
              <a:rPr lang="en-US" dirty="0" err="1" smtClean="0"/>
              <a:t>globin</a:t>
            </a:r>
            <a:r>
              <a:rPr lang="en-US" dirty="0" smtClean="0"/>
              <a:t> have been characterized. Such defects result in various types of β </a:t>
            </a:r>
            <a:r>
              <a:rPr lang="en-US" dirty="0" err="1" smtClean="0"/>
              <a:t>thalassemia</a:t>
            </a:r>
            <a:r>
              <a:rPr lang="en-US" dirty="0" smtClean="0"/>
              <a:t>.</a:t>
            </a:r>
          </a:p>
          <a:p>
            <a:pPr algn="just"/>
            <a:endParaRPr lang="ar-IQ"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5" name="Content Placeholder 4"/>
          <p:cNvSpPr>
            <a:spLocks noGrp="1"/>
          </p:cNvSpPr>
          <p:nvPr>
            <p:ph idx="1"/>
          </p:nvPr>
        </p:nvSpPr>
        <p:spPr>
          <a:xfrm>
            <a:off x="152400" y="381000"/>
            <a:ext cx="8534400" cy="6172200"/>
          </a:xfrm>
        </p:spPr>
        <p:txBody>
          <a:bodyPr>
            <a:normAutofit fontScale="92500" lnSpcReduction="10000"/>
          </a:bodyPr>
          <a:lstStyle/>
          <a:p>
            <a:pPr algn="just"/>
            <a:r>
              <a:rPr lang="en-US" b="1" dirty="0" smtClean="0"/>
              <a:t>GENETIC CHANGES</a:t>
            </a:r>
            <a:endParaRPr lang="en-US" dirty="0" smtClean="0"/>
          </a:p>
          <a:p>
            <a:pPr algn="just"/>
            <a:r>
              <a:rPr lang="en-US" dirty="0" smtClean="0"/>
              <a:t>All the genes that control the production of </a:t>
            </a:r>
            <a:r>
              <a:rPr lang="en-US" dirty="0" err="1" smtClean="0"/>
              <a:t>globin</a:t>
            </a:r>
            <a:r>
              <a:rPr lang="en-US" dirty="0" smtClean="0"/>
              <a:t> chains lie within 1 of 2 clusters located on 2 different chromosomes. Chromosome 11 is the site of 5 functional b-like </a:t>
            </a:r>
            <a:r>
              <a:rPr lang="en-US" dirty="0" err="1" smtClean="0"/>
              <a:t>globin</a:t>
            </a:r>
            <a:r>
              <a:rPr lang="en-US" dirty="0" smtClean="0"/>
              <a:t> genes arranged in a link cluster over 60 </a:t>
            </a:r>
            <a:r>
              <a:rPr lang="en-US" dirty="0" err="1" smtClean="0"/>
              <a:t>kilobases</a:t>
            </a:r>
            <a:r>
              <a:rPr lang="en-US" dirty="0" smtClean="0"/>
              <a:t> (kb). A critical control region of the d-</a:t>
            </a:r>
            <a:r>
              <a:rPr lang="en-US" dirty="0" err="1" smtClean="0"/>
              <a:t>globin</a:t>
            </a:r>
            <a:r>
              <a:rPr lang="en-US" dirty="0" smtClean="0"/>
              <a:t> gene (promoter) is known to be defective; it inhibits messenger RNA (mRNA) processing, resulting in only a small amount of </a:t>
            </a:r>
            <a:r>
              <a:rPr lang="en-US" dirty="0" err="1" smtClean="0"/>
              <a:t>Hb</a:t>
            </a:r>
            <a:r>
              <a:rPr lang="en-US" dirty="0" smtClean="0"/>
              <a:t> A2 (α2/δ2) production, which thus accounts for less than 3% of total </a:t>
            </a:r>
            <a:r>
              <a:rPr lang="en-US" dirty="0" err="1" smtClean="0"/>
              <a:t>Hb</a:t>
            </a:r>
            <a:r>
              <a:rPr lang="en-US" dirty="0" smtClean="0"/>
              <a:t> in adult RBCs. The α-like </a:t>
            </a:r>
            <a:r>
              <a:rPr lang="en-US" dirty="0" err="1" smtClean="0"/>
              <a:t>globin</a:t>
            </a:r>
            <a:r>
              <a:rPr lang="en-US" dirty="0" smtClean="0"/>
              <a:t> gene cluster is located on chromosome 16 and consists of 3 functional genes. From left to right (5'-3'), the genes are α/α2/α1.</a:t>
            </a:r>
          </a:p>
          <a:p>
            <a:pPr algn="just"/>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 </a:t>
            </a:r>
            <a:endParaRPr lang="ar-IQ" dirty="0"/>
          </a:p>
        </p:txBody>
      </p:sp>
      <p:sp>
        <p:nvSpPr>
          <p:cNvPr id="5" name="Content Placeholder 4"/>
          <p:cNvSpPr>
            <a:spLocks noGrp="1"/>
          </p:cNvSpPr>
          <p:nvPr>
            <p:ph idx="1"/>
          </p:nvPr>
        </p:nvSpPr>
        <p:spPr>
          <a:xfrm>
            <a:off x="228600" y="381000"/>
            <a:ext cx="8458200" cy="6172200"/>
          </a:xfrm>
        </p:spPr>
        <p:txBody>
          <a:bodyPr>
            <a:normAutofit fontScale="85000" lnSpcReduction="20000"/>
          </a:bodyPr>
          <a:lstStyle/>
          <a:p>
            <a:pPr algn="just"/>
            <a:r>
              <a:rPr lang="en-US" b="1" dirty="0" smtClean="0"/>
              <a:t>TYPES OF THALASSEMIAS</a:t>
            </a:r>
            <a:endParaRPr lang="en-US" dirty="0" smtClean="0"/>
          </a:p>
          <a:p>
            <a:pPr algn="just"/>
            <a:r>
              <a:rPr lang="en-US" b="1" i="1" dirty="0" smtClean="0"/>
              <a:t>a.</a:t>
            </a:r>
            <a:r>
              <a:rPr lang="en-US" i="1" dirty="0" smtClean="0"/>
              <a:t> </a:t>
            </a:r>
            <a:r>
              <a:rPr lang="en-US" b="1" dirty="0" smtClean="0"/>
              <a:t>Alpha </a:t>
            </a:r>
            <a:r>
              <a:rPr lang="en-US" b="1" dirty="0" err="1" smtClean="0"/>
              <a:t>Thalassemias</a:t>
            </a:r>
            <a:r>
              <a:rPr lang="en-US" b="1" dirty="0" smtClean="0"/>
              <a:t> </a:t>
            </a:r>
            <a:endParaRPr lang="en-US" dirty="0" smtClean="0"/>
          </a:p>
          <a:p>
            <a:pPr algn="just"/>
            <a:r>
              <a:rPr lang="en-US" dirty="0" smtClean="0"/>
              <a:t>People whose hemoglobin does not produce enough alpha protein have alpha </a:t>
            </a:r>
            <a:r>
              <a:rPr lang="en-US" dirty="0" err="1" smtClean="0"/>
              <a:t>thalassemia</a:t>
            </a:r>
            <a:r>
              <a:rPr lang="en-US" dirty="0" smtClean="0"/>
              <a:t>. Four genes (two from each parent) are needed to make enough alpha </a:t>
            </a:r>
            <a:r>
              <a:rPr lang="en-US" dirty="0" err="1" smtClean="0"/>
              <a:t>globin</a:t>
            </a:r>
            <a:r>
              <a:rPr lang="en-US" dirty="0" smtClean="0"/>
              <a:t> protein chains. If one or more of the genes is missing, one will</a:t>
            </a:r>
          </a:p>
          <a:p>
            <a:pPr algn="just"/>
            <a:r>
              <a:rPr lang="en-US" dirty="0" smtClean="0"/>
              <a:t>have alpha </a:t>
            </a:r>
            <a:r>
              <a:rPr lang="en-US" dirty="0" err="1" smtClean="0"/>
              <a:t>thalassemia</a:t>
            </a:r>
            <a:r>
              <a:rPr lang="en-US" dirty="0" smtClean="0"/>
              <a:t> trait or disease. This means that one don't make enough alpha </a:t>
            </a:r>
            <a:r>
              <a:rPr lang="en-US" dirty="0" err="1" smtClean="0"/>
              <a:t>globin</a:t>
            </a:r>
            <a:r>
              <a:rPr lang="en-US" dirty="0" smtClean="0"/>
              <a:t> protein. If one has only 1 missing gene, you're a silent carrier and won't have any signs of illness. If one have 2 missing genes, one have alpha </a:t>
            </a:r>
            <a:r>
              <a:rPr lang="en-US" dirty="0" err="1" smtClean="0"/>
              <a:t>thalassemia</a:t>
            </a:r>
            <a:r>
              <a:rPr lang="en-US" dirty="0" smtClean="0"/>
              <a:t> trait (also called alpha </a:t>
            </a:r>
            <a:r>
              <a:rPr lang="en-US" dirty="0" err="1" smtClean="0"/>
              <a:t>thalassemia</a:t>
            </a:r>
            <a:r>
              <a:rPr lang="en-US" dirty="0" smtClean="0"/>
              <a:t> minor). One may have mild anemia. There are four subtypes of alpha </a:t>
            </a:r>
            <a:r>
              <a:rPr lang="en-US" dirty="0" err="1" smtClean="0"/>
              <a:t>thalassemia</a:t>
            </a:r>
            <a:r>
              <a:rPr lang="en-US" dirty="0" smtClean="0"/>
              <a:t>. Each type represents the loss of or damage to one, two, three, or four genes.</a:t>
            </a:r>
          </a:p>
          <a:p>
            <a:pPr algn="just"/>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4" name="Content Placeholder 3"/>
          <p:cNvSpPr>
            <a:spLocks noGrp="1"/>
          </p:cNvSpPr>
          <p:nvPr>
            <p:ph idx="1"/>
          </p:nvPr>
        </p:nvSpPr>
        <p:spPr>
          <a:xfrm>
            <a:off x="228600" y="304800"/>
            <a:ext cx="8458200" cy="6553200"/>
          </a:xfrm>
        </p:spPr>
        <p:txBody>
          <a:bodyPr>
            <a:normAutofit fontScale="70000" lnSpcReduction="20000"/>
          </a:bodyPr>
          <a:lstStyle/>
          <a:p>
            <a:pPr algn="just"/>
            <a:r>
              <a:rPr lang="en-US" b="1" dirty="0" smtClean="0"/>
              <a:t>One gene</a:t>
            </a:r>
            <a:r>
              <a:rPr lang="en-US" dirty="0" smtClean="0"/>
              <a:t>: If one alpha-</a:t>
            </a:r>
            <a:r>
              <a:rPr lang="en-US" dirty="0" err="1" smtClean="0"/>
              <a:t>globin</a:t>
            </a:r>
            <a:r>
              <a:rPr lang="en-US" dirty="0" smtClean="0"/>
              <a:t> gene is missing or damaged, one will have no symptoms and will not need treatment. But he/she is a </a:t>
            </a:r>
            <a:r>
              <a:rPr lang="en-US" b="1" dirty="0" smtClean="0"/>
              <a:t>silent</a:t>
            </a:r>
            <a:r>
              <a:rPr lang="en-US" dirty="0" smtClean="0"/>
              <a:t> </a:t>
            </a:r>
            <a:r>
              <a:rPr lang="en-US" b="1" dirty="0" smtClean="0"/>
              <a:t>carrier</a:t>
            </a:r>
            <a:r>
              <a:rPr lang="en-US" dirty="0" smtClean="0"/>
              <a:t>. This means one doesn’t have the disease but one can pass the defective gene</a:t>
            </a:r>
          </a:p>
          <a:p>
            <a:pPr algn="just"/>
            <a:r>
              <a:rPr lang="en-US" dirty="0" smtClean="0"/>
              <a:t>onto your child. Smaller-than-normal blood cells may be the only sign of the condition.</a:t>
            </a:r>
          </a:p>
          <a:p>
            <a:pPr algn="just"/>
            <a:r>
              <a:rPr lang="en-US" dirty="0" smtClean="0"/>
              <a:t> </a:t>
            </a:r>
          </a:p>
          <a:p>
            <a:pPr algn="just"/>
            <a:r>
              <a:rPr lang="en-US" b="1" dirty="0" smtClean="0"/>
              <a:t>Two</a:t>
            </a:r>
            <a:r>
              <a:rPr lang="en-US" dirty="0" smtClean="0"/>
              <a:t> </a:t>
            </a:r>
            <a:r>
              <a:rPr lang="en-US" b="1" dirty="0" smtClean="0"/>
              <a:t>genes</a:t>
            </a:r>
            <a:r>
              <a:rPr lang="en-US" dirty="0" smtClean="0"/>
              <a:t>: If two alpha-</a:t>
            </a:r>
            <a:r>
              <a:rPr lang="en-US" dirty="0" err="1" smtClean="0"/>
              <a:t>globin</a:t>
            </a:r>
            <a:r>
              <a:rPr lang="en-US" dirty="0" smtClean="0"/>
              <a:t> genes are missing or damaged, one will have very mild anemia that will not need treatment. This is known as </a:t>
            </a:r>
            <a:r>
              <a:rPr lang="en-US" b="1" dirty="0" smtClean="0"/>
              <a:t>alpha</a:t>
            </a:r>
            <a:r>
              <a:rPr lang="en-US" dirty="0" smtClean="0"/>
              <a:t> </a:t>
            </a:r>
            <a:r>
              <a:rPr lang="en-US" b="1" dirty="0" err="1" smtClean="0"/>
              <a:t>thalassemia</a:t>
            </a:r>
            <a:r>
              <a:rPr lang="en-US" b="1" dirty="0" smtClean="0"/>
              <a:t> minor </a:t>
            </a:r>
            <a:r>
              <a:rPr lang="en-US" dirty="0" smtClean="0"/>
              <a:t>or </a:t>
            </a:r>
            <a:r>
              <a:rPr lang="en-US" b="1" dirty="0" smtClean="0"/>
              <a:t>alpha </a:t>
            </a:r>
            <a:r>
              <a:rPr lang="en-US" b="1" dirty="0" err="1" smtClean="0"/>
              <a:t>thalassemia</a:t>
            </a:r>
            <a:r>
              <a:rPr lang="en-US" b="1" dirty="0" smtClean="0"/>
              <a:t> trait</a:t>
            </a:r>
            <a:r>
              <a:rPr lang="en-US" dirty="0" smtClean="0"/>
              <a:t>.</a:t>
            </a:r>
          </a:p>
          <a:p>
            <a:pPr algn="just"/>
            <a:r>
              <a:rPr lang="en-US" dirty="0" smtClean="0"/>
              <a:t> </a:t>
            </a:r>
          </a:p>
          <a:p>
            <a:pPr algn="just"/>
            <a:r>
              <a:rPr lang="en-US" b="1" dirty="0" smtClean="0"/>
              <a:t>Three genes</a:t>
            </a:r>
            <a:r>
              <a:rPr lang="en-US" dirty="0" smtClean="0"/>
              <a:t>: If three alpha-</a:t>
            </a:r>
            <a:r>
              <a:rPr lang="en-US" dirty="0" err="1" smtClean="0"/>
              <a:t>globin</a:t>
            </a:r>
            <a:r>
              <a:rPr lang="en-US" dirty="0" smtClean="0"/>
              <a:t> genes are missing, one will have mild to moderately severe anemia. This is sometimes called </a:t>
            </a:r>
            <a:r>
              <a:rPr lang="en-US" b="1" dirty="0" smtClean="0"/>
              <a:t>hemoglobin H disease</a:t>
            </a:r>
            <a:r>
              <a:rPr lang="en-US" dirty="0" smtClean="0"/>
              <a:t>, because it produces heavy hemoglobin. The body removes this heavy hemoglobin faster than it does normal hemoglobin. The more severe forms</a:t>
            </a:r>
          </a:p>
          <a:p>
            <a:pPr algn="just"/>
            <a:r>
              <a:rPr lang="en-US" dirty="0" smtClean="0"/>
              <a:t>may need treatment with blood transfusions.</a:t>
            </a:r>
          </a:p>
          <a:p>
            <a:pPr algn="just"/>
            <a:r>
              <a:rPr lang="en-US" b="1" dirty="0" smtClean="0"/>
              <a:t> </a:t>
            </a:r>
            <a:endParaRPr lang="en-US" dirty="0" smtClean="0"/>
          </a:p>
          <a:p>
            <a:pPr algn="just"/>
            <a:r>
              <a:rPr lang="en-US" b="1" dirty="0" smtClean="0"/>
              <a:t>Four genes</a:t>
            </a:r>
            <a:r>
              <a:rPr lang="en-US" dirty="0" smtClean="0"/>
              <a:t>: If all four alpha-</a:t>
            </a:r>
            <a:r>
              <a:rPr lang="en-US" dirty="0" err="1" smtClean="0"/>
              <a:t>globin</a:t>
            </a:r>
            <a:r>
              <a:rPr lang="en-US" dirty="0" smtClean="0"/>
              <a:t> genes are missing (</a:t>
            </a:r>
            <a:r>
              <a:rPr lang="en-US" b="1" dirty="0" smtClean="0"/>
              <a:t>alpha </a:t>
            </a:r>
            <a:r>
              <a:rPr lang="en-US" b="1" dirty="0" err="1" smtClean="0"/>
              <a:t>thalassemia</a:t>
            </a:r>
            <a:r>
              <a:rPr lang="en-US" b="1" dirty="0" smtClean="0"/>
              <a:t> major</a:t>
            </a:r>
            <a:r>
              <a:rPr lang="en-US" dirty="0" smtClean="0"/>
              <a:t>), the fetus will be stillborn or the child will die shortly after birth.1 The hemoglobin produced by this condition is sometimes called hemoglobin </a:t>
            </a:r>
            <a:r>
              <a:rPr lang="en-US" dirty="0" err="1" smtClean="0"/>
              <a:t>Barts</a:t>
            </a:r>
            <a:r>
              <a:rPr lang="en-US" dirty="0" smtClean="0"/>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468313" y="333375"/>
            <a:ext cx="8229600" cy="1139825"/>
          </a:xfrm>
          <a:prstGeom prst="rect">
            <a:avLst/>
          </a:prstGeom>
          <a:noFill/>
          <a:ln w="9525">
            <a:noFill/>
            <a:miter lim="800000"/>
            <a:headEnd/>
            <a:tailEnd/>
          </a:ln>
        </p:spPr>
        <p:txBody>
          <a:bodyPr anchor="ctr" anchorCtr="1"/>
          <a:lstStyle/>
          <a:p>
            <a:pPr algn="r" rtl="1"/>
            <a:endParaRPr lang="en-US" sz="4400" b="1" dirty="0">
              <a:solidFill>
                <a:schemeClr val="tx2"/>
              </a:solidFill>
            </a:endParaRPr>
          </a:p>
        </p:txBody>
      </p:sp>
      <p:sp>
        <p:nvSpPr>
          <p:cNvPr id="27651" name="Rectangle 5"/>
          <p:cNvSpPr>
            <a:spLocks noChangeArrowheads="1"/>
          </p:cNvSpPr>
          <p:nvPr/>
        </p:nvSpPr>
        <p:spPr bwMode="auto">
          <a:xfrm>
            <a:off x="468313" y="1143000"/>
            <a:ext cx="8229600" cy="5402263"/>
          </a:xfrm>
          <a:prstGeom prst="rect">
            <a:avLst/>
          </a:prstGeom>
          <a:noFill/>
          <a:ln w="9525">
            <a:noFill/>
            <a:miter lim="800000"/>
            <a:headEnd/>
            <a:tailEnd/>
          </a:ln>
        </p:spPr>
        <p:txBody>
          <a:bodyPr/>
          <a:lstStyle/>
          <a:p>
            <a:pPr marL="742950" lvl="1" indent="-285750">
              <a:spcBef>
                <a:spcPct val="20000"/>
              </a:spcBef>
              <a:buFontTx/>
              <a:buChar char="•"/>
            </a:pPr>
            <a:r>
              <a:rPr lang="en-US" sz="3200" dirty="0"/>
              <a:t>Normal			</a:t>
            </a:r>
            <a:r>
              <a:rPr lang="en-US" sz="3200" dirty="0">
                <a:sym typeface="Symbol" pitchFamily="18" charset="2"/>
              </a:rPr>
              <a:t></a:t>
            </a:r>
            <a:r>
              <a:rPr lang="en-US" sz="3200" dirty="0"/>
              <a:t>/</a:t>
            </a:r>
            <a:r>
              <a:rPr lang="en-US" sz="3200" dirty="0">
                <a:sym typeface="Symbol" pitchFamily="18" charset="2"/>
              </a:rPr>
              <a:t></a:t>
            </a:r>
            <a:r>
              <a:rPr lang="en-US" sz="3200" dirty="0"/>
              <a:t> </a:t>
            </a:r>
          </a:p>
          <a:p>
            <a:pPr marL="742950" lvl="1" indent="-285750">
              <a:spcBef>
                <a:spcPct val="20000"/>
              </a:spcBef>
              <a:buFontTx/>
              <a:buChar char="•"/>
            </a:pPr>
            <a:r>
              <a:rPr lang="en-US" sz="3200" dirty="0"/>
              <a:t>Silent carrier	         	- </a:t>
            </a:r>
            <a:r>
              <a:rPr lang="en-US" sz="3200" dirty="0">
                <a:sym typeface="Symbol" pitchFamily="18" charset="2"/>
              </a:rPr>
              <a:t></a:t>
            </a:r>
            <a:r>
              <a:rPr lang="en-US" sz="3200" dirty="0"/>
              <a:t>/</a:t>
            </a:r>
            <a:r>
              <a:rPr lang="en-US" sz="3200" dirty="0">
                <a:sym typeface="Symbol" pitchFamily="18" charset="2"/>
              </a:rPr>
              <a:t></a:t>
            </a:r>
            <a:r>
              <a:rPr lang="en-US" sz="3200" dirty="0"/>
              <a:t> </a:t>
            </a:r>
          </a:p>
          <a:p>
            <a:pPr marL="742950" lvl="1" indent="-285750">
              <a:spcBef>
                <a:spcPct val="20000"/>
              </a:spcBef>
              <a:buFontTx/>
              <a:buChar char="•"/>
            </a:pPr>
            <a:r>
              <a:rPr lang="en-US" sz="3200" dirty="0"/>
              <a:t>Minor				-</a:t>
            </a:r>
            <a:r>
              <a:rPr lang="en-US" sz="3200" dirty="0">
                <a:sym typeface="Symbol" pitchFamily="18" charset="2"/>
              </a:rPr>
              <a:t></a:t>
            </a:r>
            <a:r>
              <a:rPr lang="en-US" sz="3200" dirty="0"/>
              <a:t>/-</a:t>
            </a:r>
            <a:r>
              <a:rPr lang="en-US" sz="3200" dirty="0">
                <a:sym typeface="Symbol" pitchFamily="18" charset="2"/>
              </a:rPr>
              <a:t></a:t>
            </a:r>
            <a:endParaRPr lang="en-US" sz="3200" dirty="0"/>
          </a:p>
          <a:p>
            <a:pPr marL="742950" lvl="1" indent="-285750">
              <a:spcBef>
                <a:spcPct val="20000"/>
              </a:spcBef>
            </a:pPr>
            <a:r>
              <a:rPr lang="en-US" sz="3200" dirty="0"/>
              <a:t>						--/</a:t>
            </a:r>
            <a:r>
              <a:rPr lang="en-US" sz="3200" dirty="0">
                <a:sym typeface="Symbol" pitchFamily="18" charset="2"/>
              </a:rPr>
              <a:t></a:t>
            </a:r>
            <a:endParaRPr lang="en-US" sz="3200" dirty="0"/>
          </a:p>
          <a:p>
            <a:pPr marL="742950" lvl="1" indent="-285750">
              <a:spcBef>
                <a:spcPct val="20000"/>
              </a:spcBef>
              <a:buFontTx/>
              <a:buChar char="•"/>
            </a:pPr>
            <a:r>
              <a:rPr lang="en-US" sz="3200" dirty="0" err="1"/>
              <a:t>Hb</a:t>
            </a:r>
            <a:r>
              <a:rPr lang="en-US" sz="3200" dirty="0"/>
              <a:t> H disease		--/-</a:t>
            </a:r>
            <a:r>
              <a:rPr lang="en-US" sz="3200" dirty="0">
                <a:sym typeface="Symbol" pitchFamily="18" charset="2"/>
              </a:rPr>
              <a:t></a:t>
            </a:r>
            <a:endParaRPr lang="en-US" sz="3200" dirty="0"/>
          </a:p>
          <a:p>
            <a:pPr marL="742950" lvl="1" indent="-285750">
              <a:spcBef>
                <a:spcPct val="20000"/>
              </a:spcBef>
              <a:buFontTx/>
              <a:buChar char="•"/>
            </a:pPr>
            <a:r>
              <a:rPr lang="en-US" sz="3200" dirty="0" err="1">
                <a:solidFill>
                  <a:schemeClr val="tx2"/>
                </a:solidFill>
              </a:rPr>
              <a:t>Barts</a:t>
            </a:r>
            <a:r>
              <a:rPr lang="en-US" sz="3200" dirty="0">
                <a:solidFill>
                  <a:schemeClr val="tx2"/>
                </a:solidFill>
              </a:rPr>
              <a:t> </a:t>
            </a:r>
            <a:r>
              <a:rPr lang="en-US" sz="3200" dirty="0" err="1">
                <a:solidFill>
                  <a:schemeClr val="tx2"/>
                </a:solidFill>
              </a:rPr>
              <a:t>hydrops</a:t>
            </a:r>
            <a:r>
              <a:rPr lang="en-US" sz="3200" dirty="0">
                <a:solidFill>
                  <a:schemeClr val="tx2"/>
                </a:solidFill>
              </a:rPr>
              <a:t> </a:t>
            </a:r>
            <a:r>
              <a:rPr lang="en-US" sz="3200" dirty="0" err="1">
                <a:solidFill>
                  <a:schemeClr val="tx2"/>
                </a:solidFill>
              </a:rPr>
              <a:t>fetalis</a:t>
            </a:r>
            <a:r>
              <a:rPr lang="en-US" sz="3200" dirty="0">
                <a:solidFill>
                  <a:schemeClr val="tx2"/>
                </a:solidFill>
              </a:rPr>
              <a:t>	--/--</a:t>
            </a:r>
            <a:endParaRPr lang="en-US" sz="3200" b="1" dirty="0">
              <a:solidFill>
                <a:schemeClr val="tx2"/>
              </a:solidFill>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pPr>
              <a:defRPr/>
            </a:pPr>
            <a:r>
              <a:rPr lang="el-GR" dirty="0">
                <a:latin typeface="Comic Sans MS" pitchFamily="66" charset="0"/>
              </a:rPr>
              <a:t>α</a:t>
            </a:r>
            <a:r>
              <a:rPr lang="en-US" dirty="0">
                <a:latin typeface="Comic Sans MS" pitchFamily="66" charset="0"/>
              </a:rPr>
              <a:t> Thalassemia</a:t>
            </a:r>
          </a:p>
        </p:txBody>
      </p:sp>
      <p:grpSp>
        <p:nvGrpSpPr>
          <p:cNvPr id="2" name="Group 105"/>
          <p:cNvGrpSpPr>
            <a:grpSpLocks/>
          </p:cNvGrpSpPr>
          <p:nvPr/>
        </p:nvGrpSpPr>
        <p:grpSpPr bwMode="auto">
          <a:xfrm>
            <a:off x="250825" y="2420938"/>
            <a:ext cx="8475663" cy="2232025"/>
            <a:chOff x="285" y="1661"/>
            <a:chExt cx="5212" cy="1270"/>
          </a:xfrm>
        </p:grpSpPr>
        <p:sp>
          <p:nvSpPr>
            <p:cNvPr id="34830" name="Line 7"/>
            <p:cNvSpPr>
              <a:spLocks noChangeShapeType="1"/>
            </p:cNvSpPr>
            <p:nvPr/>
          </p:nvSpPr>
          <p:spPr bwMode="auto">
            <a:xfrm>
              <a:off x="288" y="2129"/>
              <a:ext cx="907" cy="0"/>
            </a:xfrm>
            <a:prstGeom prst="line">
              <a:avLst/>
            </a:prstGeom>
            <a:noFill/>
            <a:ln w="38100">
              <a:solidFill>
                <a:schemeClr val="bg1"/>
              </a:solidFill>
              <a:round/>
              <a:headEnd/>
              <a:tailEnd/>
            </a:ln>
          </p:spPr>
          <p:txBody>
            <a:bodyPr wrap="none" anchor="ctr"/>
            <a:lstStyle/>
            <a:p>
              <a:endParaRPr lang="ar-IQ"/>
            </a:p>
          </p:txBody>
        </p:sp>
        <p:sp>
          <p:nvSpPr>
            <p:cNvPr id="34831" name="Rectangle 8"/>
            <p:cNvSpPr>
              <a:spLocks noChangeArrowheads="1"/>
            </p:cNvSpPr>
            <p:nvPr/>
          </p:nvSpPr>
          <p:spPr bwMode="auto">
            <a:xfrm>
              <a:off x="435" y="2038"/>
              <a:ext cx="249"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32" name="Rectangle 9"/>
            <p:cNvSpPr>
              <a:spLocks noChangeArrowheads="1"/>
            </p:cNvSpPr>
            <p:nvPr/>
          </p:nvSpPr>
          <p:spPr bwMode="auto">
            <a:xfrm>
              <a:off x="826" y="2035"/>
              <a:ext cx="248"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33" name="Text Box 10"/>
            <p:cNvSpPr txBox="1">
              <a:spLocks noChangeArrowheads="1"/>
            </p:cNvSpPr>
            <p:nvPr/>
          </p:nvSpPr>
          <p:spPr bwMode="auto">
            <a:xfrm>
              <a:off x="403" y="1826"/>
              <a:ext cx="308"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2</a:t>
              </a:r>
            </a:p>
          </p:txBody>
        </p:sp>
        <p:sp>
          <p:nvSpPr>
            <p:cNvPr id="34834" name="Text Box 11"/>
            <p:cNvSpPr txBox="1">
              <a:spLocks noChangeArrowheads="1"/>
            </p:cNvSpPr>
            <p:nvPr/>
          </p:nvSpPr>
          <p:spPr bwMode="auto">
            <a:xfrm>
              <a:off x="798" y="1824"/>
              <a:ext cx="307" cy="225"/>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1</a:t>
              </a:r>
            </a:p>
          </p:txBody>
        </p:sp>
        <p:sp>
          <p:nvSpPr>
            <p:cNvPr id="34835" name="Line 12"/>
            <p:cNvSpPr>
              <a:spLocks noChangeShapeType="1"/>
            </p:cNvSpPr>
            <p:nvPr/>
          </p:nvSpPr>
          <p:spPr bwMode="auto">
            <a:xfrm>
              <a:off x="285" y="2369"/>
              <a:ext cx="907" cy="0"/>
            </a:xfrm>
            <a:prstGeom prst="line">
              <a:avLst/>
            </a:prstGeom>
            <a:noFill/>
            <a:ln w="38100">
              <a:solidFill>
                <a:schemeClr val="bg1"/>
              </a:solidFill>
              <a:round/>
              <a:headEnd/>
              <a:tailEnd/>
            </a:ln>
          </p:spPr>
          <p:txBody>
            <a:bodyPr wrap="none" anchor="ctr"/>
            <a:lstStyle/>
            <a:p>
              <a:endParaRPr lang="ar-IQ"/>
            </a:p>
          </p:txBody>
        </p:sp>
        <p:sp>
          <p:nvSpPr>
            <p:cNvPr id="34836" name="Rectangle 13"/>
            <p:cNvSpPr>
              <a:spLocks noChangeArrowheads="1"/>
            </p:cNvSpPr>
            <p:nvPr/>
          </p:nvSpPr>
          <p:spPr bwMode="auto">
            <a:xfrm>
              <a:off x="433" y="2278"/>
              <a:ext cx="248"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37" name="Rectangle 14"/>
            <p:cNvSpPr>
              <a:spLocks noChangeArrowheads="1"/>
            </p:cNvSpPr>
            <p:nvPr/>
          </p:nvSpPr>
          <p:spPr bwMode="auto">
            <a:xfrm>
              <a:off x="824" y="2275"/>
              <a:ext cx="247"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38" name="Text Box 15"/>
            <p:cNvSpPr txBox="1">
              <a:spLocks noChangeArrowheads="1"/>
            </p:cNvSpPr>
            <p:nvPr/>
          </p:nvSpPr>
          <p:spPr bwMode="auto">
            <a:xfrm>
              <a:off x="497" y="2067"/>
              <a:ext cx="113" cy="225"/>
            </a:xfrm>
            <a:prstGeom prst="rect">
              <a:avLst/>
            </a:prstGeom>
            <a:noFill/>
            <a:ln w="9525">
              <a:noFill/>
              <a:miter lim="800000"/>
              <a:headEnd/>
              <a:tailEnd/>
            </a:ln>
          </p:spPr>
          <p:txBody>
            <a:bodyPr wrap="none" anchor="ctr">
              <a:spAutoFit/>
            </a:bodyPr>
            <a:lstStyle/>
            <a:p>
              <a:pPr algn="ctr" rtl="1"/>
              <a:endParaRPr lang="ar-IQ" sz="2000" b="1">
                <a:solidFill>
                  <a:srgbClr val="FF0000"/>
                </a:solidFill>
                <a:latin typeface="Comic Sans MS" pitchFamily="66" charset="0"/>
              </a:endParaRPr>
            </a:p>
          </p:txBody>
        </p:sp>
        <p:sp>
          <p:nvSpPr>
            <p:cNvPr id="34839" name="Text Box 16"/>
            <p:cNvSpPr txBox="1">
              <a:spLocks noChangeArrowheads="1"/>
            </p:cNvSpPr>
            <p:nvPr/>
          </p:nvSpPr>
          <p:spPr bwMode="auto">
            <a:xfrm>
              <a:off x="890" y="2064"/>
              <a:ext cx="113" cy="226"/>
            </a:xfrm>
            <a:prstGeom prst="rect">
              <a:avLst/>
            </a:prstGeom>
            <a:noFill/>
            <a:ln w="9525">
              <a:noFill/>
              <a:miter lim="800000"/>
              <a:headEnd/>
              <a:tailEnd/>
            </a:ln>
          </p:spPr>
          <p:txBody>
            <a:bodyPr wrap="none" anchor="ctr">
              <a:spAutoFit/>
            </a:bodyPr>
            <a:lstStyle/>
            <a:p>
              <a:pPr algn="ctr" rtl="1"/>
              <a:endParaRPr lang="ar-IQ" sz="2000" b="1">
                <a:solidFill>
                  <a:srgbClr val="FF0000"/>
                </a:solidFill>
                <a:latin typeface="Comic Sans MS" pitchFamily="66" charset="0"/>
              </a:endParaRPr>
            </a:p>
          </p:txBody>
        </p:sp>
        <p:grpSp>
          <p:nvGrpSpPr>
            <p:cNvPr id="3" name="Group 17"/>
            <p:cNvGrpSpPr>
              <a:grpSpLocks/>
            </p:cNvGrpSpPr>
            <p:nvPr/>
          </p:nvGrpSpPr>
          <p:grpSpPr bwMode="auto">
            <a:xfrm>
              <a:off x="1360" y="1824"/>
              <a:ext cx="910" cy="643"/>
              <a:chOff x="1021" y="1134"/>
              <a:chExt cx="1024" cy="643"/>
            </a:xfrm>
          </p:grpSpPr>
          <p:sp>
            <p:nvSpPr>
              <p:cNvPr id="34908" name="Line 18"/>
              <p:cNvSpPr>
                <a:spLocks noChangeShapeType="1"/>
              </p:cNvSpPr>
              <p:nvPr/>
            </p:nvSpPr>
            <p:spPr bwMode="auto">
              <a:xfrm>
                <a:off x="1024" y="1439"/>
                <a:ext cx="1021" cy="0"/>
              </a:xfrm>
              <a:prstGeom prst="line">
                <a:avLst/>
              </a:prstGeom>
              <a:noFill/>
              <a:ln w="38100">
                <a:solidFill>
                  <a:schemeClr val="bg1"/>
                </a:solidFill>
                <a:round/>
                <a:headEnd/>
                <a:tailEnd/>
              </a:ln>
            </p:spPr>
            <p:txBody>
              <a:bodyPr wrap="none" anchor="ctr"/>
              <a:lstStyle/>
              <a:p>
                <a:endParaRPr lang="ar-IQ"/>
              </a:p>
            </p:txBody>
          </p:sp>
          <p:sp>
            <p:nvSpPr>
              <p:cNvPr id="34909" name="Rectangle 19"/>
              <p:cNvSpPr>
                <a:spLocks noChangeArrowheads="1"/>
              </p:cNvSpPr>
              <p:nvPr/>
            </p:nvSpPr>
            <p:spPr bwMode="auto">
              <a:xfrm>
                <a:off x="1190" y="134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10" name="Rectangle 20"/>
              <p:cNvSpPr>
                <a:spLocks noChangeArrowheads="1"/>
              </p:cNvSpPr>
              <p:nvPr/>
            </p:nvSpPr>
            <p:spPr bwMode="auto">
              <a:xfrm>
                <a:off x="1630" y="134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11" name="Text Box 21"/>
              <p:cNvSpPr txBox="1">
                <a:spLocks noChangeArrowheads="1"/>
              </p:cNvSpPr>
              <p:nvPr/>
            </p:nvSpPr>
            <p:spPr bwMode="auto">
              <a:xfrm>
                <a:off x="1155" y="1137"/>
                <a:ext cx="346"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2</a:t>
                </a:r>
              </a:p>
            </p:txBody>
          </p:sp>
          <p:sp>
            <p:nvSpPr>
              <p:cNvPr id="34912" name="Text Box 22"/>
              <p:cNvSpPr txBox="1">
                <a:spLocks noChangeArrowheads="1"/>
              </p:cNvSpPr>
              <p:nvPr/>
            </p:nvSpPr>
            <p:spPr bwMode="auto">
              <a:xfrm>
                <a:off x="1598" y="1134"/>
                <a:ext cx="346"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1</a:t>
                </a:r>
              </a:p>
            </p:txBody>
          </p:sp>
          <p:sp>
            <p:nvSpPr>
              <p:cNvPr id="34913" name="Line 23"/>
              <p:cNvSpPr>
                <a:spLocks noChangeShapeType="1"/>
              </p:cNvSpPr>
              <p:nvPr/>
            </p:nvSpPr>
            <p:spPr bwMode="auto">
              <a:xfrm>
                <a:off x="1021" y="1679"/>
                <a:ext cx="1021" cy="0"/>
              </a:xfrm>
              <a:prstGeom prst="line">
                <a:avLst/>
              </a:prstGeom>
              <a:noFill/>
              <a:ln w="38100">
                <a:solidFill>
                  <a:schemeClr val="bg1"/>
                </a:solidFill>
                <a:round/>
                <a:headEnd/>
                <a:tailEnd/>
              </a:ln>
            </p:spPr>
            <p:txBody>
              <a:bodyPr wrap="none" anchor="ctr"/>
              <a:lstStyle/>
              <a:p>
                <a:endParaRPr lang="ar-IQ"/>
              </a:p>
            </p:txBody>
          </p:sp>
          <p:sp>
            <p:nvSpPr>
              <p:cNvPr id="34914" name="Rectangle 24"/>
              <p:cNvSpPr>
                <a:spLocks noChangeArrowheads="1"/>
              </p:cNvSpPr>
              <p:nvPr/>
            </p:nvSpPr>
            <p:spPr bwMode="auto">
              <a:xfrm>
                <a:off x="1187" y="158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15" name="Rectangle 25"/>
              <p:cNvSpPr>
                <a:spLocks noChangeArrowheads="1"/>
              </p:cNvSpPr>
              <p:nvPr/>
            </p:nvSpPr>
            <p:spPr bwMode="auto">
              <a:xfrm>
                <a:off x="1627" y="158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16" name="Text Box 26"/>
              <p:cNvSpPr txBox="1">
                <a:spLocks noChangeArrowheads="1"/>
              </p:cNvSpPr>
              <p:nvPr/>
            </p:nvSpPr>
            <p:spPr bwMode="auto">
              <a:xfrm>
                <a:off x="1153" y="1377"/>
                <a:ext cx="346" cy="226"/>
              </a:xfrm>
              <a:prstGeom prst="rect">
                <a:avLst/>
              </a:prstGeom>
              <a:noFill/>
              <a:ln w="9525">
                <a:noFill/>
                <a:miter lim="800000"/>
                <a:headEnd/>
                <a:tailEnd/>
              </a:ln>
            </p:spPr>
            <p:txBody>
              <a:bodyPr wrap="none" anchor="ctr">
                <a:spAutoFit/>
              </a:bodyPr>
              <a:lstStyle/>
              <a:p>
                <a:pPr algn="ctr" rtl="1"/>
                <a:r>
                  <a:rPr lang="en-US" sz="2000" b="1">
                    <a:solidFill>
                      <a:srgbClr val="FF0000"/>
                    </a:solidFill>
                    <a:latin typeface="Symbol" pitchFamily="18" charset="2"/>
                  </a:rPr>
                  <a:t>a</a:t>
                </a:r>
                <a:r>
                  <a:rPr lang="en-US" sz="2000" b="1">
                    <a:solidFill>
                      <a:srgbClr val="FF0000"/>
                    </a:solidFill>
                    <a:latin typeface="Comic Sans MS" pitchFamily="66" charset="0"/>
                  </a:rPr>
                  <a:t>2</a:t>
                </a:r>
              </a:p>
            </p:txBody>
          </p:sp>
          <p:sp>
            <p:nvSpPr>
              <p:cNvPr id="34917" name="Text Box 27"/>
              <p:cNvSpPr txBox="1">
                <a:spLocks noChangeArrowheads="1"/>
              </p:cNvSpPr>
              <p:nvPr/>
            </p:nvSpPr>
            <p:spPr bwMode="auto">
              <a:xfrm>
                <a:off x="1702" y="1374"/>
                <a:ext cx="128" cy="226"/>
              </a:xfrm>
              <a:prstGeom prst="rect">
                <a:avLst/>
              </a:prstGeom>
              <a:noFill/>
              <a:ln w="9525">
                <a:noFill/>
                <a:miter lim="800000"/>
                <a:headEnd/>
                <a:tailEnd/>
              </a:ln>
            </p:spPr>
            <p:txBody>
              <a:bodyPr wrap="none" anchor="ctr">
                <a:spAutoFit/>
              </a:bodyPr>
              <a:lstStyle/>
              <a:p>
                <a:pPr algn="ctr" rtl="1"/>
                <a:endParaRPr lang="ar-IQ" sz="2000" b="1">
                  <a:solidFill>
                    <a:srgbClr val="FF0000"/>
                  </a:solidFill>
                  <a:latin typeface="Comic Sans MS" pitchFamily="66" charset="0"/>
                </a:endParaRPr>
              </a:p>
            </p:txBody>
          </p:sp>
        </p:grpSp>
        <p:grpSp>
          <p:nvGrpSpPr>
            <p:cNvPr id="4" name="Group 28"/>
            <p:cNvGrpSpPr>
              <a:grpSpLocks/>
            </p:cNvGrpSpPr>
            <p:nvPr/>
          </p:nvGrpSpPr>
          <p:grpSpPr bwMode="auto">
            <a:xfrm>
              <a:off x="2435" y="1824"/>
              <a:ext cx="911" cy="643"/>
              <a:chOff x="1021" y="1134"/>
              <a:chExt cx="1024" cy="643"/>
            </a:xfrm>
          </p:grpSpPr>
          <p:sp>
            <p:nvSpPr>
              <p:cNvPr id="34898" name="Line 29"/>
              <p:cNvSpPr>
                <a:spLocks noChangeShapeType="1"/>
              </p:cNvSpPr>
              <p:nvPr/>
            </p:nvSpPr>
            <p:spPr bwMode="auto">
              <a:xfrm>
                <a:off x="1024" y="1439"/>
                <a:ext cx="1021" cy="0"/>
              </a:xfrm>
              <a:prstGeom prst="line">
                <a:avLst/>
              </a:prstGeom>
              <a:noFill/>
              <a:ln w="38100">
                <a:solidFill>
                  <a:schemeClr val="bg1"/>
                </a:solidFill>
                <a:round/>
                <a:headEnd/>
                <a:tailEnd/>
              </a:ln>
            </p:spPr>
            <p:txBody>
              <a:bodyPr wrap="none" anchor="ctr"/>
              <a:lstStyle/>
              <a:p>
                <a:endParaRPr lang="ar-IQ"/>
              </a:p>
            </p:txBody>
          </p:sp>
          <p:sp>
            <p:nvSpPr>
              <p:cNvPr id="34899" name="Rectangle 30"/>
              <p:cNvSpPr>
                <a:spLocks noChangeArrowheads="1"/>
              </p:cNvSpPr>
              <p:nvPr/>
            </p:nvSpPr>
            <p:spPr bwMode="auto">
              <a:xfrm>
                <a:off x="1190" y="134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00" name="Rectangle 31"/>
              <p:cNvSpPr>
                <a:spLocks noChangeArrowheads="1"/>
              </p:cNvSpPr>
              <p:nvPr/>
            </p:nvSpPr>
            <p:spPr bwMode="auto">
              <a:xfrm>
                <a:off x="1630" y="134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01" name="Text Box 32"/>
              <p:cNvSpPr txBox="1">
                <a:spLocks noChangeArrowheads="1"/>
              </p:cNvSpPr>
              <p:nvPr/>
            </p:nvSpPr>
            <p:spPr bwMode="auto">
              <a:xfrm>
                <a:off x="1155" y="1137"/>
                <a:ext cx="345"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2</a:t>
                </a:r>
              </a:p>
            </p:txBody>
          </p:sp>
          <p:sp>
            <p:nvSpPr>
              <p:cNvPr id="34902" name="Text Box 33"/>
              <p:cNvSpPr txBox="1">
                <a:spLocks noChangeArrowheads="1"/>
              </p:cNvSpPr>
              <p:nvPr/>
            </p:nvSpPr>
            <p:spPr bwMode="auto">
              <a:xfrm>
                <a:off x="1599" y="1134"/>
                <a:ext cx="345" cy="226"/>
              </a:xfrm>
              <a:prstGeom prst="rect">
                <a:avLst/>
              </a:prstGeom>
              <a:noFill/>
              <a:ln w="9525">
                <a:noFill/>
                <a:miter lim="800000"/>
                <a:headEnd/>
                <a:tailEnd/>
              </a:ln>
            </p:spPr>
            <p:txBody>
              <a:bodyPr wrap="none" anchor="ctr">
                <a:spAutoFit/>
              </a:bodyPr>
              <a:lstStyle/>
              <a:p>
                <a:pPr algn="ctr" rtl="1"/>
                <a:r>
                  <a:rPr lang="en-US" sz="2000" b="1" dirty="0">
                    <a:latin typeface="Symbol" pitchFamily="18" charset="2"/>
                  </a:rPr>
                  <a:t>a</a:t>
                </a:r>
                <a:r>
                  <a:rPr lang="en-US" sz="2000" b="1" dirty="0">
                    <a:latin typeface="Comic Sans MS" pitchFamily="66" charset="0"/>
                  </a:rPr>
                  <a:t>1</a:t>
                </a:r>
              </a:p>
            </p:txBody>
          </p:sp>
          <p:sp>
            <p:nvSpPr>
              <p:cNvPr id="34903" name="Line 34"/>
              <p:cNvSpPr>
                <a:spLocks noChangeShapeType="1"/>
              </p:cNvSpPr>
              <p:nvPr/>
            </p:nvSpPr>
            <p:spPr bwMode="auto">
              <a:xfrm>
                <a:off x="1021" y="1679"/>
                <a:ext cx="1021" cy="0"/>
              </a:xfrm>
              <a:prstGeom prst="line">
                <a:avLst/>
              </a:prstGeom>
              <a:noFill/>
              <a:ln w="38100">
                <a:solidFill>
                  <a:schemeClr val="bg1"/>
                </a:solidFill>
                <a:round/>
                <a:headEnd/>
                <a:tailEnd/>
              </a:ln>
            </p:spPr>
            <p:txBody>
              <a:bodyPr wrap="none" anchor="ctr"/>
              <a:lstStyle/>
              <a:p>
                <a:endParaRPr lang="ar-IQ"/>
              </a:p>
            </p:txBody>
          </p:sp>
          <p:sp>
            <p:nvSpPr>
              <p:cNvPr id="34904" name="Rectangle 35"/>
              <p:cNvSpPr>
                <a:spLocks noChangeArrowheads="1"/>
              </p:cNvSpPr>
              <p:nvPr/>
            </p:nvSpPr>
            <p:spPr bwMode="auto">
              <a:xfrm>
                <a:off x="1187" y="158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05" name="Rectangle 36"/>
              <p:cNvSpPr>
                <a:spLocks noChangeArrowheads="1"/>
              </p:cNvSpPr>
              <p:nvPr/>
            </p:nvSpPr>
            <p:spPr bwMode="auto">
              <a:xfrm>
                <a:off x="1627" y="158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906" name="Text Box 37"/>
              <p:cNvSpPr txBox="1">
                <a:spLocks noChangeArrowheads="1"/>
              </p:cNvSpPr>
              <p:nvPr/>
            </p:nvSpPr>
            <p:spPr bwMode="auto">
              <a:xfrm>
                <a:off x="1153" y="1377"/>
                <a:ext cx="345" cy="226"/>
              </a:xfrm>
              <a:prstGeom prst="rect">
                <a:avLst/>
              </a:prstGeom>
              <a:noFill/>
              <a:ln w="9525">
                <a:noFill/>
                <a:miter lim="800000"/>
                <a:headEnd/>
                <a:tailEnd/>
              </a:ln>
            </p:spPr>
            <p:txBody>
              <a:bodyPr wrap="none" anchor="ctr">
                <a:spAutoFit/>
              </a:bodyPr>
              <a:lstStyle/>
              <a:p>
                <a:pPr algn="ctr" rtl="1"/>
                <a:r>
                  <a:rPr lang="en-US" sz="2000" b="1">
                    <a:solidFill>
                      <a:srgbClr val="FF0000"/>
                    </a:solidFill>
                    <a:latin typeface="Symbol" pitchFamily="18" charset="2"/>
                  </a:rPr>
                  <a:t>a</a:t>
                </a:r>
                <a:r>
                  <a:rPr lang="en-US" sz="2000" b="1">
                    <a:solidFill>
                      <a:srgbClr val="FF0000"/>
                    </a:solidFill>
                    <a:latin typeface="Comic Sans MS" pitchFamily="66" charset="0"/>
                  </a:rPr>
                  <a:t>2</a:t>
                </a:r>
              </a:p>
            </p:txBody>
          </p:sp>
          <p:sp>
            <p:nvSpPr>
              <p:cNvPr id="34907" name="Text Box 38"/>
              <p:cNvSpPr txBox="1">
                <a:spLocks noChangeArrowheads="1"/>
              </p:cNvSpPr>
              <p:nvPr/>
            </p:nvSpPr>
            <p:spPr bwMode="auto">
              <a:xfrm>
                <a:off x="1595" y="1374"/>
                <a:ext cx="346" cy="226"/>
              </a:xfrm>
              <a:prstGeom prst="rect">
                <a:avLst/>
              </a:prstGeom>
              <a:noFill/>
              <a:ln w="9525">
                <a:noFill/>
                <a:miter lim="800000"/>
                <a:headEnd/>
                <a:tailEnd/>
              </a:ln>
            </p:spPr>
            <p:txBody>
              <a:bodyPr wrap="none" anchor="ctr">
                <a:spAutoFit/>
              </a:bodyPr>
              <a:lstStyle/>
              <a:p>
                <a:pPr algn="ctr" rtl="1"/>
                <a:r>
                  <a:rPr lang="en-US" sz="2000" b="1">
                    <a:solidFill>
                      <a:srgbClr val="FF0000"/>
                    </a:solidFill>
                    <a:latin typeface="Symbol" pitchFamily="18" charset="2"/>
                  </a:rPr>
                  <a:t>a</a:t>
                </a:r>
                <a:r>
                  <a:rPr lang="en-US" sz="2000" b="1">
                    <a:solidFill>
                      <a:srgbClr val="FF0000"/>
                    </a:solidFill>
                    <a:latin typeface="Comic Sans MS" pitchFamily="66" charset="0"/>
                  </a:rPr>
                  <a:t>1</a:t>
                </a:r>
              </a:p>
            </p:txBody>
          </p:sp>
        </p:grpSp>
        <p:grpSp>
          <p:nvGrpSpPr>
            <p:cNvPr id="5" name="Group 39"/>
            <p:cNvGrpSpPr>
              <a:grpSpLocks/>
            </p:cNvGrpSpPr>
            <p:nvPr/>
          </p:nvGrpSpPr>
          <p:grpSpPr bwMode="auto">
            <a:xfrm>
              <a:off x="3511" y="1824"/>
              <a:ext cx="910" cy="643"/>
              <a:chOff x="1021" y="1134"/>
              <a:chExt cx="1024" cy="643"/>
            </a:xfrm>
          </p:grpSpPr>
          <p:sp>
            <p:nvSpPr>
              <p:cNvPr id="34888" name="Line 40"/>
              <p:cNvSpPr>
                <a:spLocks noChangeShapeType="1"/>
              </p:cNvSpPr>
              <p:nvPr/>
            </p:nvSpPr>
            <p:spPr bwMode="auto">
              <a:xfrm>
                <a:off x="1024" y="1439"/>
                <a:ext cx="1021" cy="0"/>
              </a:xfrm>
              <a:prstGeom prst="line">
                <a:avLst/>
              </a:prstGeom>
              <a:noFill/>
              <a:ln w="38100">
                <a:solidFill>
                  <a:schemeClr val="bg1"/>
                </a:solidFill>
                <a:round/>
                <a:headEnd/>
                <a:tailEnd/>
              </a:ln>
            </p:spPr>
            <p:txBody>
              <a:bodyPr wrap="none" anchor="ctr"/>
              <a:lstStyle/>
              <a:p>
                <a:endParaRPr lang="ar-IQ"/>
              </a:p>
            </p:txBody>
          </p:sp>
          <p:sp>
            <p:nvSpPr>
              <p:cNvPr id="34889" name="Rectangle 41"/>
              <p:cNvSpPr>
                <a:spLocks noChangeArrowheads="1"/>
              </p:cNvSpPr>
              <p:nvPr/>
            </p:nvSpPr>
            <p:spPr bwMode="auto">
              <a:xfrm>
                <a:off x="1190" y="134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90" name="Rectangle 42"/>
              <p:cNvSpPr>
                <a:spLocks noChangeArrowheads="1"/>
              </p:cNvSpPr>
              <p:nvPr/>
            </p:nvSpPr>
            <p:spPr bwMode="auto">
              <a:xfrm>
                <a:off x="1630" y="134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91" name="Text Box 43"/>
              <p:cNvSpPr txBox="1">
                <a:spLocks noChangeArrowheads="1"/>
              </p:cNvSpPr>
              <p:nvPr/>
            </p:nvSpPr>
            <p:spPr bwMode="auto">
              <a:xfrm>
                <a:off x="1154" y="1137"/>
                <a:ext cx="346"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2</a:t>
                </a:r>
              </a:p>
            </p:txBody>
          </p:sp>
          <p:sp>
            <p:nvSpPr>
              <p:cNvPr id="34892" name="Text Box 44"/>
              <p:cNvSpPr txBox="1">
                <a:spLocks noChangeArrowheads="1"/>
              </p:cNvSpPr>
              <p:nvPr/>
            </p:nvSpPr>
            <p:spPr bwMode="auto">
              <a:xfrm>
                <a:off x="1598" y="1134"/>
                <a:ext cx="346"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1</a:t>
                </a:r>
              </a:p>
            </p:txBody>
          </p:sp>
          <p:sp>
            <p:nvSpPr>
              <p:cNvPr id="34893" name="Line 45"/>
              <p:cNvSpPr>
                <a:spLocks noChangeShapeType="1"/>
              </p:cNvSpPr>
              <p:nvPr/>
            </p:nvSpPr>
            <p:spPr bwMode="auto">
              <a:xfrm>
                <a:off x="1021" y="1679"/>
                <a:ext cx="1021" cy="0"/>
              </a:xfrm>
              <a:prstGeom prst="line">
                <a:avLst/>
              </a:prstGeom>
              <a:noFill/>
              <a:ln w="38100">
                <a:solidFill>
                  <a:schemeClr val="bg1"/>
                </a:solidFill>
                <a:round/>
                <a:headEnd/>
                <a:tailEnd/>
              </a:ln>
            </p:spPr>
            <p:txBody>
              <a:bodyPr wrap="none" anchor="ctr"/>
              <a:lstStyle/>
              <a:p>
                <a:endParaRPr lang="ar-IQ"/>
              </a:p>
            </p:txBody>
          </p:sp>
          <p:sp>
            <p:nvSpPr>
              <p:cNvPr id="34894" name="Rectangle 46"/>
              <p:cNvSpPr>
                <a:spLocks noChangeArrowheads="1"/>
              </p:cNvSpPr>
              <p:nvPr/>
            </p:nvSpPr>
            <p:spPr bwMode="auto">
              <a:xfrm>
                <a:off x="1187" y="158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95" name="Rectangle 47"/>
              <p:cNvSpPr>
                <a:spLocks noChangeArrowheads="1"/>
              </p:cNvSpPr>
              <p:nvPr/>
            </p:nvSpPr>
            <p:spPr bwMode="auto">
              <a:xfrm>
                <a:off x="1627" y="158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96" name="Text Box 48"/>
              <p:cNvSpPr txBox="1">
                <a:spLocks noChangeArrowheads="1"/>
              </p:cNvSpPr>
              <p:nvPr/>
            </p:nvSpPr>
            <p:spPr bwMode="auto">
              <a:xfrm>
                <a:off x="1153" y="1377"/>
                <a:ext cx="346" cy="226"/>
              </a:xfrm>
              <a:prstGeom prst="rect">
                <a:avLst/>
              </a:prstGeom>
              <a:noFill/>
              <a:ln w="9525">
                <a:noFill/>
                <a:miter lim="800000"/>
                <a:headEnd/>
                <a:tailEnd/>
              </a:ln>
            </p:spPr>
            <p:txBody>
              <a:bodyPr wrap="none" anchor="ctr">
                <a:spAutoFit/>
              </a:bodyPr>
              <a:lstStyle/>
              <a:p>
                <a:pPr algn="ctr" rtl="1"/>
                <a:r>
                  <a:rPr lang="en-US" sz="2000" b="1">
                    <a:solidFill>
                      <a:srgbClr val="FF0000"/>
                    </a:solidFill>
                    <a:latin typeface="Symbol" pitchFamily="18" charset="2"/>
                  </a:rPr>
                  <a:t>a</a:t>
                </a:r>
                <a:r>
                  <a:rPr lang="en-US" sz="2000" b="1">
                    <a:solidFill>
                      <a:srgbClr val="FF0000"/>
                    </a:solidFill>
                    <a:latin typeface="Comic Sans MS" pitchFamily="66" charset="0"/>
                  </a:rPr>
                  <a:t>2</a:t>
                </a:r>
              </a:p>
            </p:txBody>
          </p:sp>
          <p:sp>
            <p:nvSpPr>
              <p:cNvPr id="34897" name="Text Box 49"/>
              <p:cNvSpPr txBox="1">
                <a:spLocks noChangeArrowheads="1"/>
              </p:cNvSpPr>
              <p:nvPr/>
            </p:nvSpPr>
            <p:spPr bwMode="auto">
              <a:xfrm>
                <a:off x="1595" y="1374"/>
                <a:ext cx="346" cy="226"/>
              </a:xfrm>
              <a:prstGeom prst="rect">
                <a:avLst/>
              </a:prstGeom>
              <a:noFill/>
              <a:ln w="9525">
                <a:noFill/>
                <a:miter lim="800000"/>
                <a:headEnd/>
                <a:tailEnd/>
              </a:ln>
            </p:spPr>
            <p:txBody>
              <a:bodyPr wrap="none" anchor="ctr">
                <a:spAutoFit/>
              </a:bodyPr>
              <a:lstStyle/>
              <a:p>
                <a:pPr algn="ctr" rtl="1"/>
                <a:r>
                  <a:rPr lang="en-US" sz="2000" b="1">
                    <a:solidFill>
                      <a:srgbClr val="FF0000"/>
                    </a:solidFill>
                    <a:latin typeface="Symbol" pitchFamily="18" charset="2"/>
                  </a:rPr>
                  <a:t>a</a:t>
                </a:r>
                <a:r>
                  <a:rPr lang="en-US" sz="2000" b="1">
                    <a:solidFill>
                      <a:srgbClr val="FF0000"/>
                    </a:solidFill>
                    <a:latin typeface="Comic Sans MS" pitchFamily="66" charset="0"/>
                  </a:rPr>
                  <a:t>1</a:t>
                </a:r>
              </a:p>
            </p:txBody>
          </p:sp>
        </p:grpSp>
        <p:grpSp>
          <p:nvGrpSpPr>
            <p:cNvPr id="6" name="Group 50"/>
            <p:cNvGrpSpPr>
              <a:grpSpLocks/>
            </p:cNvGrpSpPr>
            <p:nvPr/>
          </p:nvGrpSpPr>
          <p:grpSpPr bwMode="auto">
            <a:xfrm>
              <a:off x="4587" y="1824"/>
              <a:ext cx="910" cy="643"/>
              <a:chOff x="1021" y="1134"/>
              <a:chExt cx="1024" cy="643"/>
            </a:xfrm>
          </p:grpSpPr>
          <p:sp>
            <p:nvSpPr>
              <p:cNvPr id="34878" name="Line 51"/>
              <p:cNvSpPr>
                <a:spLocks noChangeShapeType="1"/>
              </p:cNvSpPr>
              <p:nvPr/>
            </p:nvSpPr>
            <p:spPr bwMode="auto">
              <a:xfrm>
                <a:off x="1024" y="1439"/>
                <a:ext cx="1021" cy="0"/>
              </a:xfrm>
              <a:prstGeom prst="line">
                <a:avLst/>
              </a:prstGeom>
              <a:noFill/>
              <a:ln w="38100">
                <a:solidFill>
                  <a:schemeClr val="bg1"/>
                </a:solidFill>
                <a:round/>
                <a:headEnd/>
                <a:tailEnd/>
              </a:ln>
            </p:spPr>
            <p:txBody>
              <a:bodyPr wrap="none" anchor="ctr"/>
              <a:lstStyle/>
              <a:p>
                <a:endParaRPr lang="ar-IQ"/>
              </a:p>
            </p:txBody>
          </p:sp>
          <p:sp>
            <p:nvSpPr>
              <p:cNvPr id="34879" name="Rectangle 52"/>
              <p:cNvSpPr>
                <a:spLocks noChangeArrowheads="1"/>
              </p:cNvSpPr>
              <p:nvPr/>
            </p:nvSpPr>
            <p:spPr bwMode="auto">
              <a:xfrm>
                <a:off x="1190" y="134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80" name="Rectangle 53"/>
              <p:cNvSpPr>
                <a:spLocks noChangeArrowheads="1"/>
              </p:cNvSpPr>
              <p:nvPr/>
            </p:nvSpPr>
            <p:spPr bwMode="auto">
              <a:xfrm>
                <a:off x="1630" y="134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81" name="Text Box 54"/>
              <p:cNvSpPr txBox="1">
                <a:spLocks noChangeArrowheads="1"/>
              </p:cNvSpPr>
              <p:nvPr/>
            </p:nvSpPr>
            <p:spPr bwMode="auto">
              <a:xfrm>
                <a:off x="1155" y="1137"/>
                <a:ext cx="346"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2</a:t>
                </a:r>
              </a:p>
            </p:txBody>
          </p:sp>
          <p:sp>
            <p:nvSpPr>
              <p:cNvPr id="34882" name="Text Box 55"/>
              <p:cNvSpPr txBox="1">
                <a:spLocks noChangeArrowheads="1"/>
              </p:cNvSpPr>
              <p:nvPr/>
            </p:nvSpPr>
            <p:spPr bwMode="auto">
              <a:xfrm>
                <a:off x="1598" y="1134"/>
                <a:ext cx="346" cy="226"/>
              </a:xfrm>
              <a:prstGeom prst="rect">
                <a:avLst/>
              </a:prstGeom>
              <a:noFill/>
              <a:ln w="9525">
                <a:noFill/>
                <a:miter lim="800000"/>
                <a:headEnd/>
                <a:tailEnd/>
              </a:ln>
            </p:spPr>
            <p:txBody>
              <a:bodyPr wrap="none" anchor="ctr">
                <a:spAutoFit/>
              </a:bodyPr>
              <a:lstStyle/>
              <a:p>
                <a:pPr algn="ctr" rtl="1"/>
                <a:r>
                  <a:rPr lang="en-US" sz="2000" b="1">
                    <a:latin typeface="Symbol" pitchFamily="18" charset="2"/>
                  </a:rPr>
                  <a:t>a</a:t>
                </a:r>
                <a:r>
                  <a:rPr lang="en-US" sz="2000" b="1">
                    <a:latin typeface="Comic Sans MS" pitchFamily="66" charset="0"/>
                  </a:rPr>
                  <a:t>1</a:t>
                </a:r>
              </a:p>
            </p:txBody>
          </p:sp>
          <p:sp>
            <p:nvSpPr>
              <p:cNvPr id="34883" name="Line 56"/>
              <p:cNvSpPr>
                <a:spLocks noChangeShapeType="1"/>
              </p:cNvSpPr>
              <p:nvPr/>
            </p:nvSpPr>
            <p:spPr bwMode="auto">
              <a:xfrm>
                <a:off x="1021" y="1679"/>
                <a:ext cx="1021" cy="0"/>
              </a:xfrm>
              <a:prstGeom prst="line">
                <a:avLst/>
              </a:prstGeom>
              <a:noFill/>
              <a:ln w="38100">
                <a:solidFill>
                  <a:schemeClr val="bg1"/>
                </a:solidFill>
                <a:round/>
                <a:headEnd/>
                <a:tailEnd/>
              </a:ln>
            </p:spPr>
            <p:txBody>
              <a:bodyPr wrap="none" anchor="ctr"/>
              <a:lstStyle/>
              <a:p>
                <a:endParaRPr lang="ar-IQ"/>
              </a:p>
            </p:txBody>
          </p:sp>
          <p:sp>
            <p:nvSpPr>
              <p:cNvPr id="34884" name="Rectangle 57"/>
              <p:cNvSpPr>
                <a:spLocks noChangeArrowheads="1"/>
              </p:cNvSpPr>
              <p:nvPr/>
            </p:nvSpPr>
            <p:spPr bwMode="auto">
              <a:xfrm>
                <a:off x="1187" y="1588"/>
                <a:ext cx="280" cy="189"/>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85" name="Rectangle 58"/>
              <p:cNvSpPr>
                <a:spLocks noChangeArrowheads="1"/>
              </p:cNvSpPr>
              <p:nvPr/>
            </p:nvSpPr>
            <p:spPr bwMode="auto">
              <a:xfrm>
                <a:off x="1627" y="1585"/>
                <a:ext cx="279" cy="190"/>
              </a:xfrm>
              <a:prstGeom prst="rect">
                <a:avLst/>
              </a:prstGeom>
              <a:solidFill>
                <a:srgbClr val="FF0000"/>
              </a:solidFill>
              <a:ln w="9525">
                <a:solidFill>
                  <a:schemeClr val="tx1"/>
                </a:solidFill>
                <a:miter lim="800000"/>
                <a:headEnd/>
                <a:tailEnd/>
              </a:ln>
            </p:spPr>
            <p:txBody>
              <a:bodyPr wrap="none" anchor="ctr"/>
              <a:lstStyle/>
              <a:p>
                <a:pPr algn="r" rtl="1"/>
                <a:endParaRPr lang="ar-IQ"/>
              </a:p>
            </p:txBody>
          </p:sp>
          <p:sp>
            <p:nvSpPr>
              <p:cNvPr id="34886" name="Text Box 59"/>
              <p:cNvSpPr txBox="1">
                <a:spLocks noChangeArrowheads="1"/>
              </p:cNvSpPr>
              <p:nvPr/>
            </p:nvSpPr>
            <p:spPr bwMode="auto">
              <a:xfrm>
                <a:off x="1153" y="1377"/>
                <a:ext cx="346" cy="226"/>
              </a:xfrm>
              <a:prstGeom prst="rect">
                <a:avLst/>
              </a:prstGeom>
              <a:noFill/>
              <a:ln w="9525">
                <a:noFill/>
                <a:miter lim="800000"/>
                <a:headEnd/>
                <a:tailEnd/>
              </a:ln>
            </p:spPr>
            <p:txBody>
              <a:bodyPr wrap="none" anchor="ctr">
                <a:spAutoFit/>
              </a:bodyPr>
              <a:lstStyle/>
              <a:p>
                <a:pPr algn="ctr" rtl="1"/>
                <a:r>
                  <a:rPr lang="en-US" sz="2000" b="1">
                    <a:solidFill>
                      <a:srgbClr val="FF0000"/>
                    </a:solidFill>
                    <a:latin typeface="Symbol" pitchFamily="18" charset="2"/>
                  </a:rPr>
                  <a:t>a</a:t>
                </a:r>
                <a:r>
                  <a:rPr lang="en-US" sz="2000" b="1">
                    <a:solidFill>
                      <a:srgbClr val="FF0000"/>
                    </a:solidFill>
                    <a:latin typeface="Comic Sans MS" pitchFamily="66" charset="0"/>
                  </a:rPr>
                  <a:t>2</a:t>
                </a:r>
              </a:p>
            </p:txBody>
          </p:sp>
          <p:sp>
            <p:nvSpPr>
              <p:cNvPr id="34887" name="Text Box 60"/>
              <p:cNvSpPr txBox="1">
                <a:spLocks noChangeArrowheads="1"/>
              </p:cNvSpPr>
              <p:nvPr/>
            </p:nvSpPr>
            <p:spPr bwMode="auto">
              <a:xfrm>
                <a:off x="1596" y="1374"/>
                <a:ext cx="346" cy="226"/>
              </a:xfrm>
              <a:prstGeom prst="rect">
                <a:avLst/>
              </a:prstGeom>
              <a:noFill/>
              <a:ln w="9525">
                <a:noFill/>
                <a:miter lim="800000"/>
                <a:headEnd/>
                <a:tailEnd/>
              </a:ln>
            </p:spPr>
            <p:txBody>
              <a:bodyPr wrap="none" anchor="ctr">
                <a:spAutoFit/>
              </a:bodyPr>
              <a:lstStyle/>
              <a:p>
                <a:pPr algn="ctr" rtl="1"/>
                <a:r>
                  <a:rPr lang="en-US" sz="2000" b="1">
                    <a:solidFill>
                      <a:srgbClr val="FF0000"/>
                    </a:solidFill>
                    <a:latin typeface="Symbol" pitchFamily="18" charset="2"/>
                  </a:rPr>
                  <a:t>a</a:t>
                </a:r>
                <a:r>
                  <a:rPr lang="en-US" sz="2000" b="1">
                    <a:solidFill>
                      <a:srgbClr val="FF0000"/>
                    </a:solidFill>
                    <a:latin typeface="Comic Sans MS" pitchFamily="66" charset="0"/>
                  </a:rPr>
                  <a:t>1</a:t>
                </a:r>
              </a:p>
            </p:txBody>
          </p:sp>
        </p:grpSp>
        <p:grpSp>
          <p:nvGrpSpPr>
            <p:cNvPr id="7" name="Group 61"/>
            <p:cNvGrpSpPr>
              <a:grpSpLocks/>
            </p:cNvGrpSpPr>
            <p:nvPr/>
          </p:nvGrpSpPr>
          <p:grpSpPr bwMode="auto">
            <a:xfrm>
              <a:off x="1607" y="1975"/>
              <a:ext cx="57" cy="309"/>
              <a:chOff x="3335" y="3386"/>
              <a:chExt cx="64" cy="309"/>
            </a:xfrm>
          </p:grpSpPr>
          <p:sp>
            <p:nvSpPr>
              <p:cNvPr id="34876" name="Rectangle 62"/>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77" name="Rectangle 63"/>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8" name="Group 64"/>
            <p:cNvGrpSpPr>
              <a:grpSpLocks/>
            </p:cNvGrpSpPr>
            <p:nvPr/>
          </p:nvGrpSpPr>
          <p:grpSpPr bwMode="auto">
            <a:xfrm>
              <a:off x="3075" y="1990"/>
              <a:ext cx="56" cy="309"/>
              <a:chOff x="3335" y="3386"/>
              <a:chExt cx="64" cy="309"/>
            </a:xfrm>
          </p:grpSpPr>
          <p:sp>
            <p:nvSpPr>
              <p:cNvPr id="34874" name="Rectangle 65"/>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75" name="Rectangle 66"/>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9" name="Group 67"/>
            <p:cNvGrpSpPr>
              <a:grpSpLocks/>
            </p:cNvGrpSpPr>
            <p:nvPr/>
          </p:nvGrpSpPr>
          <p:grpSpPr bwMode="auto">
            <a:xfrm>
              <a:off x="2691" y="1977"/>
              <a:ext cx="56" cy="309"/>
              <a:chOff x="3335" y="3386"/>
              <a:chExt cx="64" cy="309"/>
            </a:xfrm>
          </p:grpSpPr>
          <p:sp>
            <p:nvSpPr>
              <p:cNvPr id="34872" name="Rectangle 68"/>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73" name="Rectangle 69"/>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10" name="Group 70"/>
            <p:cNvGrpSpPr>
              <a:grpSpLocks/>
            </p:cNvGrpSpPr>
            <p:nvPr/>
          </p:nvGrpSpPr>
          <p:grpSpPr bwMode="auto">
            <a:xfrm>
              <a:off x="4150" y="1973"/>
              <a:ext cx="57" cy="309"/>
              <a:chOff x="3335" y="3386"/>
              <a:chExt cx="64" cy="309"/>
            </a:xfrm>
          </p:grpSpPr>
          <p:sp>
            <p:nvSpPr>
              <p:cNvPr id="34870" name="Rectangle 71"/>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71" name="Rectangle 72"/>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11" name="Group 73"/>
            <p:cNvGrpSpPr>
              <a:grpSpLocks/>
            </p:cNvGrpSpPr>
            <p:nvPr/>
          </p:nvGrpSpPr>
          <p:grpSpPr bwMode="auto">
            <a:xfrm>
              <a:off x="3750" y="1987"/>
              <a:ext cx="57" cy="309"/>
              <a:chOff x="3335" y="3386"/>
              <a:chExt cx="64" cy="309"/>
            </a:xfrm>
          </p:grpSpPr>
          <p:sp>
            <p:nvSpPr>
              <p:cNvPr id="34868" name="Rectangle 74"/>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69" name="Rectangle 75"/>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12" name="Group 76"/>
            <p:cNvGrpSpPr>
              <a:grpSpLocks/>
            </p:cNvGrpSpPr>
            <p:nvPr/>
          </p:nvGrpSpPr>
          <p:grpSpPr bwMode="auto">
            <a:xfrm>
              <a:off x="4825" y="1988"/>
              <a:ext cx="57" cy="309"/>
              <a:chOff x="3335" y="3386"/>
              <a:chExt cx="64" cy="309"/>
            </a:xfrm>
          </p:grpSpPr>
          <p:sp>
            <p:nvSpPr>
              <p:cNvPr id="34866" name="Rectangle 77"/>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67" name="Rectangle 78"/>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13" name="Group 79"/>
            <p:cNvGrpSpPr>
              <a:grpSpLocks/>
            </p:cNvGrpSpPr>
            <p:nvPr/>
          </p:nvGrpSpPr>
          <p:grpSpPr bwMode="auto">
            <a:xfrm>
              <a:off x="3755" y="2229"/>
              <a:ext cx="57" cy="309"/>
              <a:chOff x="3335" y="3386"/>
              <a:chExt cx="64" cy="309"/>
            </a:xfrm>
          </p:grpSpPr>
          <p:sp>
            <p:nvSpPr>
              <p:cNvPr id="34864" name="Rectangle 80"/>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65" name="Rectangle 81"/>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14" name="Group 82"/>
            <p:cNvGrpSpPr>
              <a:grpSpLocks/>
            </p:cNvGrpSpPr>
            <p:nvPr/>
          </p:nvGrpSpPr>
          <p:grpSpPr bwMode="auto">
            <a:xfrm>
              <a:off x="4829" y="2212"/>
              <a:ext cx="57" cy="309"/>
              <a:chOff x="3335" y="3386"/>
              <a:chExt cx="64" cy="309"/>
            </a:xfrm>
          </p:grpSpPr>
          <p:sp>
            <p:nvSpPr>
              <p:cNvPr id="34862" name="Rectangle 83"/>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63" name="Rectangle 84"/>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15" name="Group 85"/>
            <p:cNvGrpSpPr>
              <a:grpSpLocks/>
            </p:cNvGrpSpPr>
            <p:nvPr/>
          </p:nvGrpSpPr>
          <p:grpSpPr bwMode="auto">
            <a:xfrm>
              <a:off x="5222" y="2225"/>
              <a:ext cx="57" cy="309"/>
              <a:chOff x="3335" y="3386"/>
              <a:chExt cx="64" cy="309"/>
            </a:xfrm>
          </p:grpSpPr>
          <p:sp>
            <p:nvSpPr>
              <p:cNvPr id="34860" name="Rectangle 86"/>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61" name="Rectangle 87"/>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grpSp>
          <p:nvGrpSpPr>
            <p:cNvPr id="16" name="Group 88"/>
            <p:cNvGrpSpPr>
              <a:grpSpLocks/>
            </p:cNvGrpSpPr>
            <p:nvPr/>
          </p:nvGrpSpPr>
          <p:grpSpPr bwMode="auto">
            <a:xfrm>
              <a:off x="5219" y="1985"/>
              <a:ext cx="57" cy="309"/>
              <a:chOff x="3335" y="3386"/>
              <a:chExt cx="64" cy="309"/>
            </a:xfrm>
          </p:grpSpPr>
          <p:sp>
            <p:nvSpPr>
              <p:cNvPr id="34858" name="Rectangle 89"/>
              <p:cNvSpPr>
                <a:spLocks noChangeArrowheads="1"/>
              </p:cNvSpPr>
              <p:nvPr/>
            </p:nvSpPr>
            <p:spPr bwMode="auto">
              <a:xfrm rot="3229048">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sp>
            <p:nvSpPr>
              <p:cNvPr id="34859" name="Rectangle 90"/>
              <p:cNvSpPr>
                <a:spLocks noChangeArrowheads="1"/>
              </p:cNvSpPr>
              <p:nvPr/>
            </p:nvSpPr>
            <p:spPr bwMode="auto">
              <a:xfrm rot="18370952" flipH="1">
                <a:off x="3212" y="3509"/>
                <a:ext cx="309" cy="64"/>
              </a:xfrm>
              <a:prstGeom prst="rect">
                <a:avLst/>
              </a:prstGeom>
              <a:solidFill>
                <a:schemeClr val="tx1"/>
              </a:solidFill>
              <a:ln w="9525">
                <a:solidFill>
                  <a:schemeClr val="bg1"/>
                </a:solidFill>
                <a:miter lim="800000"/>
                <a:headEnd/>
                <a:tailEnd/>
              </a:ln>
            </p:spPr>
            <p:txBody>
              <a:bodyPr wrap="none" anchor="ctr"/>
              <a:lstStyle/>
              <a:p>
                <a:pPr algn="r" rtl="1"/>
                <a:endParaRPr lang="ar-IQ"/>
              </a:p>
            </p:txBody>
          </p:sp>
        </p:grpSp>
        <p:sp>
          <p:nvSpPr>
            <p:cNvPr id="34854" name="Line 91"/>
            <p:cNvSpPr>
              <a:spLocks noChangeShapeType="1"/>
            </p:cNvSpPr>
            <p:nvPr/>
          </p:nvSpPr>
          <p:spPr bwMode="auto">
            <a:xfrm>
              <a:off x="1292" y="1661"/>
              <a:ext cx="0" cy="1225"/>
            </a:xfrm>
            <a:prstGeom prst="line">
              <a:avLst/>
            </a:prstGeom>
            <a:noFill/>
            <a:ln w="38100">
              <a:solidFill>
                <a:schemeClr val="tx1"/>
              </a:solidFill>
              <a:round/>
              <a:headEnd/>
              <a:tailEnd/>
            </a:ln>
          </p:spPr>
          <p:txBody>
            <a:bodyPr/>
            <a:lstStyle/>
            <a:p>
              <a:endParaRPr lang="ar-IQ"/>
            </a:p>
          </p:txBody>
        </p:sp>
        <p:sp>
          <p:nvSpPr>
            <p:cNvPr id="34855" name="Line 92"/>
            <p:cNvSpPr>
              <a:spLocks noChangeShapeType="1"/>
            </p:cNvSpPr>
            <p:nvPr/>
          </p:nvSpPr>
          <p:spPr bwMode="auto">
            <a:xfrm>
              <a:off x="2381" y="1706"/>
              <a:ext cx="0" cy="1225"/>
            </a:xfrm>
            <a:prstGeom prst="line">
              <a:avLst/>
            </a:prstGeom>
            <a:noFill/>
            <a:ln w="38100">
              <a:solidFill>
                <a:schemeClr val="tx1"/>
              </a:solidFill>
              <a:round/>
              <a:headEnd/>
              <a:tailEnd/>
            </a:ln>
          </p:spPr>
          <p:txBody>
            <a:bodyPr/>
            <a:lstStyle/>
            <a:p>
              <a:endParaRPr lang="ar-IQ"/>
            </a:p>
          </p:txBody>
        </p:sp>
        <p:sp>
          <p:nvSpPr>
            <p:cNvPr id="34856" name="Line 93"/>
            <p:cNvSpPr>
              <a:spLocks noChangeShapeType="1"/>
            </p:cNvSpPr>
            <p:nvPr/>
          </p:nvSpPr>
          <p:spPr bwMode="auto">
            <a:xfrm>
              <a:off x="3424" y="1706"/>
              <a:ext cx="0" cy="1225"/>
            </a:xfrm>
            <a:prstGeom prst="line">
              <a:avLst/>
            </a:prstGeom>
            <a:noFill/>
            <a:ln w="38100">
              <a:solidFill>
                <a:schemeClr val="tx1"/>
              </a:solidFill>
              <a:round/>
              <a:headEnd/>
              <a:tailEnd/>
            </a:ln>
          </p:spPr>
          <p:txBody>
            <a:bodyPr/>
            <a:lstStyle/>
            <a:p>
              <a:endParaRPr lang="ar-IQ"/>
            </a:p>
          </p:txBody>
        </p:sp>
        <p:sp>
          <p:nvSpPr>
            <p:cNvPr id="34857" name="Line 94"/>
            <p:cNvSpPr>
              <a:spLocks noChangeShapeType="1"/>
            </p:cNvSpPr>
            <p:nvPr/>
          </p:nvSpPr>
          <p:spPr bwMode="auto">
            <a:xfrm>
              <a:off x="4513" y="1706"/>
              <a:ext cx="0" cy="1225"/>
            </a:xfrm>
            <a:prstGeom prst="line">
              <a:avLst/>
            </a:prstGeom>
            <a:noFill/>
            <a:ln w="38100">
              <a:solidFill>
                <a:schemeClr val="tx1"/>
              </a:solidFill>
              <a:round/>
              <a:headEnd/>
              <a:tailEnd/>
            </a:ln>
          </p:spPr>
          <p:txBody>
            <a:bodyPr/>
            <a:lstStyle/>
            <a:p>
              <a:endParaRPr lang="ar-IQ"/>
            </a:p>
          </p:txBody>
        </p:sp>
      </p:grpSp>
      <p:sp>
        <p:nvSpPr>
          <p:cNvPr id="34820" name="AutoShape 95"/>
          <p:cNvSpPr>
            <a:spLocks noChangeArrowheads="1"/>
          </p:cNvSpPr>
          <p:nvPr/>
        </p:nvSpPr>
        <p:spPr bwMode="auto">
          <a:xfrm>
            <a:off x="755650" y="4149725"/>
            <a:ext cx="461963" cy="647700"/>
          </a:xfrm>
          <a:prstGeom prst="downArrow">
            <a:avLst>
              <a:gd name="adj1" fmla="val 50000"/>
              <a:gd name="adj2" fmla="val 35052"/>
            </a:avLst>
          </a:prstGeom>
          <a:solidFill>
            <a:srgbClr val="FFFFFF"/>
          </a:solidFill>
          <a:ln w="9525">
            <a:solidFill>
              <a:srgbClr val="000000"/>
            </a:solidFill>
            <a:miter lim="800000"/>
            <a:headEnd/>
            <a:tailEnd/>
          </a:ln>
        </p:spPr>
        <p:txBody>
          <a:bodyPr wrap="none" anchor="ctr"/>
          <a:lstStyle/>
          <a:p>
            <a:pPr algn="r" rtl="1"/>
            <a:endParaRPr lang="ar-IQ"/>
          </a:p>
        </p:txBody>
      </p:sp>
      <p:sp>
        <p:nvSpPr>
          <p:cNvPr id="34821" name="AutoShape 96"/>
          <p:cNvSpPr>
            <a:spLocks noChangeArrowheads="1"/>
          </p:cNvSpPr>
          <p:nvPr/>
        </p:nvSpPr>
        <p:spPr bwMode="auto">
          <a:xfrm>
            <a:off x="2700338" y="4365625"/>
            <a:ext cx="246062" cy="1584325"/>
          </a:xfrm>
          <a:prstGeom prst="downArrow">
            <a:avLst>
              <a:gd name="adj1" fmla="val 50000"/>
              <a:gd name="adj2" fmla="val 160968"/>
            </a:avLst>
          </a:prstGeom>
          <a:solidFill>
            <a:srgbClr val="FFFFFF"/>
          </a:solidFill>
          <a:ln w="9525">
            <a:solidFill>
              <a:srgbClr val="000000"/>
            </a:solidFill>
            <a:miter lim="800000"/>
            <a:headEnd/>
            <a:tailEnd/>
          </a:ln>
        </p:spPr>
        <p:txBody>
          <a:bodyPr wrap="none" anchor="ctr"/>
          <a:lstStyle/>
          <a:p>
            <a:pPr algn="r" rtl="1"/>
            <a:endParaRPr lang="ar-IQ"/>
          </a:p>
        </p:txBody>
      </p:sp>
      <p:sp>
        <p:nvSpPr>
          <p:cNvPr id="34822" name="AutoShape 97"/>
          <p:cNvSpPr>
            <a:spLocks noChangeArrowheads="1"/>
          </p:cNvSpPr>
          <p:nvPr/>
        </p:nvSpPr>
        <p:spPr bwMode="auto">
          <a:xfrm>
            <a:off x="4211638" y="4365625"/>
            <a:ext cx="461962" cy="647700"/>
          </a:xfrm>
          <a:prstGeom prst="downArrow">
            <a:avLst>
              <a:gd name="adj1" fmla="val 50000"/>
              <a:gd name="adj2" fmla="val 35052"/>
            </a:avLst>
          </a:prstGeom>
          <a:solidFill>
            <a:srgbClr val="FFFFFF"/>
          </a:solidFill>
          <a:ln w="9525">
            <a:solidFill>
              <a:srgbClr val="000000"/>
            </a:solidFill>
            <a:miter lim="800000"/>
            <a:headEnd/>
            <a:tailEnd/>
          </a:ln>
        </p:spPr>
        <p:txBody>
          <a:bodyPr wrap="none" anchor="ctr"/>
          <a:lstStyle/>
          <a:p>
            <a:pPr algn="r" rtl="1"/>
            <a:endParaRPr lang="ar-IQ"/>
          </a:p>
        </p:txBody>
      </p:sp>
      <p:sp>
        <p:nvSpPr>
          <p:cNvPr id="34823" name="AutoShape 98"/>
          <p:cNvSpPr>
            <a:spLocks noChangeArrowheads="1"/>
          </p:cNvSpPr>
          <p:nvPr/>
        </p:nvSpPr>
        <p:spPr bwMode="auto">
          <a:xfrm>
            <a:off x="6011863" y="4365625"/>
            <a:ext cx="317500" cy="1800225"/>
          </a:xfrm>
          <a:prstGeom prst="downArrow">
            <a:avLst>
              <a:gd name="adj1" fmla="val 50000"/>
              <a:gd name="adj2" fmla="val 141750"/>
            </a:avLst>
          </a:prstGeom>
          <a:solidFill>
            <a:srgbClr val="FFFFFF"/>
          </a:solidFill>
          <a:ln w="9525">
            <a:solidFill>
              <a:srgbClr val="000000"/>
            </a:solidFill>
            <a:miter lim="800000"/>
            <a:headEnd/>
            <a:tailEnd/>
          </a:ln>
        </p:spPr>
        <p:txBody>
          <a:bodyPr wrap="none" anchor="ctr"/>
          <a:lstStyle/>
          <a:p>
            <a:pPr algn="r" rtl="1"/>
            <a:endParaRPr lang="ar-IQ"/>
          </a:p>
        </p:txBody>
      </p:sp>
      <p:sp>
        <p:nvSpPr>
          <p:cNvPr id="34824" name="AutoShape 99"/>
          <p:cNvSpPr>
            <a:spLocks noChangeArrowheads="1"/>
          </p:cNvSpPr>
          <p:nvPr/>
        </p:nvSpPr>
        <p:spPr bwMode="auto">
          <a:xfrm rot="10800000">
            <a:off x="7667625" y="2205038"/>
            <a:ext cx="461963" cy="647700"/>
          </a:xfrm>
          <a:prstGeom prst="downArrow">
            <a:avLst>
              <a:gd name="adj1" fmla="val 50000"/>
              <a:gd name="adj2" fmla="val 35052"/>
            </a:avLst>
          </a:prstGeom>
          <a:solidFill>
            <a:srgbClr val="FFFFFF"/>
          </a:solidFill>
          <a:ln w="9525">
            <a:solidFill>
              <a:srgbClr val="000000"/>
            </a:solidFill>
            <a:miter lim="800000"/>
            <a:headEnd/>
            <a:tailEnd/>
          </a:ln>
        </p:spPr>
        <p:txBody>
          <a:bodyPr wrap="none" anchor="ctr"/>
          <a:lstStyle/>
          <a:p>
            <a:pPr algn="r" rtl="1"/>
            <a:endParaRPr lang="ar-IQ"/>
          </a:p>
        </p:txBody>
      </p:sp>
      <p:sp>
        <p:nvSpPr>
          <p:cNvPr id="34825" name="Text Box 100"/>
          <p:cNvSpPr txBox="1">
            <a:spLocks noChangeArrowheads="1"/>
          </p:cNvSpPr>
          <p:nvPr/>
        </p:nvSpPr>
        <p:spPr bwMode="auto">
          <a:xfrm>
            <a:off x="395288" y="4941888"/>
            <a:ext cx="1296987" cy="366712"/>
          </a:xfrm>
          <a:prstGeom prst="rect">
            <a:avLst/>
          </a:prstGeom>
          <a:noFill/>
          <a:ln w="9525">
            <a:noFill/>
            <a:miter lim="800000"/>
            <a:headEnd/>
            <a:tailEnd/>
          </a:ln>
        </p:spPr>
        <p:txBody>
          <a:bodyPr>
            <a:spAutoFit/>
          </a:bodyPr>
          <a:lstStyle/>
          <a:p>
            <a:pPr algn="r" rtl="1">
              <a:spcBef>
                <a:spcPct val="50000"/>
              </a:spcBef>
            </a:pPr>
            <a:r>
              <a:rPr lang="en-US"/>
              <a:t>Normal Hb</a:t>
            </a:r>
          </a:p>
        </p:txBody>
      </p:sp>
      <p:sp>
        <p:nvSpPr>
          <p:cNvPr id="34826" name="Text Box 101"/>
          <p:cNvSpPr txBox="1">
            <a:spLocks noChangeArrowheads="1"/>
          </p:cNvSpPr>
          <p:nvPr/>
        </p:nvSpPr>
        <p:spPr bwMode="auto">
          <a:xfrm>
            <a:off x="1547813" y="5949950"/>
            <a:ext cx="2520950" cy="779463"/>
          </a:xfrm>
          <a:prstGeom prst="rect">
            <a:avLst/>
          </a:prstGeom>
          <a:noFill/>
          <a:ln w="9525">
            <a:noFill/>
            <a:miter lim="800000"/>
            <a:headEnd/>
            <a:tailEnd/>
          </a:ln>
        </p:spPr>
        <p:txBody>
          <a:bodyPr>
            <a:spAutoFit/>
          </a:bodyPr>
          <a:lstStyle/>
          <a:p>
            <a:pPr algn="r" rtl="1">
              <a:spcBef>
                <a:spcPct val="50000"/>
              </a:spcBef>
            </a:pPr>
            <a:r>
              <a:rPr lang="en-US"/>
              <a:t>One </a:t>
            </a:r>
            <a:r>
              <a:rPr lang="el-GR"/>
              <a:t>α</a:t>
            </a:r>
            <a:r>
              <a:rPr lang="en-US"/>
              <a:t> gene deletion</a:t>
            </a:r>
          </a:p>
          <a:p>
            <a:pPr algn="ctr" rtl="1">
              <a:spcBef>
                <a:spcPct val="50000"/>
              </a:spcBef>
            </a:pPr>
            <a:r>
              <a:rPr lang="el-GR"/>
              <a:t>α</a:t>
            </a:r>
            <a:r>
              <a:rPr lang="en-US"/>
              <a:t>-Thal2</a:t>
            </a:r>
          </a:p>
        </p:txBody>
      </p:sp>
      <p:sp>
        <p:nvSpPr>
          <p:cNvPr id="34827" name="Text Box 102"/>
          <p:cNvSpPr txBox="1">
            <a:spLocks noChangeArrowheads="1"/>
          </p:cNvSpPr>
          <p:nvPr/>
        </p:nvSpPr>
        <p:spPr bwMode="auto">
          <a:xfrm>
            <a:off x="3563938" y="5300663"/>
            <a:ext cx="2447925" cy="779462"/>
          </a:xfrm>
          <a:prstGeom prst="rect">
            <a:avLst/>
          </a:prstGeom>
          <a:noFill/>
          <a:ln w="9525">
            <a:noFill/>
            <a:miter lim="800000"/>
            <a:headEnd/>
            <a:tailEnd/>
          </a:ln>
        </p:spPr>
        <p:txBody>
          <a:bodyPr>
            <a:spAutoFit/>
          </a:bodyPr>
          <a:lstStyle/>
          <a:p>
            <a:pPr algn="r" rtl="1">
              <a:spcBef>
                <a:spcPct val="50000"/>
              </a:spcBef>
            </a:pPr>
            <a:r>
              <a:rPr lang="en-US" dirty="0"/>
              <a:t>Two </a:t>
            </a:r>
            <a:r>
              <a:rPr lang="el-GR" dirty="0"/>
              <a:t>α</a:t>
            </a:r>
            <a:r>
              <a:rPr lang="en-US" dirty="0"/>
              <a:t> gene deletions</a:t>
            </a:r>
          </a:p>
          <a:p>
            <a:pPr algn="ctr" rtl="1">
              <a:spcBef>
                <a:spcPct val="50000"/>
              </a:spcBef>
            </a:pPr>
            <a:r>
              <a:rPr lang="el-GR" dirty="0"/>
              <a:t>α</a:t>
            </a:r>
            <a:r>
              <a:rPr lang="en-US" dirty="0"/>
              <a:t>-Thal1</a:t>
            </a:r>
          </a:p>
        </p:txBody>
      </p:sp>
      <p:sp>
        <p:nvSpPr>
          <p:cNvPr id="34828" name="Text Box 103"/>
          <p:cNvSpPr txBox="1">
            <a:spLocks noChangeArrowheads="1"/>
          </p:cNvSpPr>
          <p:nvPr/>
        </p:nvSpPr>
        <p:spPr bwMode="auto">
          <a:xfrm>
            <a:off x="5148263" y="6078538"/>
            <a:ext cx="2663825" cy="779462"/>
          </a:xfrm>
          <a:prstGeom prst="rect">
            <a:avLst/>
          </a:prstGeom>
          <a:noFill/>
          <a:ln w="9525">
            <a:noFill/>
            <a:miter lim="800000"/>
            <a:headEnd/>
            <a:tailEnd/>
          </a:ln>
        </p:spPr>
        <p:txBody>
          <a:bodyPr>
            <a:spAutoFit/>
          </a:bodyPr>
          <a:lstStyle/>
          <a:p>
            <a:pPr algn="r" rtl="1">
              <a:spcBef>
                <a:spcPct val="50000"/>
              </a:spcBef>
            </a:pPr>
            <a:r>
              <a:rPr lang="en-US"/>
              <a:t>Three </a:t>
            </a:r>
            <a:r>
              <a:rPr lang="el-GR"/>
              <a:t>α</a:t>
            </a:r>
            <a:r>
              <a:rPr lang="en-US"/>
              <a:t> gene deletions</a:t>
            </a:r>
          </a:p>
          <a:p>
            <a:pPr algn="ctr" rtl="1">
              <a:spcBef>
                <a:spcPct val="50000"/>
              </a:spcBef>
            </a:pPr>
            <a:r>
              <a:rPr lang="en-US"/>
              <a:t>Hb-H disease</a:t>
            </a:r>
          </a:p>
        </p:txBody>
      </p:sp>
      <p:sp>
        <p:nvSpPr>
          <p:cNvPr id="34829" name="Text Box 104"/>
          <p:cNvSpPr txBox="1">
            <a:spLocks noChangeArrowheads="1"/>
          </p:cNvSpPr>
          <p:nvPr/>
        </p:nvSpPr>
        <p:spPr bwMode="auto">
          <a:xfrm>
            <a:off x="5364163" y="765175"/>
            <a:ext cx="3779837" cy="1192213"/>
          </a:xfrm>
          <a:prstGeom prst="rect">
            <a:avLst/>
          </a:prstGeom>
          <a:noFill/>
          <a:ln w="9525">
            <a:noFill/>
            <a:miter lim="800000"/>
            <a:headEnd/>
            <a:tailEnd/>
          </a:ln>
        </p:spPr>
        <p:txBody>
          <a:bodyPr>
            <a:spAutoFit/>
          </a:bodyPr>
          <a:lstStyle/>
          <a:p>
            <a:pPr algn="r" rtl="1">
              <a:spcBef>
                <a:spcPct val="50000"/>
              </a:spcBef>
            </a:pPr>
            <a:r>
              <a:rPr lang="en-US" b="1"/>
              <a:t>Four </a:t>
            </a:r>
            <a:r>
              <a:rPr lang="el-GR" b="1"/>
              <a:t>α</a:t>
            </a:r>
            <a:r>
              <a:rPr lang="en-US" b="1"/>
              <a:t> gene deletions</a:t>
            </a:r>
          </a:p>
          <a:p>
            <a:pPr algn="r" rtl="1">
              <a:spcBef>
                <a:spcPct val="50000"/>
              </a:spcBef>
            </a:pPr>
            <a:r>
              <a:rPr lang="en-US" b="1"/>
              <a:t>Hydrops fetalis or also called:</a:t>
            </a:r>
          </a:p>
          <a:p>
            <a:pPr algn="r" rtl="1">
              <a:spcBef>
                <a:spcPct val="50000"/>
              </a:spcBef>
            </a:pPr>
            <a:r>
              <a:rPr lang="en-US" b="1"/>
              <a:t>Erythroblastosis Fetalis.</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228600" y="381000"/>
            <a:ext cx="8458200" cy="6477000"/>
          </a:xfrm>
        </p:spPr>
        <p:txBody>
          <a:bodyPr>
            <a:normAutofit fontScale="77500" lnSpcReduction="20000"/>
          </a:bodyPr>
          <a:lstStyle/>
          <a:p>
            <a:pPr algn="just"/>
            <a:r>
              <a:rPr lang="en-US" b="1" i="1" dirty="0" smtClean="0"/>
              <a:t>b.</a:t>
            </a:r>
            <a:r>
              <a:rPr lang="en-US" i="1" dirty="0" smtClean="0"/>
              <a:t> </a:t>
            </a:r>
            <a:r>
              <a:rPr lang="en-US" b="1" dirty="0" smtClean="0"/>
              <a:t>Beta </a:t>
            </a:r>
            <a:r>
              <a:rPr lang="en-US" b="1" dirty="0" err="1" smtClean="0"/>
              <a:t>Thalassemias</a:t>
            </a:r>
            <a:endParaRPr lang="en-US" dirty="0" smtClean="0"/>
          </a:p>
          <a:p>
            <a:pPr algn="just"/>
            <a:r>
              <a:rPr lang="en-US" dirty="0" smtClean="0"/>
              <a:t>People whose hemoglobin does not produce enough beta protein have beta </a:t>
            </a:r>
            <a:r>
              <a:rPr lang="en-US" dirty="0" err="1" smtClean="0"/>
              <a:t>thalassemia</a:t>
            </a:r>
            <a:r>
              <a:rPr lang="en-US" dirty="0" smtClean="0"/>
              <a:t>. Two genes (one from each parent) are needed to make enough beta </a:t>
            </a:r>
            <a:r>
              <a:rPr lang="en-US" dirty="0" err="1" smtClean="0"/>
              <a:t>globin</a:t>
            </a:r>
            <a:r>
              <a:rPr lang="en-US" dirty="0" smtClean="0"/>
              <a:t> protein chains. If one or both of these genes are altered, one will have beta </a:t>
            </a:r>
            <a:r>
              <a:rPr lang="en-US" dirty="0" err="1" smtClean="0"/>
              <a:t>thalassemia</a:t>
            </a:r>
            <a:r>
              <a:rPr lang="en-US" dirty="0" smtClean="0"/>
              <a:t>. This means that one don't make enough beta </a:t>
            </a:r>
            <a:r>
              <a:rPr lang="en-US" dirty="0" err="1" smtClean="0"/>
              <a:t>globin</a:t>
            </a:r>
            <a:r>
              <a:rPr lang="en-US" dirty="0" smtClean="0"/>
              <a:t> protein. If one has one altered gene, he/she is a carrier. This condition is called beta </a:t>
            </a:r>
            <a:r>
              <a:rPr lang="en-US" dirty="0" err="1" smtClean="0"/>
              <a:t>thalassemia</a:t>
            </a:r>
            <a:r>
              <a:rPr lang="en-US" dirty="0" smtClean="0"/>
              <a:t> trait or beta </a:t>
            </a:r>
            <a:r>
              <a:rPr lang="en-US" dirty="0" err="1" smtClean="0"/>
              <a:t>thalassemia</a:t>
            </a:r>
            <a:r>
              <a:rPr lang="en-US" dirty="0" smtClean="0"/>
              <a:t> minor. It causes mild anemia. There are two subtypes of beta </a:t>
            </a:r>
            <a:r>
              <a:rPr lang="en-US" dirty="0" err="1" smtClean="0"/>
              <a:t>thalassemia</a:t>
            </a:r>
            <a:r>
              <a:rPr lang="en-US" dirty="0" smtClean="0"/>
              <a:t>. Each type represents the loss of or damage to one &amp; two.</a:t>
            </a:r>
          </a:p>
          <a:p>
            <a:pPr algn="just"/>
            <a:r>
              <a:rPr lang="en-US" b="1" dirty="0" smtClean="0"/>
              <a:t>One gene: </a:t>
            </a:r>
            <a:r>
              <a:rPr lang="en-US" dirty="0" smtClean="0"/>
              <a:t>If one of your beta hemoglobin genes is defective, one has mild signs and symptoms. This condition is called </a:t>
            </a:r>
            <a:r>
              <a:rPr lang="en-US" dirty="0" err="1" smtClean="0"/>
              <a:t>betathalassemia</a:t>
            </a:r>
            <a:r>
              <a:rPr lang="en-US" dirty="0" smtClean="0"/>
              <a:t> minor or as a </a:t>
            </a:r>
            <a:r>
              <a:rPr lang="en-US" b="1" dirty="0" smtClean="0"/>
              <a:t>beta-</a:t>
            </a:r>
            <a:r>
              <a:rPr lang="en-US" b="1" dirty="0" err="1" smtClean="0"/>
              <a:t>thalassemia</a:t>
            </a:r>
            <a:r>
              <a:rPr lang="en-US" dirty="0" smtClean="0"/>
              <a:t> </a:t>
            </a:r>
            <a:r>
              <a:rPr lang="en-US" b="1" dirty="0" smtClean="0"/>
              <a:t>trait</a:t>
            </a:r>
            <a:r>
              <a:rPr lang="en-US" dirty="0" smtClean="0"/>
              <a:t>.</a:t>
            </a:r>
          </a:p>
          <a:p>
            <a:pPr algn="just"/>
            <a:r>
              <a:rPr lang="en-US" b="1" dirty="0" smtClean="0"/>
              <a:t>Two genes: </a:t>
            </a:r>
            <a:r>
              <a:rPr lang="en-US" dirty="0" smtClean="0"/>
              <a:t>If both of your beta hemoglobin genes are defective, your signs and symptoms will be moderate to severe. This condition is called </a:t>
            </a:r>
            <a:r>
              <a:rPr lang="en-US" b="1" dirty="0" smtClean="0"/>
              <a:t>beta-</a:t>
            </a:r>
            <a:r>
              <a:rPr lang="en-US" b="1" dirty="0" err="1" smtClean="0"/>
              <a:t>thalassemia</a:t>
            </a:r>
            <a:r>
              <a:rPr lang="en-US" b="1" dirty="0" smtClean="0"/>
              <a:t> major </a:t>
            </a:r>
            <a:r>
              <a:rPr lang="en-US" dirty="0" smtClean="0"/>
              <a:t>or </a:t>
            </a:r>
            <a:r>
              <a:rPr lang="en-US" b="1" dirty="0" smtClean="0"/>
              <a:t>Cooley's</a:t>
            </a:r>
            <a:r>
              <a:rPr lang="en-US" dirty="0" smtClean="0"/>
              <a:t> </a:t>
            </a:r>
            <a:r>
              <a:rPr lang="en-US" b="1" dirty="0" smtClean="0"/>
              <a:t>anemia</a:t>
            </a:r>
            <a:r>
              <a:rPr lang="en-US" dirty="0" smtClean="0"/>
              <a:t>. Babies born with two defective beta hemoglobin genes usually are healthy at birth, but develop signs and symptoms within the first two years of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normAutofit fontScale="90000"/>
          </a:bodyPr>
          <a:lstStyle/>
          <a:p>
            <a:pPr>
              <a:defRPr/>
            </a:pPr>
            <a:r>
              <a:rPr lang="en-US" sz="4000"/>
              <a:t>Each one of us inherit one gene from each parent</a:t>
            </a:r>
          </a:p>
        </p:txBody>
      </p:sp>
      <p:pic>
        <p:nvPicPr>
          <p:cNvPr id="80899" name="Picture 7"/>
          <p:cNvPicPr>
            <a:picLocks noChangeAspect="1" noChangeArrowheads="1"/>
          </p:cNvPicPr>
          <p:nvPr/>
        </p:nvPicPr>
        <p:blipFill>
          <a:blip r:embed="rId2"/>
          <a:srcRect/>
          <a:stretch>
            <a:fillRect/>
          </a:stretch>
        </p:blipFill>
        <p:spPr bwMode="auto">
          <a:xfrm>
            <a:off x="1908175" y="5157788"/>
            <a:ext cx="5410200" cy="1389062"/>
          </a:xfrm>
          <a:prstGeom prst="rect">
            <a:avLst/>
          </a:prstGeom>
          <a:noFill/>
          <a:ln w="9525">
            <a:noFill/>
            <a:miter lim="800000"/>
            <a:headEnd/>
            <a:tailEnd/>
          </a:ln>
        </p:spPr>
      </p:pic>
      <p:grpSp>
        <p:nvGrpSpPr>
          <p:cNvPr id="2" name="Group 11"/>
          <p:cNvGrpSpPr>
            <a:grpSpLocks/>
          </p:cNvGrpSpPr>
          <p:nvPr/>
        </p:nvGrpSpPr>
        <p:grpSpPr bwMode="auto">
          <a:xfrm>
            <a:off x="250825" y="3068638"/>
            <a:ext cx="2660650" cy="423862"/>
            <a:chOff x="341" y="1933"/>
            <a:chExt cx="1676" cy="267"/>
          </a:xfrm>
        </p:grpSpPr>
        <p:sp>
          <p:nvSpPr>
            <p:cNvPr id="80929" name="Line 8"/>
            <p:cNvSpPr>
              <a:spLocks noChangeShapeType="1"/>
            </p:cNvSpPr>
            <p:nvPr/>
          </p:nvSpPr>
          <p:spPr bwMode="auto">
            <a:xfrm>
              <a:off x="341" y="2069"/>
              <a:ext cx="362" cy="0"/>
            </a:xfrm>
            <a:prstGeom prst="line">
              <a:avLst/>
            </a:prstGeom>
            <a:noFill/>
            <a:ln w="57150">
              <a:solidFill>
                <a:schemeClr val="tx1"/>
              </a:solidFill>
              <a:round/>
              <a:headEnd/>
              <a:tailEnd/>
            </a:ln>
          </p:spPr>
          <p:txBody>
            <a:bodyPr/>
            <a:lstStyle/>
            <a:p>
              <a:endParaRPr lang="ar-IQ"/>
            </a:p>
          </p:txBody>
        </p:sp>
        <p:sp>
          <p:nvSpPr>
            <p:cNvPr id="80930" name="Text Box 9"/>
            <p:cNvSpPr txBox="1">
              <a:spLocks noChangeArrowheads="1"/>
            </p:cNvSpPr>
            <p:nvPr/>
          </p:nvSpPr>
          <p:spPr bwMode="auto">
            <a:xfrm>
              <a:off x="703" y="1933"/>
              <a:ext cx="952" cy="267"/>
            </a:xfrm>
            <a:prstGeom prst="rect">
              <a:avLst/>
            </a:prstGeom>
            <a:noFill/>
            <a:ln w="57150">
              <a:solidFill>
                <a:schemeClr val="tx1"/>
              </a:solidFill>
              <a:miter lim="800000"/>
              <a:headEnd/>
              <a:tailEnd/>
            </a:ln>
          </p:spPr>
          <p:txBody>
            <a:bodyPr>
              <a:spAutoFit/>
            </a:bodyPr>
            <a:lstStyle/>
            <a:p>
              <a:pPr algn="ctr" rtl="1">
                <a:spcBef>
                  <a:spcPct val="50000"/>
                </a:spcBef>
              </a:pPr>
              <a:r>
                <a:rPr lang="el-GR" b="1"/>
                <a:t>β</a:t>
              </a:r>
              <a:r>
                <a:rPr lang="en-US" b="1"/>
                <a:t> Gene</a:t>
              </a:r>
              <a:endParaRPr lang="el-GR" b="1"/>
            </a:p>
          </p:txBody>
        </p:sp>
        <p:sp>
          <p:nvSpPr>
            <p:cNvPr id="80931" name="Line 10"/>
            <p:cNvSpPr>
              <a:spLocks noChangeShapeType="1"/>
            </p:cNvSpPr>
            <p:nvPr/>
          </p:nvSpPr>
          <p:spPr bwMode="auto">
            <a:xfrm>
              <a:off x="1655" y="2069"/>
              <a:ext cx="362" cy="0"/>
            </a:xfrm>
            <a:prstGeom prst="line">
              <a:avLst/>
            </a:prstGeom>
            <a:noFill/>
            <a:ln w="57150">
              <a:solidFill>
                <a:schemeClr val="tx1"/>
              </a:solidFill>
              <a:round/>
              <a:headEnd/>
              <a:tailEnd/>
            </a:ln>
          </p:spPr>
          <p:txBody>
            <a:bodyPr/>
            <a:lstStyle/>
            <a:p>
              <a:endParaRPr lang="ar-IQ"/>
            </a:p>
          </p:txBody>
        </p:sp>
      </p:grpSp>
      <p:grpSp>
        <p:nvGrpSpPr>
          <p:cNvPr id="3" name="Group 12"/>
          <p:cNvGrpSpPr>
            <a:grpSpLocks/>
          </p:cNvGrpSpPr>
          <p:nvPr/>
        </p:nvGrpSpPr>
        <p:grpSpPr bwMode="auto">
          <a:xfrm>
            <a:off x="255588" y="3860800"/>
            <a:ext cx="2660650" cy="423863"/>
            <a:chOff x="341" y="1933"/>
            <a:chExt cx="1676" cy="267"/>
          </a:xfrm>
        </p:grpSpPr>
        <p:sp>
          <p:nvSpPr>
            <p:cNvPr id="80926" name="Line 13"/>
            <p:cNvSpPr>
              <a:spLocks noChangeShapeType="1"/>
            </p:cNvSpPr>
            <p:nvPr/>
          </p:nvSpPr>
          <p:spPr bwMode="auto">
            <a:xfrm>
              <a:off x="341" y="2069"/>
              <a:ext cx="362" cy="0"/>
            </a:xfrm>
            <a:prstGeom prst="line">
              <a:avLst/>
            </a:prstGeom>
            <a:noFill/>
            <a:ln w="57150">
              <a:solidFill>
                <a:schemeClr val="tx1"/>
              </a:solidFill>
              <a:round/>
              <a:headEnd/>
              <a:tailEnd/>
            </a:ln>
          </p:spPr>
          <p:txBody>
            <a:bodyPr/>
            <a:lstStyle/>
            <a:p>
              <a:endParaRPr lang="ar-IQ"/>
            </a:p>
          </p:txBody>
        </p:sp>
        <p:sp>
          <p:nvSpPr>
            <p:cNvPr id="80927" name="Text Box 14"/>
            <p:cNvSpPr txBox="1">
              <a:spLocks noChangeArrowheads="1"/>
            </p:cNvSpPr>
            <p:nvPr/>
          </p:nvSpPr>
          <p:spPr bwMode="auto">
            <a:xfrm>
              <a:off x="703" y="1933"/>
              <a:ext cx="952" cy="267"/>
            </a:xfrm>
            <a:prstGeom prst="rect">
              <a:avLst/>
            </a:prstGeom>
            <a:noFill/>
            <a:ln w="57150">
              <a:solidFill>
                <a:schemeClr val="tx1"/>
              </a:solidFill>
              <a:miter lim="800000"/>
              <a:headEnd/>
              <a:tailEnd/>
            </a:ln>
          </p:spPr>
          <p:txBody>
            <a:bodyPr>
              <a:spAutoFit/>
            </a:bodyPr>
            <a:lstStyle/>
            <a:p>
              <a:pPr algn="ctr" rtl="1">
                <a:spcBef>
                  <a:spcPct val="50000"/>
                </a:spcBef>
              </a:pPr>
              <a:r>
                <a:rPr lang="el-GR" b="1"/>
                <a:t>β</a:t>
              </a:r>
              <a:r>
                <a:rPr lang="en-US" b="1"/>
                <a:t> Gene</a:t>
              </a:r>
              <a:endParaRPr lang="el-GR" b="1"/>
            </a:p>
          </p:txBody>
        </p:sp>
        <p:sp>
          <p:nvSpPr>
            <p:cNvPr id="80928" name="Line 15"/>
            <p:cNvSpPr>
              <a:spLocks noChangeShapeType="1"/>
            </p:cNvSpPr>
            <p:nvPr/>
          </p:nvSpPr>
          <p:spPr bwMode="auto">
            <a:xfrm>
              <a:off x="1655" y="2069"/>
              <a:ext cx="362" cy="0"/>
            </a:xfrm>
            <a:prstGeom prst="line">
              <a:avLst/>
            </a:prstGeom>
            <a:noFill/>
            <a:ln w="57150">
              <a:solidFill>
                <a:schemeClr val="tx1"/>
              </a:solidFill>
              <a:round/>
              <a:headEnd/>
              <a:tailEnd/>
            </a:ln>
          </p:spPr>
          <p:txBody>
            <a:bodyPr/>
            <a:lstStyle/>
            <a:p>
              <a:endParaRPr lang="ar-IQ"/>
            </a:p>
          </p:txBody>
        </p:sp>
      </p:grpSp>
      <p:grpSp>
        <p:nvGrpSpPr>
          <p:cNvPr id="4" name="Group 16"/>
          <p:cNvGrpSpPr>
            <a:grpSpLocks/>
          </p:cNvGrpSpPr>
          <p:nvPr/>
        </p:nvGrpSpPr>
        <p:grpSpPr bwMode="auto">
          <a:xfrm>
            <a:off x="3132138" y="3068638"/>
            <a:ext cx="2660650" cy="423862"/>
            <a:chOff x="341" y="1933"/>
            <a:chExt cx="1676" cy="267"/>
          </a:xfrm>
        </p:grpSpPr>
        <p:sp>
          <p:nvSpPr>
            <p:cNvPr id="80923" name="Line 17"/>
            <p:cNvSpPr>
              <a:spLocks noChangeShapeType="1"/>
            </p:cNvSpPr>
            <p:nvPr/>
          </p:nvSpPr>
          <p:spPr bwMode="auto">
            <a:xfrm>
              <a:off x="341" y="2069"/>
              <a:ext cx="362" cy="0"/>
            </a:xfrm>
            <a:prstGeom prst="line">
              <a:avLst/>
            </a:prstGeom>
            <a:noFill/>
            <a:ln w="57150">
              <a:solidFill>
                <a:schemeClr val="tx1"/>
              </a:solidFill>
              <a:round/>
              <a:headEnd/>
              <a:tailEnd/>
            </a:ln>
          </p:spPr>
          <p:txBody>
            <a:bodyPr/>
            <a:lstStyle/>
            <a:p>
              <a:endParaRPr lang="ar-IQ"/>
            </a:p>
          </p:txBody>
        </p:sp>
        <p:sp>
          <p:nvSpPr>
            <p:cNvPr id="80924" name="Text Box 18"/>
            <p:cNvSpPr txBox="1">
              <a:spLocks noChangeArrowheads="1"/>
            </p:cNvSpPr>
            <p:nvPr/>
          </p:nvSpPr>
          <p:spPr bwMode="auto">
            <a:xfrm>
              <a:off x="703" y="1933"/>
              <a:ext cx="952" cy="267"/>
            </a:xfrm>
            <a:prstGeom prst="rect">
              <a:avLst/>
            </a:prstGeom>
            <a:noFill/>
            <a:ln w="57150">
              <a:solidFill>
                <a:schemeClr val="tx1"/>
              </a:solidFill>
              <a:miter lim="800000"/>
              <a:headEnd/>
              <a:tailEnd/>
            </a:ln>
          </p:spPr>
          <p:txBody>
            <a:bodyPr>
              <a:spAutoFit/>
            </a:bodyPr>
            <a:lstStyle/>
            <a:p>
              <a:pPr algn="ctr" rtl="1">
                <a:spcBef>
                  <a:spcPct val="50000"/>
                </a:spcBef>
              </a:pPr>
              <a:r>
                <a:rPr lang="el-GR" b="1"/>
                <a:t>β</a:t>
              </a:r>
              <a:r>
                <a:rPr lang="en-US" b="1"/>
                <a:t> Gene</a:t>
              </a:r>
              <a:endParaRPr lang="el-GR" b="1"/>
            </a:p>
          </p:txBody>
        </p:sp>
        <p:sp>
          <p:nvSpPr>
            <p:cNvPr id="80925" name="Line 19"/>
            <p:cNvSpPr>
              <a:spLocks noChangeShapeType="1"/>
            </p:cNvSpPr>
            <p:nvPr/>
          </p:nvSpPr>
          <p:spPr bwMode="auto">
            <a:xfrm>
              <a:off x="1655" y="2069"/>
              <a:ext cx="362" cy="0"/>
            </a:xfrm>
            <a:prstGeom prst="line">
              <a:avLst/>
            </a:prstGeom>
            <a:noFill/>
            <a:ln w="57150">
              <a:solidFill>
                <a:schemeClr val="tx1"/>
              </a:solidFill>
              <a:round/>
              <a:headEnd/>
              <a:tailEnd/>
            </a:ln>
          </p:spPr>
          <p:txBody>
            <a:bodyPr/>
            <a:lstStyle/>
            <a:p>
              <a:endParaRPr lang="ar-IQ"/>
            </a:p>
          </p:txBody>
        </p:sp>
      </p:grpSp>
      <p:grpSp>
        <p:nvGrpSpPr>
          <p:cNvPr id="5" name="Group 20"/>
          <p:cNvGrpSpPr>
            <a:grpSpLocks/>
          </p:cNvGrpSpPr>
          <p:nvPr/>
        </p:nvGrpSpPr>
        <p:grpSpPr bwMode="auto">
          <a:xfrm>
            <a:off x="3132138" y="3860800"/>
            <a:ext cx="2660650" cy="423863"/>
            <a:chOff x="341" y="1933"/>
            <a:chExt cx="1676" cy="267"/>
          </a:xfrm>
        </p:grpSpPr>
        <p:sp>
          <p:nvSpPr>
            <p:cNvPr id="80920" name="Line 21"/>
            <p:cNvSpPr>
              <a:spLocks noChangeShapeType="1"/>
            </p:cNvSpPr>
            <p:nvPr/>
          </p:nvSpPr>
          <p:spPr bwMode="auto">
            <a:xfrm>
              <a:off x="341" y="2069"/>
              <a:ext cx="362" cy="0"/>
            </a:xfrm>
            <a:prstGeom prst="line">
              <a:avLst/>
            </a:prstGeom>
            <a:noFill/>
            <a:ln w="57150">
              <a:solidFill>
                <a:schemeClr val="tx1"/>
              </a:solidFill>
              <a:round/>
              <a:headEnd/>
              <a:tailEnd/>
            </a:ln>
          </p:spPr>
          <p:txBody>
            <a:bodyPr/>
            <a:lstStyle/>
            <a:p>
              <a:endParaRPr lang="ar-IQ"/>
            </a:p>
          </p:txBody>
        </p:sp>
        <p:sp>
          <p:nvSpPr>
            <p:cNvPr id="80921" name="Text Box 22"/>
            <p:cNvSpPr txBox="1">
              <a:spLocks noChangeArrowheads="1"/>
            </p:cNvSpPr>
            <p:nvPr/>
          </p:nvSpPr>
          <p:spPr bwMode="auto">
            <a:xfrm>
              <a:off x="703" y="1933"/>
              <a:ext cx="952" cy="267"/>
            </a:xfrm>
            <a:prstGeom prst="rect">
              <a:avLst/>
            </a:prstGeom>
            <a:noFill/>
            <a:ln w="57150">
              <a:solidFill>
                <a:schemeClr val="tx1"/>
              </a:solidFill>
              <a:miter lim="800000"/>
              <a:headEnd/>
              <a:tailEnd/>
            </a:ln>
          </p:spPr>
          <p:txBody>
            <a:bodyPr>
              <a:spAutoFit/>
            </a:bodyPr>
            <a:lstStyle/>
            <a:p>
              <a:pPr algn="ctr" rtl="1">
                <a:spcBef>
                  <a:spcPct val="50000"/>
                </a:spcBef>
              </a:pPr>
              <a:r>
                <a:rPr lang="el-GR" b="1"/>
                <a:t>β</a:t>
              </a:r>
              <a:r>
                <a:rPr lang="en-US" b="1"/>
                <a:t> Gene</a:t>
              </a:r>
              <a:endParaRPr lang="el-GR" b="1"/>
            </a:p>
          </p:txBody>
        </p:sp>
        <p:sp>
          <p:nvSpPr>
            <p:cNvPr id="80922" name="Line 23"/>
            <p:cNvSpPr>
              <a:spLocks noChangeShapeType="1"/>
            </p:cNvSpPr>
            <p:nvPr/>
          </p:nvSpPr>
          <p:spPr bwMode="auto">
            <a:xfrm>
              <a:off x="1655" y="2069"/>
              <a:ext cx="362" cy="0"/>
            </a:xfrm>
            <a:prstGeom prst="line">
              <a:avLst/>
            </a:prstGeom>
            <a:noFill/>
            <a:ln w="57150">
              <a:solidFill>
                <a:schemeClr val="tx1"/>
              </a:solidFill>
              <a:round/>
              <a:headEnd/>
              <a:tailEnd/>
            </a:ln>
          </p:spPr>
          <p:txBody>
            <a:bodyPr/>
            <a:lstStyle/>
            <a:p>
              <a:endParaRPr lang="ar-IQ"/>
            </a:p>
          </p:txBody>
        </p:sp>
      </p:grpSp>
      <p:grpSp>
        <p:nvGrpSpPr>
          <p:cNvPr id="6" name="Group 24"/>
          <p:cNvGrpSpPr>
            <a:grpSpLocks/>
          </p:cNvGrpSpPr>
          <p:nvPr/>
        </p:nvGrpSpPr>
        <p:grpSpPr bwMode="auto">
          <a:xfrm>
            <a:off x="5940425" y="3068638"/>
            <a:ext cx="2660650" cy="423862"/>
            <a:chOff x="341" y="1933"/>
            <a:chExt cx="1676" cy="267"/>
          </a:xfrm>
        </p:grpSpPr>
        <p:sp>
          <p:nvSpPr>
            <p:cNvPr id="80917" name="Line 25"/>
            <p:cNvSpPr>
              <a:spLocks noChangeShapeType="1"/>
            </p:cNvSpPr>
            <p:nvPr/>
          </p:nvSpPr>
          <p:spPr bwMode="auto">
            <a:xfrm>
              <a:off x="341" y="2069"/>
              <a:ext cx="362" cy="0"/>
            </a:xfrm>
            <a:prstGeom prst="line">
              <a:avLst/>
            </a:prstGeom>
            <a:noFill/>
            <a:ln w="57150">
              <a:solidFill>
                <a:schemeClr val="tx1"/>
              </a:solidFill>
              <a:round/>
              <a:headEnd/>
              <a:tailEnd/>
            </a:ln>
          </p:spPr>
          <p:txBody>
            <a:bodyPr/>
            <a:lstStyle/>
            <a:p>
              <a:endParaRPr lang="ar-IQ"/>
            </a:p>
          </p:txBody>
        </p:sp>
        <p:sp>
          <p:nvSpPr>
            <p:cNvPr id="80918" name="Text Box 26"/>
            <p:cNvSpPr txBox="1">
              <a:spLocks noChangeArrowheads="1"/>
            </p:cNvSpPr>
            <p:nvPr/>
          </p:nvSpPr>
          <p:spPr bwMode="auto">
            <a:xfrm>
              <a:off x="703" y="1933"/>
              <a:ext cx="952" cy="267"/>
            </a:xfrm>
            <a:prstGeom prst="rect">
              <a:avLst/>
            </a:prstGeom>
            <a:noFill/>
            <a:ln w="57150">
              <a:solidFill>
                <a:schemeClr val="tx1"/>
              </a:solidFill>
              <a:miter lim="800000"/>
              <a:headEnd/>
              <a:tailEnd/>
            </a:ln>
          </p:spPr>
          <p:txBody>
            <a:bodyPr>
              <a:spAutoFit/>
            </a:bodyPr>
            <a:lstStyle/>
            <a:p>
              <a:pPr algn="ctr" rtl="1">
                <a:spcBef>
                  <a:spcPct val="50000"/>
                </a:spcBef>
              </a:pPr>
              <a:r>
                <a:rPr lang="el-GR" b="1"/>
                <a:t>β</a:t>
              </a:r>
              <a:r>
                <a:rPr lang="en-US" b="1"/>
                <a:t> Gene</a:t>
              </a:r>
              <a:endParaRPr lang="el-GR" b="1"/>
            </a:p>
          </p:txBody>
        </p:sp>
        <p:sp>
          <p:nvSpPr>
            <p:cNvPr id="80919" name="Line 27"/>
            <p:cNvSpPr>
              <a:spLocks noChangeShapeType="1"/>
            </p:cNvSpPr>
            <p:nvPr/>
          </p:nvSpPr>
          <p:spPr bwMode="auto">
            <a:xfrm>
              <a:off x="1655" y="2069"/>
              <a:ext cx="362" cy="0"/>
            </a:xfrm>
            <a:prstGeom prst="line">
              <a:avLst/>
            </a:prstGeom>
            <a:noFill/>
            <a:ln w="57150">
              <a:solidFill>
                <a:schemeClr val="tx1"/>
              </a:solidFill>
              <a:round/>
              <a:headEnd/>
              <a:tailEnd/>
            </a:ln>
          </p:spPr>
          <p:txBody>
            <a:bodyPr/>
            <a:lstStyle/>
            <a:p>
              <a:endParaRPr lang="ar-IQ"/>
            </a:p>
          </p:txBody>
        </p:sp>
      </p:grpSp>
      <p:grpSp>
        <p:nvGrpSpPr>
          <p:cNvPr id="7" name="Group 28"/>
          <p:cNvGrpSpPr>
            <a:grpSpLocks/>
          </p:cNvGrpSpPr>
          <p:nvPr/>
        </p:nvGrpSpPr>
        <p:grpSpPr bwMode="auto">
          <a:xfrm>
            <a:off x="5940425" y="3860800"/>
            <a:ext cx="2660650" cy="423863"/>
            <a:chOff x="341" y="1933"/>
            <a:chExt cx="1676" cy="267"/>
          </a:xfrm>
        </p:grpSpPr>
        <p:sp>
          <p:nvSpPr>
            <p:cNvPr id="80914" name="Line 29"/>
            <p:cNvSpPr>
              <a:spLocks noChangeShapeType="1"/>
            </p:cNvSpPr>
            <p:nvPr/>
          </p:nvSpPr>
          <p:spPr bwMode="auto">
            <a:xfrm>
              <a:off x="341" y="2069"/>
              <a:ext cx="362" cy="0"/>
            </a:xfrm>
            <a:prstGeom prst="line">
              <a:avLst/>
            </a:prstGeom>
            <a:noFill/>
            <a:ln w="57150">
              <a:solidFill>
                <a:schemeClr val="tx1"/>
              </a:solidFill>
              <a:round/>
              <a:headEnd/>
              <a:tailEnd/>
            </a:ln>
          </p:spPr>
          <p:txBody>
            <a:bodyPr/>
            <a:lstStyle/>
            <a:p>
              <a:endParaRPr lang="ar-IQ"/>
            </a:p>
          </p:txBody>
        </p:sp>
        <p:sp>
          <p:nvSpPr>
            <p:cNvPr id="80915" name="Text Box 30"/>
            <p:cNvSpPr txBox="1">
              <a:spLocks noChangeArrowheads="1"/>
            </p:cNvSpPr>
            <p:nvPr/>
          </p:nvSpPr>
          <p:spPr bwMode="auto">
            <a:xfrm>
              <a:off x="703" y="1933"/>
              <a:ext cx="952" cy="267"/>
            </a:xfrm>
            <a:prstGeom prst="rect">
              <a:avLst/>
            </a:prstGeom>
            <a:noFill/>
            <a:ln w="57150">
              <a:solidFill>
                <a:schemeClr val="tx1"/>
              </a:solidFill>
              <a:miter lim="800000"/>
              <a:headEnd/>
              <a:tailEnd/>
            </a:ln>
          </p:spPr>
          <p:txBody>
            <a:bodyPr>
              <a:spAutoFit/>
            </a:bodyPr>
            <a:lstStyle/>
            <a:p>
              <a:pPr algn="ctr" rtl="1">
                <a:spcBef>
                  <a:spcPct val="50000"/>
                </a:spcBef>
              </a:pPr>
              <a:r>
                <a:rPr lang="el-GR" b="1"/>
                <a:t>β</a:t>
              </a:r>
              <a:r>
                <a:rPr lang="en-US" b="1"/>
                <a:t> Gene</a:t>
              </a:r>
              <a:endParaRPr lang="el-GR" b="1"/>
            </a:p>
          </p:txBody>
        </p:sp>
        <p:sp>
          <p:nvSpPr>
            <p:cNvPr id="80916" name="Line 31"/>
            <p:cNvSpPr>
              <a:spLocks noChangeShapeType="1"/>
            </p:cNvSpPr>
            <p:nvPr/>
          </p:nvSpPr>
          <p:spPr bwMode="auto">
            <a:xfrm>
              <a:off x="1655" y="2069"/>
              <a:ext cx="362" cy="0"/>
            </a:xfrm>
            <a:prstGeom prst="line">
              <a:avLst/>
            </a:prstGeom>
            <a:noFill/>
            <a:ln w="57150">
              <a:solidFill>
                <a:schemeClr val="tx1"/>
              </a:solidFill>
              <a:round/>
              <a:headEnd/>
              <a:tailEnd/>
            </a:ln>
          </p:spPr>
          <p:txBody>
            <a:bodyPr/>
            <a:lstStyle/>
            <a:p>
              <a:endParaRPr lang="ar-IQ"/>
            </a:p>
          </p:txBody>
        </p:sp>
      </p:grpSp>
      <p:sp>
        <p:nvSpPr>
          <p:cNvPr id="80906" name="Line 32"/>
          <p:cNvSpPr>
            <a:spLocks noChangeShapeType="1"/>
          </p:cNvSpPr>
          <p:nvPr/>
        </p:nvSpPr>
        <p:spPr bwMode="auto">
          <a:xfrm>
            <a:off x="2987675" y="1773238"/>
            <a:ext cx="0" cy="3168650"/>
          </a:xfrm>
          <a:prstGeom prst="line">
            <a:avLst/>
          </a:prstGeom>
          <a:noFill/>
          <a:ln w="38100">
            <a:solidFill>
              <a:schemeClr val="tx1"/>
            </a:solidFill>
            <a:round/>
            <a:headEnd/>
            <a:tailEnd/>
          </a:ln>
        </p:spPr>
        <p:txBody>
          <a:bodyPr/>
          <a:lstStyle/>
          <a:p>
            <a:endParaRPr lang="ar-IQ"/>
          </a:p>
        </p:txBody>
      </p:sp>
      <p:sp>
        <p:nvSpPr>
          <p:cNvPr id="80907" name="Line 33"/>
          <p:cNvSpPr>
            <a:spLocks noChangeShapeType="1"/>
          </p:cNvSpPr>
          <p:nvPr/>
        </p:nvSpPr>
        <p:spPr bwMode="auto">
          <a:xfrm>
            <a:off x="5867400" y="1773238"/>
            <a:ext cx="0" cy="3240087"/>
          </a:xfrm>
          <a:prstGeom prst="line">
            <a:avLst/>
          </a:prstGeom>
          <a:noFill/>
          <a:ln w="38100">
            <a:solidFill>
              <a:schemeClr val="tx1"/>
            </a:solidFill>
            <a:round/>
            <a:headEnd/>
            <a:tailEnd/>
          </a:ln>
        </p:spPr>
        <p:txBody>
          <a:bodyPr/>
          <a:lstStyle/>
          <a:p>
            <a:endParaRPr lang="ar-IQ"/>
          </a:p>
        </p:txBody>
      </p:sp>
      <p:sp>
        <p:nvSpPr>
          <p:cNvPr id="80908" name="Text Box 34"/>
          <p:cNvSpPr txBox="1">
            <a:spLocks noChangeArrowheads="1"/>
          </p:cNvSpPr>
          <p:nvPr/>
        </p:nvSpPr>
        <p:spPr bwMode="auto">
          <a:xfrm>
            <a:off x="179388" y="1989138"/>
            <a:ext cx="2663825" cy="641350"/>
          </a:xfrm>
          <a:prstGeom prst="rect">
            <a:avLst/>
          </a:prstGeom>
          <a:noFill/>
          <a:ln w="9525">
            <a:noFill/>
            <a:miter lim="800000"/>
            <a:headEnd/>
            <a:tailEnd/>
          </a:ln>
        </p:spPr>
        <p:txBody>
          <a:bodyPr>
            <a:spAutoFit/>
          </a:bodyPr>
          <a:lstStyle/>
          <a:p>
            <a:pPr algn="r" rtl="1">
              <a:spcBef>
                <a:spcPct val="50000"/>
              </a:spcBef>
            </a:pPr>
            <a:r>
              <a:rPr lang="en-US" b="1"/>
              <a:t>Homozygous: Normal Both gene are normal</a:t>
            </a:r>
          </a:p>
        </p:txBody>
      </p:sp>
      <p:sp>
        <p:nvSpPr>
          <p:cNvPr id="80909" name="Text Box 37"/>
          <p:cNvSpPr txBox="1">
            <a:spLocks noChangeArrowheads="1"/>
          </p:cNvSpPr>
          <p:nvPr/>
        </p:nvSpPr>
        <p:spPr bwMode="auto">
          <a:xfrm>
            <a:off x="2987675" y="1989138"/>
            <a:ext cx="2879725" cy="915987"/>
          </a:xfrm>
          <a:prstGeom prst="rect">
            <a:avLst/>
          </a:prstGeom>
          <a:noFill/>
          <a:ln w="9525">
            <a:noFill/>
            <a:miter lim="800000"/>
            <a:headEnd/>
            <a:tailEnd/>
          </a:ln>
        </p:spPr>
        <p:txBody>
          <a:bodyPr>
            <a:spAutoFit/>
          </a:bodyPr>
          <a:lstStyle/>
          <a:p>
            <a:pPr algn="ctr" rtl="1">
              <a:spcBef>
                <a:spcPct val="50000"/>
              </a:spcBef>
            </a:pPr>
            <a:r>
              <a:rPr lang="en-US" b="1"/>
              <a:t>Heterozygous: one normal and one abnormal/mutated</a:t>
            </a:r>
          </a:p>
        </p:txBody>
      </p:sp>
      <p:sp>
        <p:nvSpPr>
          <p:cNvPr id="80910" name="Text Box 38"/>
          <p:cNvSpPr txBox="1">
            <a:spLocks noChangeArrowheads="1"/>
          </p:cNvSpPr>
          <p:nvPr/>
        </p:nvSpPr>
        <p:spPr bwMode="auto">
          <a:xfrm>
            <a:off x="5940425" y="2060575"/>
            <a:ext cx="2952750" cy="915988"/>
          </a:xfrm>
          <a:prstGeom prst="rect">
            <a:avLst/>
          </a:prstGeom>
          <a:noFill/>
          <a:ln w="9525">
            <a:noFill/>
            <a:miter lim="800000"/>
            <a:headEnd/>
            <a:tailEnd/>
          </a:ln>
        </p:spPr>
        <p:txBody>
          <a:bodyPr>
            <a:spAutoFit/>
          </a:bodyPr>
          <a:lstStyle/>
          <a:p>
            <a:pPr algn="ctr" rtl="1">
              <a:spcBef>
                <a:spcPct val="50000"/>
              </a:spcBef>
            </a:pPr>
            <a:r>
              <a:rPr lang="en-US" b="1"/>
              <a:t>Homozygous: Abnormal Both gene are abnormal/mutated</a:t>
            </a:r>
          </a:p>
        </p:txBody>
      </p:sp>
      <p:sp>
        <p:nvSpPr>
          <p:cNvPr id="93230" name="Text Box 46"/>
          <p:cNvSpPr txBox="1">
            <a:spLocks noChangeArrowheads="1"/>
          </p:cNvSpPr>
          <p:nvPr/>
        </p:nvSpPr>
        <p:spPr bwMode="auto">
          <a:xfrm>
            <a:off x="6975475" y="2708275"/>
            <a:ext cx="692150" cy="1006475"/>
          </a:xfrm>
          <a:prstGeom prst="rect">
            <a:avLst/>
          </a:prstGeom>
          <a:noFill/>
          <a:ln w="9525">
            <a:noFill/>
            <a:miter lim="800000"/>
            <a:headEnd/>
            <a:tailEnd/>
          </a:ln>
          <a:effectLst/>
        </p:spPr>
        <p:txBody>
          <a:bodyPr wrap="none">
            <a:spAutoFit/>
          </a:bodyPr>
          <a:lstStyle/>
          <a:p>
            <a:pPr algn="r" rtl="1" fontAlgn="auto">
              <a:spcBef>
                <a:spcPts val="0"/>
              </a:spcBef>
              <a:spcAft>
                <a:spcPts val="0"/>
              </a:spcAft>
              <a:defRPr/>
            </a:pPr>
            <a:r>
              <a:rPr lang="en-US" sz="6000">
                <a:solidFill>
                  <a:srgbClr val="FF0000"/>
                </a:solidFill>
                <a:effectLst>
                  <a:outerShdw blurRad="38100" dist="38100" dir="2700000" algn="tl">
                    <a:srgbClr val="000000"/>
                  </a:outerShdw>
                </a:effectLst>
                <a:latin typeface="+mn-lt"/>
                <a:cs typeface="+mn-cs"/>
              </a:rPr>
              <a:t>X</a:t>
            </a:r>
          </a:p>
        </p:txBody>
      </p:sp>
      <p:sp>
        <p:nvSpPr>
          <p:cNvPr id="93231" name="Text Box 47"/>
          <p:cNvSpPr txBox="1">
            <a:spLocks noChangeArrowheads="1"/>
          </p:cNvSpPr>
          <p:nvPr/>
        </p:nvSpPr>
        <p:spPr bwMode="auto">
          <a:xfrm>
            <a:off x="6904038" y="3500438"/>
            <a:ext cx="692150" cy="1006475"/>
          </a:xfrm>
          <a:prstGeom prst="rect">
            <a:avLst/>
          </a:prstGeom>
          <a:noFill/>
          <a:ln w="9525">
            <a:noFill/>
            <a:miter lim="800000"/>
            <a:headEnd/>
            <a:tailEnd/>
          </a:ln>
          <a:effectLst/>
        </p:spPr>
        <p:txBody>
          <a:bodyPr wrap="none">
            <a:spAutoFit/>
          </a:bodyPr>
          <a:lstStyle/>
          <a:p>
            <a:pPr algn="r" rtl="1" fontAlgn="auto">
              <a:spcBef>
                <a:spcPts val="0"/>
              </a:spcBef>
              <a:spcAft>
                <a:spcPts val="0"/>
              </a:spcAft>
              <a:defRPr/>
            </a:pPr>
            <a:r>
              <a:rPr lang="en-US" sz="6000">
                <a:solidFill>
                  <a:srgbClr val="FF0000"/>
                </a:solidFill>
                <a:effectLst>
                  <a:outerShdw blurRad="38100" dist="38100" dir="2700000" algn="tl">
                    <a:srgbClr val="000000"/>
                  </a:outerShdw>
                </a:effectLst>
                <a:latin typeface="+mn-lt"/>
                <a:cs typeface="+mn-cs"/>
              </a:rPr>
              <a:t>X</a:t>
            </a:r>
          </a:p>
        </p:txBody>
      </p:sp>
      <p:sp>
        <p:nvSpPr>
          <p:cNvPr id="93232" name="Text Box 48"/>
          <p:cNvSpPr txBox="1">
            <a:spLocks noChangeArrowheads="1"/>
          </p:cNvSpPr>
          <p:nvPr/>
        </p:nvSpPr>
        <p:spPr bwMode="auto">
          <a:xfrm>
            <a:off x="4095750" y="3575050"/>
            <a:ext cx="692150" cy="1006475"/>
          </a:xfrm>
          <a:prstGeom prst="rect">
            <a:avLst/>
          </a:prstGeom>
          <a:noFill/>
          <a:ln w="9525">
            <a:noFill/>
            <a:miter lim="800000"/>
            <a:headEnd/>
            <a:tailEnd/>
          </a:ln>
          <a:effectLst/>
        </p:spPr>
        <p:txBody>
          <a:bodyPr wrap="none">
            <a:spAutoFit/>
          </a:bodyPr>
          <a:lstStyle/>
          <a:p>
            <a:pPr algn="r" rtl="1" fontAlgn="auto">
              <a:spcBef>
                <a:spcPts val="0"/>
              </a:spcBef>
              <a:spcAft>
                <a:spcPts val="0"/>
              </a:spcAft>
              <a:defRPr/>
            </a:pPr>
            <a:r>
              <a:rPr lang="en-US" sz="6000">
                <a:solidFill>
                  <a:srgbClr val="FF0000"/>
                </a:solidFill>
                <a:effectLst>
                  <a:outerShdw blurRad="38100" dist="38100" dir="2700000" algn="tl">
                    <a:srgbClr val="000000"/>
                  </a:outerShdw>
                </a:effectLst>
                <a:latin typeface="+mn-lt"/>
                <a:cs typeface="+mn-cs"/>
              </a:rPr>
              <a:t>X</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323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9323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93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30" grpId="0" autoUpdateAnimBg="0"/>
      <p:bldP spid="93231" grpId="0" autoUpdateAnimBg="0"/>
      <p:bldP spid="9323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304800" y="228600"/>
            <a:ext cx="8382000" cy="6400800"/>
          </a:xfrm>
        </p:spPr>
        <p:txBody>
          <a:bodyPr>
            <a:normAutofit fontScale="77500" lnSpcReduction="20000"/>
          </a:bodyPr>
          <a:lstStyle/>
          <a:p>
            <a:pPr algn="just"/>
            <a:r>
              <a:rPr lang="en-US" b="1" i="1" dirty="0" smtClean="0"/>
              <a:t>c. </a:t>
            </a:r>
            <a:r>
              <a:rPr lang="en-US" b="1" dirty="0" smtClean="0"/>
              <a:t>Hemoglobin E Beta </a:t>
            </a:r>
            <a:r>
              <a:rPr lang="en-US" b="1" dirty="0" err="1" smtClean="0"/>
              <a:t>Thalassemia</a:t>
            </a:r>
            <a:r>
              <a:rPr lang="en-US" b="1" dirty="0" smtClean="0"/>
              <a:t>:</a:t>
            </a:r>
            <a:endParaRPr lang="en-US" dirty="0" smtClean="0"/>
          </a:p>
          <a:p>
            <a:pPr algn="just"/>
            <a:r>
              <a:rPr lang="en-US" dirty="0" smtClean="0"/>
              <a:t>Hemoglobin E is common abnormal hemoglobin and individuals present a moderately severe anemia which is similar in symptoms to beta </a:t>
            </a:r>
            <a:r>
              <a:rPr lang="en-US" dirty="0" err="1" smtClean="0"/>
              <a:t>thalassemia</a:t>
            </a:r>
            <a:r>
              <a:rPr lang="en-US" dirty="0" smtClean="0"/>
              <a:t> </a:t>
            </a:r>
            <a:r>
              <a:rPr lang="en-US" dirty="0" err="1" smtClean="0"/>
              <a:t>intermedia</a:t>
            </a:r>
            <a:r>
              <a:rPr lang="en-US" b="1" dirty="0" smtClean="0"/>
              <a:t>.</a:t>
            </a:r>
            <a:endParaRPr lang="en-US" dirty="0" smtClean="0"/>
          </a:p>
          <a:p>
            <a:pPr algn="just"/>
            <a:r>
              <a:rPr lang="en-US" b="1" i="1" dirty="0" smtClean="0"/>
              <a:t>d. </a:t>
            </a:r>
            <a:r>
              <a:rPr lang="en-US" b="1" dirty="0" smtClean="0"/>
              <a:t>Hemoglobin H Disease:</a:t>
            </a:r>
            <a:endParaRPr lang="en-US" dirty="0" smtClean="0"/>
          </a:p>
          <a:p>
            <a:pPr algn="just"/>
            <a:r>
              <a:rPr lang="en-US" dirty="0" smtClean="0"/>
              <a:t>Hemoglobin made from only one gene does not carry oxygen properly. Patients with hemoglobin H disease can suffer from severe anemia.</a:t>
            </a:r>
          </a:p>
          <a:p>
            <a:pPr algn="just"/>
            <a:r>
              <a:rPr lang="en-US" b="1" i="1" dirty="0" smtClean="0"/>
              <a:t>e. </a:t>
            </a:r>
            <a:r>
              <a:rPr lang="en-US" b="1" dirty="0" smtClean="0"/>
              <a:t>Sickle Beta </a:t>
            </a:r>
            <a:r>
              <a:rPr lang="en-US" b="1" dirty="0" err="1" smtClean="0"/>
              <a:t>Thalassemia</a:t>
            </a:r>
            <a:r>
              <a:rPr lang="en-US" b="1" dirty="0" smtClean="0"/>
              <a:t>:</a:t>
            </a:r>
            <a:endParaRPr lang="en-US" dirty="0" smtClean="0"/>
          </a:p>
          <a:p>
            <a:pPr algn="just"/>
            <a:r>
              <a:rPr lang="en-US" dirty="0" smtClean="0"/>
              <a:t>This condition is caused by a combination of beta </a:t>
            </a:r>
            <a:r>
              <a:rPr lang="en-US" dirty="0" err="1" smtClean="0"/>
              <a:t>thalassemia</a:t>
            </a:r>
            <a:r>
              <a:rPr lang="en-US" dirty="0" smtClean="0"/>
              <a:t> and hemoglobin S and results in RBCs that are defective sickle shaped. The condition varies from moderate to severe type of anemia.</a:t>
            </a:r>
          </a:p>
          <a:p>
            <a:pPr algn="just"/>
            <a:r>
              <a:rPr lang="en-US" b="1" i="1" dirty="0" smtClean="0"/>
              <a:t>f. </a:t>
            </a:r>
            <a:r>
              <a:rPr lang="en-US" b="1" dirty="0" smtClean="0"/>
              <a:t>Delta (δ) </a:t>
            </a:r>
            <a:r>
              <a:rPr lang="en-US" b="1" dirty="0" err="1" smtClean="0"/>
              <a:t>thalassemia</a:t>
            </a:r>
            <a:r>
              <a:rPr lang="en-US" b="1" dirty="0" smtClean="0"/>
              <a:t>:</a:t>
            </a:r>
            <a:endParaRPr lang="en-US" dirty="0" smtClean="0"/>
          </a:p>
          <a:p>
            <a:pPr algn="just"/>
            <a:r>
              <a:rPr lang="en-US" dirty="0" smtClean="0"/>
              <a:t>About 3% of adult hemoglobin is made of alpha and delta chains. Just as with beta </a:t>
            </a:r>
            <a:r>
              <a:rPr lang="en-US" dirty="0" err="1" smtClean="0"/>
              <a:t>thalassemia</a:t>
            </a:r>
            <a:r>
              <a:rPr lang="en-US" dirty="0" smtClean="0"/>
              <a:t>, mutations can occur which affect the ability of this gene to produce delta chains.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457200" y="228600"/>
            <a:ext cx="8153400" cy="6019800"/>
          </a:xfrm>
        </p:spPr>
        <p:txBody>
          <a:bodyPr>
            <a:normAutofit fontScale="85000" lnSpcReduction="10000"/>
          </a:bodyPr>
          <a:lstStyle/>
          <a:p>
            <a:pPr algn="just"/>
            <a:r>
              <a:rPr lang="en-US" b="1" dirty="0" smtClean="0"/>
              <a:t>THALASSEMIA</a:t>
            </a:r>
            <a:endParaRPr lang="en-US" dirty="0" smtClean="0"/>
          </a:p>
          <a:p>
            <a:pPr algn="just"/>
            <a:r>
              <a:rPr lang="en-US" dirty="0" err="1" smtClean="0"/>
              <a:t>Thalassemia</a:t>
            </a:r>
            <a:r>
              <a:rPr lang="en-US" dirty="0" smtClean="0"/>
              <a:t> is forms of inherited </a:t>
            </a:r>
            <a:r>
              <a:rPr lang="en-US" dirty="0" err="1" smtClean="0"/>
              <a:t>autosomal</a:t>
            </a:r>
            <a:r>
              <a:rPr lang="en-US" dirty="0" smtClean="0"/>
              <a:t> recessive blood disorders that originated in the Mediterranean region (in Greek, </a:t>
            </a:r>
            <a:r>
              <a:rPr lang="en-US" dirty="0" err="1" smtClean="0"/>
              <a:t>Thalassa</a:t>
            </a:r>
            <a:r>
              <a:rPr lang="en-US" dirty="0" smtClean="0"/>
              <a:t> is for the sea, </a:t>
            </a:r>
            <a:r>
              <a:rPr lang="en-US" dirty="0" err="1" smtClean="0"/>
              <a:t>Haema</a:t>
            </a:r>
            <a:r>
              <a:rPr lang="en-US" dirty="0" smtClean="0"/>
              <a:t> is for blood ). </a:t>
            </a:r>
          </a:p>
          <a:p>
            <a:pPr algn="just"/>
            <a:r>
              <a:rPr lang="en-US" dirty="0" err="1" smtClean="0"/>
              <a:t>Thalassemia</a:t>
            </a:r>
            <a:r>
              <a:rPr lang="en-US" dirty="0" smtClean="0"/>
              <a:t> is the name of a group of genetic blood disorders characterized by anemia due to enhanced RBC destruction. In </a:t>
            </a:r>
            <a:r>
              <a:rPr lang="en-US" dirty="0" err="1" smtClean="0"/>
              <a:t>thalassemia</a:t>
            </a:r>
            <a:r>
              <a:rPr lang="en-US" dirty="0" smtClean="0"/>
              <a:t>, the disease is caused by the weakening and destruction of red blood cells. </a:t>
            </a:r>
            <a:r>
              <a:rPr lang="en-US" dirty="0" err="1" smtClean="0"/>
              <a:t>Thalassemia</a:t>
            </a:r>
            <a:r>
              <a:rPr lang="en-US" dirty="0" smtClean="0"/>
              <a:t> is caused by variant or missing genes that affect how the body makes hemoglobin.</a:t>
            </a:r>
          </a:p>
          <a:p>
            <a:pPr algn="just"/>
            <a:r>
              <a:rPr lang="en-US" dirty="0" smtClean="0"/>
              <a:t>Hemoglobin is the protein in red blood cells that carries oxygen. People with </a:t>
            </a:r>
            <a:r>
              <a:rPr lang="en-US" dirty="0" err="1" smtClean="0"/>
              <a:t>thalassemia</a:t>
            </a:r>
            <a:r>
              <a:rPr lang="en-US" dirty="0" smtClean="0"/>
              <a:t> make less hemoglobin and fewer circulating red blood cells than normal, which results in mild or severe anemia.</a:t>
            </a:r>
          </a:p>
          <a:p>
            <a:pPr algn="just"/>
            <a:endParaRPr lang="ar-IQ" b="1" dirty="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457200" y="457200"/>
            <a:ext cx="8229600" cy="5668963"/>
          </a:xfrm>
        </p:spPr>
        <p:txBody>
          <a:bodyPr>
            <a:normAutofit fontScale="92500" lnSpcReduction="20000"/>
          </a:bodyPr>
          <a:lstStyle/>
          <a:p>
            <a:pPr algn="just"/>
            <a:r>
              <a:rPr lang="en-US" b="1" dirty="0" smtClean="0"/>
              <a:t>DIAGNOSIS</a:t>
            </a:r>
            <a:r>
              <a:rPr lang="en-US" dirty="0" smtClean="0"/>
              <a:t> ? Will be taken in practical part of the lecture.</a:t>
            </a:r>
          </a:p>
          <a:p>
            <a:pPr algn="just"/>
            <a:r>
              <a:rPr lang="en-US" dirty="0" smtClean="0"/>
              <a:t> </a:t>
            </a:r>
          </a:p>
          <a:p>
            <a:pPr algn="just"/>
            <a:r>
              <a:rPr lang="en-US" b="1" dirty="0" smtClean="0"/>
              <a:t>TREATMENT</a:t>
            </a:r>
            <a:endParaRPr lang="en-US" dirty="0" smtClean="0"/>
          </a:p>
          <a:p>
            <a:pPr algn="just"/>
            <a:r>
              <a:rPr lang="en-US" dirty="0" smtClean="0"/>
              <a:t>Treatments for </a:t>
            </a:r>
            <a:r>
              <a:rPr lang="en-US" dirty="0" err="1" smtClean="0"/>
              <a:t>thalassemias</a:t>
            </a:r>
            <a:r>
              <a:rPr lang="en-US" dirty="0" smtClean="0"/>
              <a:t> depend on the type and severity of the disorder. Treatment for patients with </a:t>
            </a:r>
            <a:r>
              <a:rPr lang="en-US" dirty="0" err="1" smtClean="0"/>
              <a:t>thalassemia</a:t>
            </a:r>
            <a:r>
              <a:rPr lang="en-US" dirty="0" smtClean="0"/>
              <a:t> major includes chronic blood transfusion therapy, iron </a:t>
            </a:r>
            <a:r>
              <a:rPr lang="en-US" dirty="0" err="1" smtClean="0"/>
              <a:t>chelation</a:t>
            </a:r>
            <a:r>
              <a:rPr lang="en-US" dirty="0" smtClean="0"/>
              <a:t>, </a:t>
            </a:r>
            <a:r>
              <a:rPr lang="en-US" dirty="0" err="1" smtClean="0"/>
              <a:t>splenectomy</a:t>
            </a:r>
            <a:r>
              <a:rPr lang="en-US" dirty="0" smtClean="0"/>
              <a:t>, and </a:t>
            </a:r>
            <a:r>
              <a:rPr lang="en-US" dirty="0" err="1" smtClean="0"/>
              <a:t>allogeneic</a:t>
            </a:r>
            <a:r>
              <a:rPr lang="en-US" dirty="0" smtClean="0"/>
              <a:t> hematopoietic transplantation.</a:t>
            </a:r>
          </a:p>
          <a:p>
            <a:pPr algn="just"/>
            <a:r>
              <a:rPr lang="en-US" b="1" dirty="0" smtClean="0"/>
              <a:t>Blood Transfusions: </a:t>
            </a:r>
            <a:r>
              <a:rPr lang="en-US" dirty="0" smtClean="0"/>
              <a:t>RBCs live for only about 120 days. So, one may need repeated transfusions to maintain a supply of healthy RBCs.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457200" y="304800"/>
            <a:ext cx="8229600" cy="6172200"/>
          </a:xfrm>
        </p:spPr>
        <p:txBody>
          <a:bodyPr>
            <a:normAutofit fontScale="92500" lnSpcReduction="20000"/>
          </a:bodyPr>
          <a:lstStyle/>
          <a:p>
            <a:pPr algn="just"/>
            <a:r>
              <a:rPr lang="en-US" b="1" dirty="0" smtClean="0"/>
              <a:t>Iron </a:t>
            </a:r>
            <a:r>
              <a:rPr lang="en-US" b="1" dirty="0" err="1" smtClean="0"/>
              <a:t>Chelation</a:t>
            </a:r>
            <a:r>
              <a:rPr lang="en-US" b="1" dirty="0" smtClean="0"/>
              <a:t> Therapy: </a:t>
            </a:r>
            <a:r>
              <a:rPr lang="en-US" dirty="0" smtClean="0"/>
              <a:t>Because the hemoglobin in RBCs is an iron-rich protein, regular blood transfusions can lead to a buildup of iron in the blood. This condition is called iron overload. It damages the liver, heart, and other parts of the body. To prevent this damage, iron </a:t>
            </a:r>
            <a:r>
              <a:rPr lang="en-US" dirty="0" err="1" smtClean="0"/>
              <a:t>chelation</a:t>
            </a:r>
            <a:r>
              <a:rPr lang="en-US" dirty="0" smtClean="0"/>
              <a:t> therapy is needed to remove excess iron from the body. Two medicines are used for iron </a:t>
            </a:r>
            <a:r>
              <a:rPr lang="en-US" dirty="0" err="1" smtClean="0"/>
              <a:t>chelation</a:t>
            </a:r>
            <a:r>
              <a:rPr lang="en-US" dirty="0" smtClean="0"/>
              <a:t> therapy. </a:t>
            </a:r>
            <a:r>
              <a:rPr lang="en-US" dirty="0" err="1" smtClean="0"/>
              <a:t>Deferoxamine</a:t>
            </a:r>
            <a:r>
              <a:rPr lang="en-US" dirty="0" smtClean="0"/>
              <a:t> is a liquid medicine that's given slowly under the skin, usually with a small portable pump used overnight. This therapy takes time and can be mildly painful. Side effects include loss of vision and hearing. </a:t>
            </a:r>
            <a:r>
              <a:rPr lang="en-US" dirty="0" err="1" smtClean="0"/>
              <a:t>Deferasirox</a:t>
            </a:r>
            <a:r>
              <a:rPr lang="en-US" dirty="0" smtClean="0"/>
              <a:t> is a pill taken once a day. Side effects include headache, nausea, vomiting, diarrhea, joint pain, and fatigue.</a:t>
            </a:r>
          </a:p>
          <a:p>
            <a:pPr algn="just"/>
            <a:endParaRPr lang="ar-IQ"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457200" y="457200"/>
            <a:ext cx="8229600" cy="6096000"/>
          </a:xfrm>
        </p:spPr>
        <p:txBody>
          <a:bodyPr>
            <a:normAutofit fontScale="85000" lnSpcReduction="20000"/>
          </a:bodyPr>
          <a:lstStyle/>
          <a:p>
            <a:pPr algn="just"/>
            <a:r>
              <a:rPr lang="en-US" b="1" dirty="0" err="1" smtClean="0"/>
              <a:t>Splenectomy</a:t>
            </a:r>
            <a:r>
              <a:rPr lang="en-US" b="1" dirty="0" smtClean="0"/>
              <a:t>: </a:t>
            </a:r>
            <a:r>
              <a:rPr lang="en-US" dirty="0" smtClean="0"/>
              <a:t>When the spleen becomes too active and starts to destroy the RBCs, transfusions become less effective. Then it become necessary to take the spleen out called "</a:t>
            </a:r>
            <a:r>
              <a:rPr lang="en-US" dirty="0" err="1" smtClean="0"/>
              <a:t>Splenectomy</a:t>
            </a:r>
            <a:r>
              <a:rPr lang="en-US" dirty="0" smtClean="0"/>
              <a:t>". </a:t>
            </a:r>
          </a:p>
          <a:p>
            <a:pPr algn="just"/>
            <a:r>
              <a:rPr lang="en-US" b="1" dirty="0" smtClean="0"/>
              <a:t>Folic Acid Supplements: </a:t>
            </a:r>
            <a:r>
              <a:rPr lang="en-US" dirty="0" smtClean="0"/>
              <a:t>Folic acid is a B vitamin that helps build healthy Red Blood Cells. One may need to take folic acid supplements in addition to blood transfusions and/or iron </a:t>
            </a:r>
            <a:r>
              <a:rPr lang="en-US" dirty="0" err="1" smtClean="0"/>
              <a:t>chelation</a:t>
            </a:r>
            <a:r>
              <a:rPr lang="en-US" dirty="0" smtClean="0"/>
              <a:t> therapy</a:t>
            </a:r>
            <a:r>
              <a:rPr lang="en-US" b="1" dirty="0" smtClean="0"/>
              <a:t>.</a:t>
            </a:r>
            <a:endParaRPr lang="en-US" dirty="0" smtClean="0"/>
          </a:p>
          <a:p>
            <a:pPr algn="just"/>
            <a:r>
              <a:rPr lang="en-US" b="1" dirty="0" smtClean="0"/>
              <a:t>Blood and Marrow Stem Cell Transplant: </a:t>
            </a:r>
            <a:r>
              <a:rPr lang="en-US" dirty="0" smtClean="0"/>
              <a:t>A blood and marrow stem cell transplant replaces your abnormal or faulty stem cells with healthy ones from another person (a donor). Stem cells are the cells inside bone marrow that make RBCs and other blood cells. A stem cell transplant is the only treatment that can cure </a:t>
            </a:r>
            <a:r>
              <a:rPr lang="en-US" dirty="0" err="1" smtClean="0"/>
              <a:t>thalassemia</a:t>
            </a:r>
            <a:r>
              <a:rPr lang="en-US" dirty="0" smtClean="0"/>
              <a:t>. But only few people are able to find a good match among donors and have the risky procedure.</a:t>
            </a:r>
          </a:p>
          <a:p>
            <a:pPr algn="just"/>
            <a:endParaRPr lang="ar-IQ"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Alpha and beta globin gene loci"/>
          <p:cNvPicPr>
            <a:picLocks noChangeAspect="1" noChangeArrowheads="1"/>
          </p:cNvPicPr>
          <p:nvPr/>
        </p:nvPicPr>
        <p:blipFill>
          <a:blip r:embed="rId2"/>
          <a:srcRect/>
          <a:stretch>
            <a:fillRect/>
          </a:stretch>
        </p:blipFill>
        <p:spPr bwMode="auto">
          <a:xfrm>
            <a:off x="228600" y="152400"/>
            <a:ext cx="8686800" cy="6350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dirty="0" smtClean="0"/>
              <a:t> </a:t>
            </a:r>
            <a:endParaRPr lang="ar-IQ" dirty="0"/>
          </a:p>
        </p:txBody>
      </p:sp>
      <p:sp>
        <p:nvSpPr>
          <p:cNvPr id="4" name="Content Placeholder 3"/>
          <p:cNvSpPr>
            <a:spLocks noGrp="1"/>
          </p:cNvSpPr>
          <p:nvPr>
            <p:ph idx="1"/>
          </p:nvPr>
        </p:nvSpPr>
        <p:spPr>
          <a:xfrm>
            <a:off x="228600" y="228600"/>
            <a:ext cx="8534400" cy="6477000"/>
          </a:xfrm>
        </p:spPr>
        <p:txBody>
          <a:bodyPr>
            <a:normAutofit fontScale="92500" lnSpcReduction="10000"/>
          </a:bodyPr>
          <a:lstStyle/>
          <a:p>
            <a:pPr algn="just"/>
            <a:r>
              <a:rPr lang="en-US" dirty="0" err="1" smtClean="0"/>
              <a:t>Thalassemia</a:t>
            </a:r>
            <a:r>
              <a:rPr lang="en-US" dirty="0" smtClean="0"/>
              <a:t> is a quantitative problem of too few globins synthesized, whereas sickle-cell anemia (a </a:t>
            </a:r>
            <a:r>
              <a:rPr lang="en-US" dirty="0" err="1" smtClean="0"/>
              <a:t>hemoglobinopathy</a:t>
            </a:r>
            <a:r>
              <a:rPr lang="en-US" dirty="0" smtClean="0"/>
              <a:t>) is a qualitative problem of synthesis of an incorrectly functioning </a:t>
            </a:r>
            <a:r>
              <a:rPr lang="en-US" dirty="0" err="1" smtClean="0"/>
              <a:t>globin</a:t>
            </a:r>
            <a:r>
              <a:rPr lang="en-US" dirty="0" smtClean="0"/>
              <a:t>. </a:t>
            </a:r>
            <a:r>
              <a:rPr lang="en-US" dirty="0" err="1" smtClean="0"/>
              <a:t>Thalassemias</a:t>
            </a:r>
            <a:r>
              <a:rPr lang="en-US" dirty="0" smtClean="0"/>
              <a:t> usually result in underproduction of normal </a:t>
            </a:r>
            <a:r>
              <a:rPr lang="en-US" dirty="0" err="1" smtClean="0"/>
              <a:t>globin</a:t>
            </a:r>
            <a:r>
              <a:rPr lang="en-US" dirty="0" smtClean="0"/>
              <a:t> </a:t>
            </a:r>
            <a:r>
              <a:rPr lang="en-US" dirty="0" err="1" smtClean="0"/>
              <a:t>proteins,often</a:t>
            </a:r>
            <a:r>
              <a:rPr lang="en-US" dirty="0" smtClean="0"/>
              <a:t> through mutations in regulatory genes. </a:t>
            </a:r>
            <a:r>
              <a:rPr lang="en-US" dirty="0" err="1" smtClean="0"/>
              <a:t>Hemoglobinopathies</a:t>
            </a:r>
            <a:r>
              <a:rPr lang="en-US" dirty="0" smtClean="0"/>
              <a:t> imply structural abnormalities in the </a:t>
            </a:r>
            <a:r>
              <a:rPr lang="en-US" dirty="0" err="1" smtClean="0"/>
              <a:t>globin</a:t>
            </a:r>
            <a:r>
              <a:rPr lang="en-US" dirty="0" smtClean="0"/>
              <a:t> proteins themselves. The two conditions may overlap, however, since some conditions which cause abnormalities in </a:t>
            </a:r>
            <a:r>
              <a:rPr lang="en-US" dirty="0" err="1" smtClean="0"/>
              <a:t>globin</a:t>
            </a:r>
            <a:r>
              <a:rPr lang="en-US" dirty="0" smtClean="0"/>
              <a:t> proteins (</a:t>
            </a:r>
            <a:r>
              <a:rPr lang="en-US" dirty="0" err="1" smtClean="0"/>
              <a:t>hemoglobinopathy</a:t>
            </a:r>
            <a:r>
              <a:rPr lang="en-US" dirty="0" smtClean="0"/>
              <a:t>) also affect their production (</a:t>
            </a:r>
            <a:r>
              <a:rPr lang="en-US" dirty="0" err="1" smtClean="0"/>
              <a:t>thalassemia</a:t>
            </a:r>
            <a:r>
              <a:rPr lang="en-US" dirty="0" smtClean="0"/>
              <a:t>).Thus, some </a:t>
            </a:r>
            <a:r>
              <a:rPr lang="en-US" dirty="0" err="1" smtClean="0"/>
              <a:t>thalassemias</a:t>
            </a:r>
            <a:r>
              <a:rPr lang="en-US" dirty="0" smtClean="0"/>
              <a:t> are </a:t>
            </a:r>
            <a:r>
              <a:rPr lang="en-US" dirty="0" err="1" smtClean="0"/>
              <a:t>hemoglobinopathies</a:t>
            </a:r>
            <a:r>
              <a:rPr lang="en-US" dirty="0" smtClean="0"/>
              <a:t>, but most are not. Either or both of these conditions may cause anemia.</a:t>
            </a:r>
          </a:p>
          <a:p>
            <a:pPr algn="just"/>
            <a:endParaRPr lang="ar-IQ" b="1" dirty="0">
              <a:solidFill>
                <a:srgbClr val="00206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dirty="0" smtClean="0"/>
              <a:t> </a:t>
            </a:r>
            <a:endParaRPr lang="ar-IQ" dirty="0"/>
          </a:p>
        </p:txBody>
      </p:sp>
      <p:sp>
        <p:nvSpPr>
          <p:cNvPr id="4" name="Content Placeholder 3"/>
          <p:cNvSpPr>
            <a:spLocks noGrp="1"/>
          </p:cNvSpPr>
          <p:nvPr>
            <p:ph idx="1"/>
          </p:nvPr>
        </p:nvSpPr>
        <p:spPr>
          <a:xfrm>
            <a:off x="228600" y="304800"/>
            <a:ext cx="8458200" cy="6324600"/>
          </a:xfrm>
        </p:spPr>
        <p:txBody>
          <a:bodyPr>
            <a:normAutofit fontScale="85000" lnSpcReduction="20000"/>
          </a:bodyPr>
          <a:lstStyle/>
          <a:p>
            <a:pPr algn="just"/>
            <a:r>
              <a:rPr lang="en-US" b="1" dirty="0" smtClean="0"/>
              <a:t>CAUSES [ETIOLOGY]</a:t>
            </a:r>
            <a:endParaRPr lang="en-US" dirty="0" smtClean="0"/>
          </a:p>
          <a:p>
            <a:pPr algn="just"/>
            <a:r>
              <a:rPr lang="en-US" dirty="0" smtClean="0"/>
              <a:t>Normal hemoglobin, also called hemoglobin A, has four protein chains—two alpha </a:t>
            </a:r>
            <a:r>
              <a:rPr lang="en-US" dirty="0" err="1" smtClean="0"/>
              <a:t>globin</a:t>
            </a:r>
            <a:r>
              <a:rPr lang="en-US" dirty="0" smtClean="0"/>
              <a:t> and two beta </a:t>
            </a:r>
            <a:r>
              <a:rPr lang="en-US" dirty="0" err="1" smtClean="0"/>
              <a:t>globin</a:t>
            </a:r>
            <a:r>
              <a:rPr lang="en-US" dirty="0" smtClean="0"/>
              <a:t>. The two major types of </a:t>
            </a:r>
            <a:r>
              <a:rPr lang="en-US" dirty="0" err="1" smtClean="0"/>
              <a:t>thalassemia</a:t>
            </a:r>
            <a:r>
              <a:rPr lang="en-US" dirty="0" smtClean="0"/>
              <a:t>, alpha and beta, are named after defects in these protein chains. Four genes are needed to make enough alpha </a:t>
            </a:r>
            <a:r>
              <a:rPr lang="en-US" dirty="0" err="1" smtClean="0"/>
              <a:t>globin</a:t>
            </a:r>
            <a:r>
              <a:rPr lang="en-US" dirty="0" smtClean="0"/>
              <a:t> protein chains. Alpha </a:t>
            </a:r>
            <a:r>
              <a:rPr lang="en-US" dirty="0" err="1" smtClean="0"/>
              <a:t>thalassemia</a:t>
            </a:r>
            <a:r>
              <a:rPr lang="en-US" dirty="0" smtClean="0"/>
              <a:t> trait occurs when one or two of the four genes are missing. If more than two genes are missing, the result is moderate to severe anemia. The most severe form of alpha </a:t>
            </a:r>
            <a:r>
              <a:rPr lang="en-US" dirty="0" err="1" smtClean="0"/>
              <a:t>thalassemia</a:t>
            </a:r>
            <a:r>
              <a:rPr lang="en-US" dirty="0" smtClean="0"/>
              <a:t> is known as alpha </a:t>
            </a:r>
            <a:r>
              <a:rPr lang="en-US" dirty="0" err="1" smtClean="0"/>
              <a:t>thalassemia</a:t>
            </a:r>
            <a:r>
              <a:rPr lang="en-US" dirty="0" smtClean="0"/>
              <a:t> major or </a:t>
            </a:r>
            <a:r>
              <a:rPr lang="en-US" dirty="0" err="1" smtClean="0"/>
              <a:t>hydrops</a:t>
            </a:r>
            <a:r>
              <a:rPr lang="en-US" dirty="0" smtClean="0"/>
              <a:t> </a:t>
            </a:r>
            <a:r>
              <a:rPr lang="en-US" dirty="0" err="1" smtClean="0"/>
              <a:t>fetalis</a:t>
            </a:r>
            <a:r>
              <a:rPr lang="en-US" dirty="0" smtClean="0"/>
              <a:t>. Babies with this disorder usually die before or shortly after birth. Two genes (one from each parent) are needed to make enough beta </a:t>
            </a:r>
            <a:r>
              <a:rPr lang="en-US" dirty="0" err="1" smtClean="0"/>
              <a:t>globin</a:t>
            </a:r>
            <a:r>
              <a:rPr lang="en-US" dirty="0" smtClean="0"/>
              <a:t> protein chains. Beta </a:t>
            </a:r>
            <a:r>
              <a:rPr lang="en-US" dirty="0" err="1" smtClean="0"/>
              <a:t>thalassemia</a:t>
            </a:r>
            <a:r>
              <a:rPr lang="en-US" dirty="0" smtClean="0"/>
              <a:t> occurs when one or both genes are altered. The severity of beta </a:t>
            </a:r>
            <a:r>
              <a:rPr lang="en-US" dirty="0" err="1" smtClean="0"/>
              <a:t>thalassemia</a:t>
            </a:r>
            <a:r>
              <a:rPr lang="en-US" dirty="0" smtClean="0"/>
              <a:t> depends on how badly one or both genes are affected. If both genes are affected, the result is moderate to severe anemia.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4" name="Content Placeholder 3"/>
          <p:cNvSpPr>
            <a:spLocks noGrp="1"/>
          </p:cNvSpPr>
          <p:nvPr>
            <p:ph idx="1"/>
          </p:nvPr>
        </p:nvSpPr>
        <p:spPr>
          <a:xfrm>
            <a:off x="304800" y="381000"/>
            <a:ext cx="8534400" cy="6248400"/>
          </a:xfrm>
        </p:spPr>
        <p:txBody>
          <a:bodyPr>
            <a:normAutofit/>
          </a:bodyPr>
          <a:lstStyle/>
          <a:p>
            <a:pPr algn="just"/>
            <a:r>
              <a:rPr lang="en-US" b="1" dirty="0" err="1" smtClean="0"/>
              <a:t>Pathophysiology</a:t>
            </a:r>
            <a:endParaRPr lang="en-US" dirty="0" smtClean="0"/>
          </a:p>
          <a:p>
            <a:pPr algn="just"/>
            <a:r>
              <a:rPr lang="en-US" dirty="0" smtClean="0"/>
              <a:t>Normally, hemoglobin is composed of four protein chains, two α and two β </a:t>
            </a:r>
            <a:r>
              <a:rPr lang="en-US" dirty="0" err="1" smtClean="0"/>
              <a:t>globin</a:t>
            </a:r>
            <a:r>
              <a:rPr lang="en-US" dirty="0" smtClean="0"/>
              <a:t> chains arranged into a </a:t>
            </a:r>
            <a:r>
              <a:rPr lang="en-US" dirty="0" err="1" smtClean="0"/>
              <a:t>heterotetramer</a:t>
            </a:r>
            <a:r>
              <a:rPr lang="en-US" dirty="0" smtClean="0"/>
              <a:t>. In </a:t>
            </a:r>
            <a:r>
              <a:rPr lang="en-US" dirty="0" err="1" smtClean="0"/>
              <a:t>thalassemia</a:t>
            </a:r>
            <a:r>
              <a:rPr lang="en-US" dirty="0" smtClean="0"/>
              <a:t>, patients have defects in either α or β </a:t>
            </a:r>
            <a:r>
              <a:rPr lang="en-US" dirty="0" err="1" smtClean="0"/>
              <a:t>globin</a:t>
            </a:r>
            <a:r>
              <a:rPr lang="en-US" dirty="0" smtClean="0"/>
              <a:t> </a:t>
            </a:r>
            <a:r>
              <a:rPr lang="en-US" dirty="0" smtClean="0"/>
              <a:t>chain, </a:t>
            </a:r>
            <a:r>
              <a:rPr lang="en-US" dirty="0" smtClean="0"/>
              <a:t>causing production of abnormal red blood cells.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228600" y="304800"/>
            <a:ext cx="8458200" cy="6096000"/>
          </a:xfrm>
        </p:spPr>
        <p:txBody>
          <a:bodyPr>
            <a:normAutofit fontScale="85000" lnSpcReduction="10000"/>
          </a:bodyPr>
          <a:lstStyle/>
          <a:p>
            <a:pPr algn="just"/>
            <a:r>
              <a:rPr lang="en-US" b="1" dirty="0" smtClean="0"/>
              <a:t>Classification</a:t>
            </a:r>
            <a:endParaRPr lang="en-US" dirty="0" smtClean="0"/>
          </a:p>
          <a:p>
            <a:pPr algn="just"/>
            <a:r>
              <a:rPr lang="en-US" dirty="0" smtClean="0"/>
              <a:t>The </a:t>
            </a:r>
            <a:r>
              <a:rPr lang="en-US" b="1" dirty="0" err="1" smtClean="0"/>
              <a:t>thalassemias</a:t>
            </a:r>
            <a:r>
              <a:rPr lang="en-US" b="1" dirty="0" smtClean="0"/>
              <a:t> </a:t>
            </a:r>
            <a:r>
              <a:rPr lang="en-US" dirty="0" smtClean="0"/>
              <a:t>are classified according to which chain of the hemoglobin molecule is affected. In α </a:t>
            </a:r>
            <a:r>
              <a:rPr lang="en-US" dirty="0" err="1" smtClean="0"/>
              <a:t>thalassemias</a:t>
            </a:r>
            <a:r>
              <a:rPr lang="en-US" dirty="0" smtClean="0"/>
              <a:t>, production of α </a:t>
            </a:r>
            <a:r>
              <a:rPr lang="en-US" dirty="0" err="1" smtClean="0"/>
              <a:t>globin</a:t>
            </a:r>
            <a:r>
              <a:rPr lang="en-US" dirty="0" smtClean="0"/>
              <a:t> chain is affected, while in β </a:t>
            </a:r>
            <a:r>
              <a:rPr lang="en-US" dirty="0" err="1" smtClean="0"/>
              <a:t>thalassemia</a:t>
            </a:r>
            <a:r>
              <a:rPr lang="en-US" dirty="0" smtClean="0"/>
              <a:t> production of the β </a:t>
            </a:r>
            <a:r>
              <a:rPr lang="en-US" dirty="0" err="1" smtClean="0"/>
              <a:t>globin</a:t>
            </a:r>
            <a:r>
              <a:rPr lang="en-US" dirty="0" smtClean="0"/>
              <a:t> chain is affected. The β </a:t>
            </a:r>
            <a:r>
              <a:rPr lang="en-US" dirty="0" err="1" smtClean="0"/>
              <a:t>globin</a:t>
            </a:r>
            <a:r>
              <a:rPr lang="en-US" dirty="0" smtClean="0"/>
              <a:t> chains are encoded by a single gene on chromosome 11; α </a:t>
            </a:r>
            <a:r>
              <a:rPr lang="en-US" dirty="0" err="1" smtClean="0"/>
              <a:t>globin</a:t>
            </a:r>
            <a:r>
              <a:rPr lang="en-US" dirty="0" smtClean="0"/>
              <a:t> chains are encoded by two closely linked genes on chromosome 16. Thus, in a normal person with two copies of each chromosome, there are </a:t>
            </a:r>
            <a:r>
              <a:rPr lang="en-US" b="1" dirty="0" smtClean="0"/>
              <a:t>two </a:t>
            </a:r>
            <a:r>
              <a:rPr lang="en-US" dirty="0" smtClean="0"/>
              <a:t>loci encoding the β chain, and </a:t>
            </a:r>
            <a:r>
              <a:rPr lang="en-US" b="1" dirty="0" smtClean="0"/>
              <a:t>four </a:t>
            </a:r>
            <a:r>
              <a:rPr lang="en-US" dirty="0" smtClean="0"/>
              <a:t>loci encoding the α chain. Deletion of one of the α loci has a high prevalence in people of African or Asian descent, making them more likely to develop α </a:t>
            </a:r>
            <a:r>
              <a:rPr lang="en-US" dirty="0" err="1" smtClean="0"/>
              <a:t>thalassemias</a:t>
            </a:r>
            <a:r>
              <a:rPr lang="en-US" dirty="0" smtClean="0"/>
              <a:t>. β </a:t>
            </a:r>
            <a:r>
              <a:rPr lang="en-US" dirty="0" err="1" smtClean="0"/>
              <a:t>Thalassemias</a:t>
            </a:r>
            <a:r>
              <a:rPr lang="en-US" dirty="0" smtClean="0"/>
              <a:t> are not only common in Africans, but also in Greeks and Italians.</a:t>
            </a:r>
          </a:p>
          <a:p>
            <a:pPr algn="just"/>
            <a:endParaRPr lang="ar-IQ" b="1" dirty="0">
              <a:solidFill>
                <a:srgbClr val="7030A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63000" cy="990600"/>
          </a:xfrm>
        </p:spPr>
        <p:txBody>
          <a:bodyPr/>
          <a:lstStyle/>
          <a:p>
            <a:r>
              <a:rPr lang="en-US" dirty="0" smtClean="0"/>
              <a:t> </a:t>
            </a:r>
            <a:endParaRPr lang="ar-IQ" dirty="0"/>
          </a:p>
        </p:txBody>
      </p:sp>
      <p:sp>
        <p:nvSpPr>
          <p:cNvPr id="5" name="Content Placeholder 4"/>
          <p:cNvSpPr>
            <a:spLocks noGrp="1"/>
          </p:cNvSpPr>
          <p:nvPr>
            <p:ph idx="1"/>
          </p:nvPr>
        </p:nvSpPr>
        <p:spPr>
          <a:xfrm>
            <a:off x="228600" y="381000"/>
            <a:ext cx="8458200" cy="5745163"/>
          </a:xfrm>
        </p:spPr>
        <p:txBody>
          <a:bodyPr>
            <a:normAutofit/>
          </a:bodyPr>
          <a:lstStyle/>
          <a:p>
            <a:pPr algn="just"/>
            <a:r>
              <a:rPr lang="en-US" b="1" dirty="0" smtClean="0"/>
              <a:t>GLOBIN CHAIN PRODUCTION</a:t>
            </a:r>
            <a:endParaRPr lang="en-US" dirty="0" smtClean="0"/>
          </a:p>
          <a:p>
            <a:pPr algn="just"/>
            <a:r>
              <a:rPr lang="en-US" dirty="0" smtClean="0"/>
              <a:t>To understand the genetic changes that result in </a:t>
            </a:r>
            <a:r>
              <a:rPr lang="en-US" dirty="0" err="1" smtClean="0"/>
              <a:t>thalassemia</a:t>
            </a:r>
            <a:r>
              <a:rPr lang="en-US" dirty="0" smtClean="0"/>
              <a:t>, one should be familiar with the physiologic process of </a:t>
            </a:r>
            <a:r>
              <a:rPr lang="en-US" dirty="0" err="1" smtClean="0"/>
              <a:t>globin</a:t>
            </a:r>
            <a:r>
              <a:rPr lang="en-US" dirty="0" smtClean="0"/>
              <a:t> chain production in the healthy individual. The </a:t>
            </a:r>
            <a:r>
              <a:rPr lang="en-US" dirty="0" err="1" smtClean="0"/>
              <a:t>globin</a:t>
            </a:r>
            <a:r>
              <a:rPr lang="en-US" dirty="0" smtClean="0"/>
              <a:t> chain as a unit is a major building block for </a:t>
            </a:r>
            <a:r>
              <a:rPr lang="en-US" dirty="0" err="1" smtClean="0"/>
              <a:t>Hb</a:t>
            </a:r>
            <a:r>
              <a:rPr lang="en-US" dirty="0" smtClean="0"/>
              <a:t>: together with </a:t>
            </a:r>
            <a:r>
              <a:rPr lang="en-US" dirty="0" err="1" smtClean="0"/>
              <a:t>heme</a:t>
            </a:r>
            <a:r>
              <a:rPr lang="en-US" dirty="0" smtClean="0"/>
              <a:t>, it produces the </a:t>
            </a:r>
            <a:r>
              <a:rPr lang="en-US" dirty="0" err="1" smtClean="0"/>
              <a:t>Hb</a:t>
            </a:r>
            <a:r>
              <a:rPr lang="en-US" dirty="0" smtClean="0"/>
              <a:t> molecule (</a:t>
            </a:r>
            <a:r>
              <a:rPr lang="en-US" dirty="0" err="1" smtClean="0"/>
              <a:t>heme</a:t>
            </a:r>
            <a:r>
              <a:rPr lang="en-US" dirty="0" smtClean="0"/>
              <a:t> plus </a:t>
            </a:r>
            <a:r>
              <a:rPr lang="en-US" dirty="0" err="1" smtClean="0"/>
              <a:t>globin</a:t>
            </a:r>
            <a:r>
              <a:rPr lang="en-US" dirty="0" smtClean="0"/>
              <a:t> equals </a:t>
            </a:r>
            <a:r>
              <a:rPr lang="en-US" dirty="0" err="1" smtClean="0"/>
              <a:t>Hb</a:t>
            </a:r>
            <a:r>
              <a:rPr lang="en-US" dirty="0" smtClean="0"/>
              <a:t>). Two different pairs of </a:t>
            </a:r>
            <a:r>
              <a:rPr lang="en-US" dirty="0" err="1" smtClean="0"/>
              <a:t>globin</a:t>
            </a:r>
            <a:r>
              <a:rPr lang="en-US" dirty="0" smtClean="0"/>
              <a:t> chains form a </a:t>
            </a:r>
            <a:r>
              <a:rPr lang="en-US" dirty="0" err="1" smtClean="0"/>
              <a:t>tetrameric</a:t>
            </a:r>
            <a:r>
              <a:rPr lang="en-US" dirty="0" smtClean="0"/>
              <a:t> structure with a </a:t>
            </a:r>
            <a:r>
              <a:rPr lang="en-US" dirty="0" err="1" smtClean="0"/>
              <a:t>heme</a:t>
            </a:r>
            <a:r>
              <a:rPr lang="en-US" dirty="0" smtClean="0"/>
              <a:t> moiety in the center. All normal </a:t>
            </a:r>
            <a:r>
              <a:rPr lang="en-US" dirty="0" err="1" smtClean="0"/>
              <a:t>Hbs</a:t>
            </a:r>
            <a:r>
              <a:rPr lang="en-US" dirty="0" smtClean="0"/>
              <a:t> are formed from 2 α-like chains and 2 non-α chains.</a:t>
            </a:r>
          </a:p>
          <a:p>
            <a:pPr algn="just"/>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pic>
        <p:nvPicPr>
          <p:cNvPr id="4" name="Content Placeholder 3"/>
          <p:cNvPicPr>
            <a:picLocks noGrp="1"/>
          </p:cNvPicPr>
          <p:nvPr>
            <p:ph idx="1"/>
          </p:nvPr>
        </p:nvPicPr>
        <p:blipFill>
          <a:blip r:embed="rId2"/>
          <a:srcRect/>
          <a:stretch>
            <a:fillRect/>
          </a:stretch>
        </p:blipFill>
        <p:spPr bwMode="auto">
          <a:xfrm>
            <a:off x="1066800" y="762000"/>
            <a:ext cx="6858000" cy="5029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dirty="0" smtClean="0"/>
              <a:t> </a:t>
            </a:r>
            <a:endParaRPr lang="ar-IQ" dirty="0"/>
          </a:p>
        </p:txBody>
      </p:sp>
      <p:sp>
        <p:nvSpPr>
          <p:cNvPr id="4" name="Content Placeholder 3"/>
          <p:cNvSpPr>
            <a:spLocks noGrp="1"/>
          </p:cNvSpPr>
          <p:nvPr>
            <p:ph idx="1"/>
          </p:nvPr>
        </p:nvSpPr>
        <p:spPr>
          <a:xfrm>
            <a:off x="304800" y="685800"/>
            <a:ext cx="8382000" cy="3581400"/>
          </a:xfrm>
        </p:spPr>
        <p:txBody>
          <a:bodyPr>
            <a:normAutofit/>
          </a:bodyPr>
          <a:lstStyle/>
          <a:p>
            <a:pPr algn="just"/>
            <a:r>
              <a:rPr lang="en-US" b="1" dirty="0" smtClean="0"/>
              <a:t>MOLECULAR BIOLOGY</a:t>
            </a:r>
            <a:endParaRPr lang="en-US" dirty="0" smtClean="0"/>
          </a:p>
          <a:p>
            <a:pPr algn="just"/>
            <a:r>
              <a:rPr lang="en-US" dirty="0" smtClean="0"/>
              <a:t>Each </a:t>
            </a:r>
            <a:r>
              <a:rPr lang="en-US" dirty="0" err="1" smtClean="0"/>
              <a:t>globin</a:t>
            </a:r>
            <a:r>
              <a:rPr lang="en-US" dirty="0" smtClean="0"/>
              <a:t> gene consists of a string of nucleotide bases divided into 3 coding sequences, termed </a:t>
            </a:r>
            <a:r>
              <a:rPr lang="en-US" dirty="0" err="1" smtClean="0"/>
              <a:t>exons</a:t>
            </a:r>
            <a:r>
              <a:rPr lang="en-US" dirty="0" smtClean="0"/>
              <a:t>, and 2 </a:t>
            </a:r>
            <a:r>
              <a:rPr lang="en-US" dirty="0" err="1" smtClean="0"/>
              <a:t>noncoding</a:t>
            </a:r>
            <a:r>
              <a:rPr lang="en-US" dirty="0" smtClean="0"/>
              <a:t> regions, known as </a:t>
            </a:r>
            <a:r>
              <a:rPr lang="en-US" dirty="0" err="1" smtClean="0"/>
              <a:t>introns</a:t>
            </a:r>
            <a:r>
              <a:rPr lang="en-US" dirty="0" smtClean="0"/>
              <a:t> or intervening sequences (IVS).</a:t>
            </a:r>
          </a:p>
          <a:p>
            <a:pPr algn="just"/>
            <a:endParaRPr lang="ar-IQ"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1886</Words>
  <Application>Microsoft Office PowerPoint</Application>
  <PresentationFormat>On-screen Show (4:3)</PresentationFormat>
  <Paragraphs>120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GENETIC DISEASES Lecture 5</vt:lpstr>
      <vt:lpstr> </vt:lpstr>
      <vt:lpstr> </vt:lpstr>
      <vt:lpstr> </vt:lpstr>
      <vt:lpstr> </vt:lpstr>
      <vt:lpstr> </vt:lpstr>
      <vt:lpstr> </vt:lpstr>
      <vt:lpstr> </vt:lpstr>
      <vt:lpstr> </vt:lpstr>
      <vt:lpstr> </vt:lpstr>
      <vt:lpstr> </vt:lpstr>
      <vt:lpstr> </vt:lpstr>
      <vt:lpstr> </vt:lpstr>
      <vt:lpstr> </vt:lpstr>
      <vt:lpstr>Slide 15</vt:lpstr>
      <vt:lpstr>α Thalassemia</vt:lpstr>
      <vt:lpstr> </vt:lpstr>
      <vt:lpstr>Each one of us inherit one gene from each parent</vt:lpstr>
      <vt:lpstr> </vt:lpstr>
      <vt:lpstr> </vt:lpstr>
      <vt:lpstr> </vt:lpstr>
      <vt:lpstr> </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 DISEASES Lecture 3</dc:title>
  <dc:creator>asus pc</dc:creator>
  <cp:lastModifiedBy>asus pc</cp:lastModifiedBy>
  <cp:revision>60</cp:revision>
  <dcterms:created xsi:type="dcterms:W3CDTF">2006-08-16T00:00:00Z</dcterms:created>
  <dcterms:modified xsi:type="dcterms:W3CDTF">2015-04-07T08:29:33Z</dcterms:modified>
</cp:coreProperties>
</file>