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 id="264"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smtClean="0"/>
              <a:t>GENETIC DISEASES</a:t>
            </a:r>
            <a:r>
              <a:rPr lang="en-US" dirty="0" smtClean="0"/>
              <a:t/>
            </a:r>
            <a:br>
              <a:rPr lang="en-US" dirty="0" smtClean="0"/>
            </a:br>
            <a:r>
              <a:rPr lang="en-US" b="1" i="1" dirty="0" smtClean="0"/>
              <a:t>Lecture 3</a:t>
            </a:r>
            <a:endParaRPr lang="ar-IQ" dirty="0"/>
          </a:p>
        </p:txBody>
      </p:sp>
      <p:sp>
        <p:nvSpPr>
          <p:cNvPr id="3" name="Subtitle 2"/>
          <p:cNvSpPr>
            <a:spLocks noGrp="1"/>
          </p:cNvSpPr>
          <p:nvPr>
            <p:ph type="subTitle" idx="1"/>
          </p:nvPr>
        </p:nvSpPr>
        <p:spPr/>
        <p:txBody>
          <a:bodyPr/>
          <a:lstStyle/>
          <a:p>
            <a:r>
              <a:rPr lang="en-US" sz="4000" b="1" dirty="0" smtClean="0">
                <a:solidFill>
                  <a:srgbClr val="FF0000"/>
                </a:solidFill>
              </a:rPr>
              <a:t>Pedigree Analysis</a:t>
            </a:r>
          </a:p>
          <a:p>
            <a:endParaRPr lang="ar-IQ"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r>
              <a:rPr lang="en-US" dirty="0" smtClean="0"/>
              <a:t> </a:t>
            </a:r>
            <a:endParaRPr lang="ar-IQ" dirty="0"/>
          </a:p>
        </p:txBody>
      </p:sp>
      <p:pic>
        <p:nvPicPr>
          <p:cNvPr id="4098" name="Picture 2"/>
          <p:cNvPicPr>
            <a:picLocks noGrp="1" noChangeAspect="1" noChangeArrowheads="1"/>
          </p:cNvPicPr>
          <p:nvPr>
            <p:ph idx="1"/>
          </p:nvPr>
        </p:nvPicPr>
        <p:blipFill>
          <a:blip r:embed="rId2"/>
          <a:srcRect/>
          <a:stretch>
            <a:fillRect/>
          </a:stretch>
        </p:blipFill>
        <p:spPr bwMode="auto">
          <a:xfrm>
            <a:off x="228600" y="533400"/>
            <a:ext cx="8686800" cy="541020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r>
              <a:rPr lang="en-US" dirty="0" smtClean="0"/>
              <a:t> </a:t>
            </a:r>
            <a:endParaRPr lang="ar-IQ" dirty="0"/>
          </a:p>
        </p:txBody>
      </p:sp>
      <p:sp>
        <p:nvSpPr>
          <p:cNvPr id="3" name="Content Placeholder 2"/>
          <p:cNvSpPr>
            <a:spLocks noGrp="1"/>
          </p:cNvSpPr>
          <p:nvPr>
            <p:ph idx="1"/>
          </p:nvPr>
        </p:nvSpPr>
        <p:spPr>
          <a:xfrm>
            <a:off x="228600" y="228600"/>
            <a:ext cx="8458200" cy="6248400"/>
          </a:xfrm>
        </p:spPr>
        <p:txBody>
          <a:bodyPr>
            <a:normAutofit/>
          </a:bodyPr>
          <a:lstStyle/>
          <a:p>
            <a:pPr algn="just"/>
            <a:r>
              <a:rPr lang="en-US" dirty="0" smtClean="0"/>
              <a:t>The second pedigree illustrates the pattern of inheritance for  a trait such as </a:t>
            </a:r>
            <a:r>
              <a:rPr lang="en-US" b="1" dirty="0" smtClean="0"/>
              <a:t>Huntington</a:t>
            </a:r>
            <a:r>
              <a:rPr lang="en-US" dirty="0" smtClean="0"/>
              <a:t> disease, which is caused by an </a:t>
            </a:r>
            <a:r>
              <a:rPr lang="en-US" b="1" dirty="0" err="1" smtClean="0">
                <a:solidFill>
                  <a:srgbClr val="FF0000"/>
                </a:solidFill>
              </a:rPr>
              <a:t>autosomal</a:t>
            </a:r>
            <a:r>
              <a:rPr lang="en-US" b="1" dirty="0" smtClean="0">
                <a:solidFill>
                  <a:srgbClr val="FF0000"/>
                </a:solidFill>
              </a:rPr>
              <a:t> dominant allele</a:t>
            </a:r>
            <a:r>
              <a:rPr lang="en-US" dirty="0" smtClean="0"/>
              <a:t>. The key to identifying such a pedigree that reflects a dominant trait is that all affected offspring will have a parent that also expresses the trait. It is also possible, by chance, that none of the offspring will inherit the dominant allele. If so, the trait will cease to exist in future generations. Like recessive traits, provided that the gene is </a:t>
            </a:r>
            <a:r>
              <a:rPr lang="en-US" dirty="0" err="1" smtClean="0"/>
              <a:t>autosomal</a:t>
            </a:r>
            <a:r>
              <a:rPr lang="en-US" dirty="0" smtClean="0"/>
              <a:t>, both males and females are equally affected.</a:t>
            </a:r>
            <a:endParaRPr lang="ar-IQ"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pic>
        <p:nvPicPr>
          <p:cNvPr id="5122" name="Picture 2"/>
          <p:cNvPicPr>
            <a:picLocks noGrp="1" noChangeAspect="1" noChangeArrowheads="1"/>
          </p:cNvPicPr>
          <p:nvPr>
            <p:ph idx="1"/>
          </p:nvPr>
        </p:nvPicPr>
        <p:blipFill>
          <a:blip r:embed="rId2"/>
          <a:srcRect/>
          <a:stretch>
            <a:fillRect/>
          </a:stretch>
        </p:blipFill>
        <p:spPr bwMode="auto">
          <a:xfrm>
            <a:off x="228600" y="1371600"/>
            <a:ext cx="8686800" cy="4267199"/>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 </a:t>
            </a:r>
            <a:endParaRPr lang="ar-IQ" dirty="0"/>
          </a:p>
        </p:txBody>
      </p:sp>
      <p:pic>
        <p:nvPicPr>
          <p:cNvPr id="1026" name="Picture 2"/>
          <p:cNvPicPr>
            <a:picLocks noGrp="1" noChangeAspect="1" noChangeArrowheads="1"/>
          </p:cNvPicPr>
          <p:nvPr>
            <p:ph idx="1"/>
          </p:nvPr>
        </p:nvPicPr>
        <p:blipFill>
          <a:blip r:embed="rId2"/>
          <a:srcRect/>
          <a:stretch>
            <a:fillRect/>
          </a:stretch>
        </p:blipFill>
        <p:spPr bwMode="auto">
          <a:xfrm>
            <a:off x="533400" y="609600"/>
            <a:ext cx="8077199" cy="548640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pic>
        <p:nvPicPr>
          <p:cNvPr id="2050" name="Picture 2"/>
          <p:cNvPicPr>
            <a:picLocks noGrp="1" noChangeAspect="1" noChangeArrowheads="1"/>
          </p:cNvPicPr>
          <p:nvPr>
            <p:ph idx="1"/>
          </p:nvPr>
        </p:nvPicPr>
        <p:blipFill>
          <a:blip r:embed="rId2"/>
          <a:srcRect/>
          <a:stretch>
            <a:fillRect/>
          </a:stretch>
        </p:blipFill>
        <p:spPr bwMode="auto">
          <a:xfrm>
            <a:off x="762000" y="685800"/>
            <a:ext cx="7391400" cy="52578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r>
              <a:rPr lang="en-US" dirty="0" smtClean="0"/>
              <a:t> </a:t>
            </a:r>
            <a:endParaRPr lang="ar-IQ" dirty="0"/>
          </a:p>
        </p:txBody>
      </p:sp>
      <p:sp>
        <p:nvSpPr>
          <p:cNvPr id="3" name="Content Placeholder 2"/>
          <p:cNvSpPr>
            <a:spLocks noGrp="1"/>
          </p:cNvSpPr>
          <p:nvPr>
            <p:ph idx="1"/>
          </p:nvPr>
        </p:nvSpPr>
        <p:spPr>
          <a:xfrm>
            <a:off x="0" y="228600"/>
            <a:ext cx="8915400" cy="6629400"/>
          </a:xfrm>
        </p:spPr>
        <p:txBody>
          <a:bodyPr>
            <a:normAutofit fontScale="92500" lnSpcReduction="10000"/>
          </a:bodyPr>
          <a:lstStyle/>
          <a:p>
            <a:pPr algn="just"/>
            <a:r>
              <a:rPr lang="en-US" sz="3800" b="1" i="1" dirty="0" smtClean="0">
                <a:solidFill>
                  <a:srgbClr val="002060"/>
                </a:solidFill>
              </a:rPr>
              <a:t>Pedigrees Reveal Patterns of Inheritance of Human Traits</a:t>
            </a:r>
          </a:p>
          <a:p>
            <a:pPr algn="just">
              <a:buNone/>
            </a:pPr>
            <a:r>
              <a:rPr lang="en-US" dirty="0" smtClean="0"/>
              <a:t>      	We now explore how to determine the mode of inheritance of phenotypes in humans, where designed crosses are not possible and where relatively few offspring are available for study. The traditional way to study inheritance has been to construct a family tree, indicating the presence or absence of the trait in question for each member of each generation. Such a family tree is called a </a:t>
            </a:r>
            <a:r>
              <a:rPr lang="en-US" b="1" dirty="0" smtClean="0">
                <a:solidFill>
                  <a:srgbClr val="FF0000"/>
                </a:solidFill>
              </a:rPr>
              <a:t>pedigree</a:t>
            </a:r>
            <a:r>
              <a:rPr lang="en-US" b="1" dirty="0" smtClean="0"/>
              <a:t>. </a:t>
            </a:r>
            <a:r>
              <a:rPr lang="en-US" b="1" dirty="0" smtClean="0">
                <a:solidFill>
                  <a:srgbClr val="7030A0"/>
                </a:solidFill>
              </a:rPr>
              <a:t>By analyzing a pedigree, we may be able to predict how the trait under study is inherited</a:t>
            </a:r>
            <a:r>
              <a:rPr lang="en-US" dirty="0" smtClean="0"/>
              <a:t>—for example, is it due to a dominant or recessive allele? When many pedigrees for the same trait are studied, we can often ascertain the mode of inheritance.</a:t>
            </a:r>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r>
              <a:rPr lang="en-US" dirty="0" smtClean="0"/>
              <a:t> </a:t>
            </a:r>
            <a:endParaRPr lang="ar-IQ" dirty="0"/>
          </a:p>
        </p:txBody>
      </p:sp>
      <p:pic>
        <p:nvPicPr>
          <p:cNvPr id="1026" name="Picture 2"/>
          <p:cNvPicPr>
            <a:picLocks noGrp="1" noChangeAspect="1" noChangeArrowheads="1"/>
          </p:cNvPicPr>
          <p:nvPr>
            <p:ph idx="1"/>
          </p:nvPr>
        </p:nvPicPr>
        <p:blipFill>
          <a:blip r:embed="rId2"/>
          <a:srcRect/>
          <a:stretch>
            <a:fillRect/>
          </a:stretch>
        </p:blipFill>
        <p:spPr bwMode="auto">
          <a:xfrm>
            <a:off x="228600" y="304800"/>
            <a:ext cx="8610600" cy="62484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r>
              <a:rPr lang="en-US" dirty="0" smtClean="0"/>
              <a:t> </a:t>
            </a:r>
            <a:endParaRPr lang="ar-IQ" dirty="0"/>
          </a:p>
        </p:txBody>
      </p:sp>
      <p:pic>
        <p:nvPicPr>
          <p:cNvPr id="2050" name="Picture 2"/>
          <p:cNvPicPr>
            <a:picLocks noGrp="1" noChangeAspect="1" noChangeArrowheads="1"/>
          </p:cNvPicPr>
          <p:nvPr>
            <p:ph idx="1"/>
          </p:nvPr>
        </p:nvPicPr>
        <p:blipFill>
          <a:blip r:embed="rId2"/>
          <a:srcRect/>
          <a:stretch>
            <a:fillRect/>
          </a:stretch>
        </p:blipFill>
        <p:spPr bwMode="auto">
          <a:xfrm>
            <a:off x="304800" y="228600"/>
            <a:ext cx="8610599" cy="640080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pic>
        <p:nvPicPr>
          <p:cNvPr id="3074" name="Picture 2"/>
          <p:cNvPicPr>
            <a:picLocks noGrp="1" noChangeAspect="1" noChangeArrowheads="1"/>
          </p:cNvPicPr>
          <p:nvPr>
            <p:ph idx="1"/>
          </p:nvPr>
        </p:nvPicPr>
        <p:blipFill>
          <a:blip r:embed="rId2"/>
          <a:srcRect/>
          <a:stretch>
            <a:fillRect/>
          </a:stretch>
        </p:blipFill>
        <p:spPr bwMode="auto">
          <a:xfrm>
            <a:off x="758891" y="762000"/>
            <a:ext cx="7851710" cy="464820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sp>
        <p:nvSpPr>
          <p:cNvPr id="3" name="Content Placeholder 2"/>
          <p:cNvSpPr>
            <a:spLocks noGrp="1"/>
          </p:cNvSpPr>
          <p:nvPr>
            <p:ph idx="1"/>
          </p:nvPr>
        </p:nvSpPr>
        <p:spPr>
          <a:xfrm>
            <a:off x="457200" y="304800"/>
            <a:ext cx="8229600" cy="5821363"/>
          </a:xfrm>
        </p:spPr>
        <p:txBody>
          <a:bodyPr>
            <a:normAutofit fontScale="92500" lnSpcReduction="10000"/>
          </a:bodyPr>
          <a:lstStyle/>
          <a:p>
            <a:pPr algn="just"/>
            <a:r>
              <a:rPr lang="en-US" sz="3500" b="1" i="1" dirty="0" smtClean="0">
                <a:solidFill>
                  <a:srgbClr val="002060"/>
                </a:solidFill>
              </a:rPr>
              <a:t>Pedigree Conventions</a:t>
            </a:r>
          </a:p>
          <a:p>
            <a:pPr algn="just">
              <a:buNone/>
            </a:pPr>
            <a:r>
              <a:rPr lang="en-US" dirty="0" smtClean="0"/>
              <a:t>		A variety of conventions are commonly used in pedigree construction. Figure 3–12 illustrates a number of such conventions: circles represent females and squares designate males. Parents are connected by a single horizontal line, and vertical lines lead to their offspring. If the parents are related (</a:t>
            </a:r>
            <a:r>
              <a:rPr lang="en-US" b="1" dirty="0" smtClean="0"/>
              <a:t>consanguineous), such as first cousins, they are connected </a:t>
            </a:r>
            <a:r>
              <a:rPr lang="en-US" dirty="0" smtClean="0"/>
              <a:t>by a double line. </a:t>
            </a:r>
          </a:p>
          <a:p>
            <a:pPr algn="just">
              <a:buNone/>
            </a:pPr>
            <a:r>
              <a:rPr lang="en-US" dirty="0" smtClean="0"/>
              <a:t>   Offspring are called </a:t>
            </a:r>
            <a:r>
              <a:rPr lang="en-US" b="1" dirty="0" smtClean="0"/>
              <a:t>sibs (short for siblings) </a:t>
            </a:r>
            <a:r>
              <a:rPr lang="en-US" dirty="0" smtClean="0"/>
              <a:t>and are connected by a horizontal </a:t>
            </a:r>
            <a:r>
              <a:rPr lang="en-US" b="1" dirty="0" err="1" smtClean="0"/>
              <a:t>sibship</a:t>
            </a:r>
            <a:r>
              <a:rPr lang="en-US" b="1" dirty="0" smtClean="0"/>
              <a:t> line. </a:t>
            </a:r>
          </a:p>
          <a:p>
            <a:pPr algn="just">
              <a:buNone/>
            </a:pPr>
            <a:r>
              <a:rPr lang="en-US" b="1" dirty="0" smtClean="0"/>
              <a:t>    Sibs are </a:t>
            </a:r>
            <a:r>
              <a:rPr lang="en-US" dirty="0" smtClean="0"/>
              <a:t>placed from left to right according to birth order, and are labeled with Arabic numerals.</a:t>
            </a:r>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sp>
        <p:nvSpPr>
          <p:cNvPr id="3" name="Content Placeholder 2"/>
          <p:cNvSpPr>
            <a:spLocks noGrp="1"/>
          </p:cNvSpPr>
          <p:nvPr>
            <p:ph idx="1"/>
          </p:nvPr>
        </p:nvSpPr>
        <p:spPr>
          <a:xfrm>
            <a:off x="0" y="152400"/>
            <a:ext cx="8839200" cy="6400800"/>
          </a:xfrm>
        </p:spPr>
        <p:txBody>
          <a:bodyPr>
            <a:normAutofit fontScale="92500"/>
          </a:bodyPr>
          <a:lstStyle/>
          <a:p>
            <a:pPr algn="just">
              <a:buNone/>
            </a:pPr>
            <a:r>
              <a:rPr lang="en-US" b="1" dirty="0" smtClean="0">
                <a:solidFill>
                  <a:srgbClr val="7030A0"/>
                </a:solidFill>
              </a:rPr>
              <a:t>    Each generation is indicated by a Roman numeral.</a:t>
            </a:r>
          </a:p>
          <a:p>
            <a:pPr algn="just">
              <a:buNone/>
            </a:pPr>
            <a:r>
              <a:rPr lang="en-US" b="1" dirty="0" smtClean="0">
                <a:solidFill>
                  <a:srgbClr val="7030A0"/>
                </a:solidFill>
              </a:rPr>
              <a:t>    If the sex of an individual is unknown, a diamond is used. </a:t>
            </a:r>
          </a:p>
          <a:p>
            <a:pPr algn="just">
              <a:buNone/>
            </a:pPr>
            <a:r>
              <a:rPr lang="en-US" b="1" dirty="0" smtClean="0">
                <a:solidFill>
                  <a:srgbClr val="7030A0"/>
                </a:solidFill>
              </a:rPr>
              <a:t>    </a:t>
            </a:r>
            <a:r>
              <a:rPr lang="en-US" dirty="0" smtClean="0">
                <a:solidFill>
                  <a:srgbClr val="FF0000"/>
                </a:solidFill>
              </a:rPr>
              <a:t>When a pedigree traces only a single trait, the circles, squares, and diamonds are shaded if the phenotype being considered is expressed and </a:t>
            </a:r>
            <a:r>
              <a:rPr lang="en-US" dirty="0" err="1" smtClean="0">
                <a:solidFill>
                  <a:srgbClr val="FF0000"/>
                </a:solidFill>
              </a:rPr>
              <a:t>unshaded</a:t>
            </a:r>
            <a:r>
              <a:rPr lang="en-US" dirty="0" smtClean="0">
                <a:solidFill>
                  <a:srgbClr val="FF0000"/>
                </a:solidFill>
              </a:rPr>
              <a:t> if not.</a:t>
            </a:r>
          </a:p>
          <a:p>
            <a:pPr algn="just">
              <a:buNone/>
            </a:pPr>
            <a:r>
              <a:rPr lang="en-US" dirty="0" smtClean="0"/>
              <a:t>    </a:t>
            </a:r>
            <a:r>
              <a:rPr lang="en-US" b="1" dirty="0" smtClean="0">
                <a:solidFill>
                  <a:srgbClr val="002060"/>
                </a:solidFill>
              </a:rPr>
              <a:t>In some pedigrees, those individuals that fail to express a recessive trait, but are known with certainty to be a heterozygous carrier, have a shaded dot within their </a:t>
            </a:r>
            <a:r>
              <a:rPr lang="en-US" b="1" dirty="0" err="1" smtClean="0">
                <a:solidFill>
                  <a:srgbClr val="002060"/>
                </a:solidFill>
              </a:rPr>
              <a:t>unshaded</a:t>
            </a:r>
            <a:r>
              <a:rPr lang="en-US" b="1" dirty="0" smtClean="0">
                <a:solidFill>
                  <a:srgbClr val="002060"/>
                </a:solidFill>
              </a:rPr>
              <a:t> circle or square.</a:t>
            </a:r>
          </a:p>
          <a:p>
            <a:pPr algn="just">
              <a:buNone/>
            </a:pPr>
            <a:r>
              <a:rPr lang="en-US" b="1" dirty="0" smtClean="0">
                <a:solidFill>
                  <a:srgbClr val="FF0000"/>
                </a:solidFill>
              </a:rPr>
              <a:t>   </a:t>
            </a:r>
            <a:r>
              <a:rPr lang="en-US" dirty="0" smtClean="0">
                <a:solidFill>
                  <a:srgbClr val="FF0000"/>
                </a:solidFill>
              </a:rPr>
              <a:t> If an individual is deceased and the phenotype is unknown, a diagonal line is placed over the circle or square.</a:t>
            </a:r>
            <a:endParaRPr lang="ar-IQ"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sp>
        <p:nvSpPr>
          <p:cNvPr id="3" name="Content Placeholder 2"/>
          <p:cNvSpPr>
            <a:spLocks noGrp="1"/>
          </p:cNvSpPr>
          <p:nvPr>
            <p:ph idx="1"/>
          </p:nvPr>
        </p:nvSpPr>
        <p:spPr>
          <a:xfrm>
            <a:off x="457200" y="304800"/>
            <a:ext cx="8229600" cy="6248400"/>
          </a:xfrm>
        </p:spPr>
        <p:txBody>
          <a:bodyPr>
            <a:normAutofit fontScale="92500" lnSpcReduction="10000"/>
          </a:bodyPr>
          <a:lstStyle/>
          <a:p>
            <a:pPr algn="just">
              <a:buNone/>
            </a:pPr>
            <a:r>
              <a:rPr lang="en-US" dirty="0" smtClean="0"/>
              <a:t>    </a:t>
            </a:r>
            <a:r>
              <a:rPr lang="en-US" dirty="0" smtClean="0">
                <a:solidFill>
                  <a:srgbClr val="FF0000"/>
                </a:solidFill>
              </a:rPr>
              <a:t>Twins are indicated by diagonal lines stemming from a vertical line connected to the </a:t>
            </a:r>
            <a:r>
              <a:rPr lang="en-US" dirty="0" err="1" smtClean="0">
                <a:solidFill>
                  <a:srgbClr val="FF0000"/>
                </a:solidFill>
              </a:rPr>
              <a:t>sibship</a:t>
            </a:r>
            <a:r>
              <a:rPr lang="en-US" dirty="0" smtClean="0">
                <a:solidFill>
                  <a:srgbClr val="FF0000"/>
                </a:solidFill>
              </a:rPr>
              <a:t> line. For identical (or monozygotic) twins, the diagonal lines are linked by a horizontal line. Fraternal (or </a:t>
            </a:r>
            <a:r>
              <a:rPr lang="en-US" dirty="0" err="1" smtClean="0">
                <a:solidFill>
                  <a:srgbClr val="FF0000"/>
                </a:solidFill>
              </a:rPr>
              <a:t>dizygotic</a:t>
            </a:r>
            <a:r>
              <a:rPr lang="en-US" dirty="0" smtClean="0">
                <a:solidFill>
                  <a:srgbClr val="FF0000"/>
                </a:solidFill>
              </a:rPr>
              <a:t>) twins lack this connecting line.</a:t>
            </a:r>
            <a:r>
              <a:rPr lang="en-US" dirty="0" smtClean="0"/>
              <a:t> </a:t>
            </a:r>
          </a:p>
          <a:p>
            <a:pPr algn="just">
              <a:buNone/>
            </a:pPr>
            <a:r>
              <a:rPr lang="en-US" dirty="0" smtClean="0"/>
              <a:t>    </a:t>
            </a:r>
            <a:r>
              <a:rPr lang="en-US" b="1" dirty="0" smtClean="0">
                <a:solidFill>
                  <a:srgbClr val="7030A0"/>
                </a:solidFill>
              </a:rPr>
              <a:t>A number within one of the symbols represents numerous sibs of the same or unknown phenotypes. </a:t>
            </a:r>
          </a:p>
          <a:p>
            <a:pPr algn="just">
              <a:buNone/>
            </a:pPr>
            <a:r>
              <a:rPr lang="en-US" dirty="0" smtClean="0"/>
              <a:t>    </a:t>
            </a:r>
            <a:r>
              <a:rPr lang="en-US" dirty="0" smtClean="0">
                <a:solidFill>
                  <a:srgbClr val="C00000"/>
                </a:solidFill>
              </a:rPr>
              <a:t>The individual whose phenotype first brought attention to the investigation and construction of the pedigree is called the </a:t>
            </a:r>
            <a:r>
              <a:rPr lang="en-US" b="1" dirty="0" err="1" smtClean="0">
                <a:solidFill>
                  <a:srgbClr val="C00000"/>
                </a:solidFill>
              </a:rPr>
              <a:t>proband</a:t>
            </a:r>
            <a:r>
              <a:rPr lang="en-US" b="1" dirty="0" smtClean="0">
                <a:solidFill>
                  <a:srgbClr val="C00000"/>
                </a:solidFill>
              </a:rPr>
              <a:t> </a:t>
            </a:r>
            <a:r>
              <a:rPr lang="en-US" dirty="0" smtClean="0">
                <a:solidFill>
                  <a:srgbClr val="C00000"/>
                </a:solidFill>
              </a:rPr>
              <a:t>and is indicated by an arrow connected to the designation </a:t>
            </a:r>
            <a:r>
              <a:rPr lang="en-US" b="1" dirty="0" smtClean="0">
                <a:solidFill>
                  <a:srgbClr val="C00000"/>
                </a:solidFill>
              </a:rPr>
              <a:t>p. </a:t>
            </a:r>
            <a:r>
              <a:rPr lang="en-US" dirty="0" smtClean="0">
                <a:solidFill>
                  <a:srgbClr val="C00000"/>
                </a:solidFill>
              </a:rPr>
              <a:t>This term applies to either a male or a female.</a:t>
            </a:r>
            <a:endParaRPr lang="ar-IQ" dirty="0">
              <a:solidFill>
                <a:srgbClr val="C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ar-IQ" dirty="0"/>
          </a:p>
        </p:txBody>
      </p:sp>
      <p:sp>
        <p:nvSpPr>
          <p:cNvPr id="3" name="Content Placeholder 2"/>
          <p:cNvSpPr>
            <a:spLocks noGrp="1"/>
          </p:cNvSpPr>
          <p:nvPr>
            <p:ph idx="1"/>
          </p:nvPr>
        </p:nvSpPr>
        <p:spPr>
          <a:xfrm>
            <a:off x="304800" y="228600"/>
            <a:ext cx="8382000" cy="6248400"/>
          </a:xfrm>
        </p:spPr>
        <p:txBody>
          <a:bodyPr>
            <a:normAutofit fontScale="92500" lnSpcReduction="20000"/>
          </a:bodyPr>
          <a:lstStyle/>
          <a:p>
            <a:pPr algn="just"/>
            <a:r>
              <a:rPr lang="en-US" sz="3500" b="1" i="1" dirty="0" smtClean="0">
                <a:solidFill>
                  <a:srgbClr val="002060"/>
                </a:solidFill>
              </a:rPr>
              <a:t>Pedigree Analysis</a:t>
            </a:r>
          </a:p>
          <a:p>
            <a:pPr algn="just"/>
            <a:r>
              <a:rPr lang="en-US" dirty="0" smtClean="0"/>
              <a:t>In Figure 3–13, two pedigrees are shown. </a:t>
            </a:r>
          </a:p>
          <a:p>
            <a:pPr algn="just"/>
            <a:r>
              <a:rPr lang="en-US" dirty="0" smtClean="0"/>
              <a:t>The first illustrates a representative pedigree for a trait that demonstrates </a:t>
            </a:r>
            <a:r>
              <a:rPr lang="en-US" b="1" dirty="0" err="1" smtClean="0">
                <a:solidFill>
                  <a:srgbClr val="FF0000"/>
                </a:solidFill>
              </a:rPr>
              <a:t>autosomal</a:t>
            </a:r>
            <a:r>
              <a:rPr lang="en-US" b="1" dirty="0" smtClean="0">
                <a:solidFill>
                  <a:srgbClr val="FF0000"/>
                </a:solidFill>
              </a:rPr>
              <a:t> recessive inheritance</a:t>
            </a:r>
            <a:r>
              <a:rPr lang="en-US" dirty="0" smtClean="0"/>
              <a:t>, such as </a:t>
            </a:r>
            <a:r>
              <a:rPr lang="en-US" b="1" dirty="0" smtClean="0"/>
              <a:t>albinism. </a:t>
            </a:r>
            <a:r>
              <a:rPr lang="en-US" dirty="0" smtClean="0"/>
              <a:t>The male parent of the first generation (I-1) is affected. Characteristic of a rare recessive trait with an affected parent, the trait “disappears” in the offspring of the next generation. Assuming </a:t>
            </a:r>
            <a:r>
              <a:rPr lang="en-US" dirty="0" err="1" smtClean="0"/>
              <a:t>recessiveness</a:t>
            </a:r>
            <a:r>
              <a:rPr lang="en-US" dirty="0" smtClean="0"/>
              <a:t>, we might predict that the unaffected female parent (I-2) is a homozygous normal individual because none of the offspring show the disorder. Had she been heterozygous, one half of the offspring would be expected to exhibit albinism, but none do. However, such a small sample (three offspring) prevents us from knowing for certain.</a:t>
            </a:r>
            <a:endParaRPr lang="ar-IQ"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488</Words>
  <Application>Microsoft Office PowerPoint</Application>
  <PresentationFormat>On-screen Show (4:3)</PresentationFormat>
  <Paragraphs>33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GENETIC DISEASES Lecture 3</vt:lpstr>
      <vt:lpstr> </vt:lpstr>
      <vt:lpstr> </vt:lpstr>
      <vt:lpstr> </vt:lpstr>
      <vt:lpstr> </vt:lpstr>
      <vt:lpstr> </vt:lpstr>
      <vt:lpstr> </vt:lpstr>
      <vt:lpstr> </vt:lpstr>
      <vt:lpstr> </vt:lpstr>
      <vt:lpstr> </vt:lpstr>
      <vt:lpstr> </vt:lpstr>
      <vt:lpstr> </vt:lpstr>
      <vt:lpstr> </vt:lpstr>
      <vt:lpstr>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GENETIC DISEASES Lecture 3</dc:title>
  <dc:creator>asus pc</dc:creator>
  <cp:lastModifiedBy>asus pc</cp:lastModifiedBy>
  <cp:revision>6</cp:revision>
  <dcterms:created xsi:type="dcterms:W3CDTF">2006-08-16T00:00:00Z</dcterms:created>
  <dcterms:modified xsi:type="dcterms:W3CDTF">2015-03-09T18:05:31Z</dcterms:modified>
</cp:coreProperties>
</file>