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257" r:id="rId3"/>
    <p:sldId id="259" r:id="rId4"/>
    <p:sldId id="290" r:id="rId5"/>
    <p:sldId id="276" r:id="rId6"/>
    <p:sldId id="289" r:id="rId7"/>
    <p:sldId id="291" r:id="rId8"/>
    <p:sldId id="282" r:id="rId9"/>
    <p:sldId id="261" r:id="rId10"/>
    <p:sldId id="262" r:id="rId11"/>
    <p:sldId id="288" r:id="rId12"/>
    <p:sldId id="266" r:id="rId13"/>
    <p:sldId id="283" r:id="rId14"/>
    <p:sldId id="264" r:id="rId15"/>
    <p:sldId id="267" r:id="rId16"/>
    <p:sldId id="268" r:id="rId17"/>
    <p:sldId id="269" r:id="rId18"/>
    <p:sldId id="280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5C4"/>
    <a:srgbClr val="FBD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69" autoAdjust="0"/>
  </p:normalViewPr>
  <p:slideViewPr>
    <p:cSldViewPr>
      <p:cViewPr>
        <p:scale>
          <a:sx n="78" d="100"/>
          <a:sy n="78" d="100"/>
        </p:scale>
        <p:origin x="-114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502F7-2059-4635-83F2-6631546EDB5E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ED940-3567-477E-BF1F-4CA8AF36BA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4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reaction occurs in three stages in all DNA ligases:</a:t>
            </a:r>
          </a:p>
          <a:p>
            <a:endParaRPr lang="en-US" dirty="0" smtClean="0"/>
          </a:p>
          <a:p>
            <a:r>
              <a:rPr lang="en-US" dirty="0" smtClean="0"/>
              <a:t>1.      Formation of a covalent enzyme-AMP intermediate linked to a lysine side-chain in the enzyme.</a:t>
            </a:r>
          </a:p>
          <a:p>
            <a:endParaRPr lang="en-US" dirty="0" smtClean="0"/>
          </a:p>
          <a:p>
            <a:r>
              <a:rPr lang="en-US" dirty="0" smtClean="0"/>
              <a:t>2.      Transfer of the AMP nucleotide to the 5’ phosphate of the nicked DNA strand.</a:t>
            </a:r>
          </a:p>
          <a:p>
            <a:endParaRPr lang="en-US" dirty="0" smtClean="0"/>
          </a:p>
          <a:p>
            <a:r>
              <a:rPr lang="en-US" dirty="0" smtClean="0"/>
              <a:t>3.      Attack on the AMP-DNA bond by the 3’-OH of the nicked DNA sealing the phosphate backbone and resealing AMP.  </a:t>
            </a:r>
          </a:p>
          <a:p>
            <a:endParaRPr lang="en-US" dirty="0" smtClean="0"/>
          </a:p>
          <a:p>
            <a:r>
              <a:rPr lang="en-US" dirty="0" smtClean="0"/>
              <a:t>The following figure illustrates the three reaction stages: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ED940-3567-477E-BF1F-4CA8AF36BA6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2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DNA repair protein XRCC1 also known as X-ray repair cross-complementing protein 1 is a protein that in humans is encoded by the XRCC1 gene. XRCC1 is involved in DNA repair where it complexes with DNA ligase III.</a:t>
            </a:r>
          </a:p>
          <a:p>
            <a:r>
              <a:rPr lang="en-US" dirty="0" smtClean="0"/>
              <a:t>base excision repair (BER) is a cellular mechanism that repairs damaged DNA throughout the cell cycle. It is responsible primarily for removing small, non-helix-distorting base lesions from the genome. The related nucleotide excision repair pathway repairs bulky helix-distorting lesions. BER is important for removing damaged bases that could otherwise cause mutations by </a:t>
            </a:r>
            <a:r>
              <a:rPr lang="en-US" dirty="0" err="1" smtClean="0"/>
              <a:t>mispairing</a:t>
            </a:r>
            <a:r>
              <a:rPr lang="en-US" dirty="0" smtClean="0"/>
              <a:t> or lead to breaks in DNA during replication. </a:t>
            </a:r>
          </a:p>
          <a:p>
            <a:r>
              <a:rPr lang="en-US" dirty="0" smtClean="0"/>
              <a:t>V(D)J recombination, less commonly known as somatic recombination, is the unique mechanism of genetic recombination that occurs only in developing lymphocytes during the early stages of T and B cell maturation. The process results in the highly diverse repertoire of antibodies/</a:t>
            </a:r>
            <a:r>
              <a:rPr lang="en-US" dirty="0" err="1" smtClean="0"/>
              <a:t>immunoglobulins</a:t>
            </a:r>
            <a:r>
              <a:rPr lang="en-US" dirty="0" smtClean="0"/>
              <a:t> (</a:t>
            </a:r>
            <a:r>
              <a:rPr lang="en-US" dirty="0" err="1" smtClean="0"/>
              <a:t>Igs</a:t>
            </a:r>
            <a:r>
              <a:rPr lang="en-US" dirty="0" smtClean="0"/>
              <a:t>) and T cell receptors (TCRs) found on B cells and T cells, respectively.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ED940-3567-477E-BF1F-4CA8AF36BA6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2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4000">
              <a:srgbClr val="FEE7F2">
                <a:alpha val="72000"/>
              </a:srgbClr>
            </a:gs>
            <a:gs pos="36000">
              <a:srgbClr val="FCE5C4"/>
            </a:gs>
            <a:gs pos="61000">
              <a:srgbClr val="FBA97D"/>
            </a:gs>
            <a:gs pos="82001">
              <a:srgbClr val="FBD49C"/>
            </a:gs>
            <a:gs pos="93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D4548-D0D5-4111-8395-9C9A8E8C417F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F2F34-EDE3-49F8-9EC9-94F775FF9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fullwiki.org/DNA_repair" TargetMode="External"/><Relationship Id="rId13" Type="http://schemas.openxmlformats.org/officeDocument/2006/relationships/hyperlink" Target="http://www.thefullwiki.org/Non-homologous_end_joining" TargetMode="External"/><Relationship Id="rId3" Type="http://schemas.openxmlformats.org/officeDocument/2006/relationships/hyperlink" Target="http://www.thefullwiki.org/LIG1" TargetMode="External"/><Relationship Id="rId7" Type="http://schemas.openxmlformats.org/officeDocument/2006/relationships/hyperlink" Target="http://www.thefullwiki.org/Protein_complex" TargetMode="External"/><Relationship Id="rId12" Type="http://schemas.openxmlformats.org/officeDocument/2006/relationships/hyperlink" Target="http://www.thefullwiki.org/LIG4" TargetMode="External"/><Relationship Id="rId17" Type="http://schemas.openxmlformats.org/officeDocument/2006/relationships/hyperlink" Target="http://www.thefullwiki.org/Immune_system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thefullwiki.org/T-cell_recepto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hefullwiki.org/Splice" TargetMode="External"/><Relationship Id="rId11" Type="http://schemas.openxmlformats.org/officeDocument/2006/relationships/hyperlink" Target="http://www.thefullwiki.org/Mutations" TargetMode="External"/><Relationship Id="rId5" Type="http://schemas.openxmlformats.org/officeDocument/2006/relationships/hyperlink" Target="http://www.thefullwiki.org/Okazaki_fragment" TargetMode="External"/><Relationship Id="rId15" Type="http://schemas.openxmlformats.org/officeDocument/2006/relationships/hyperlink" Target="http://www.thefullwiki.org/Immunoglobulin" TargetMode="External"/><Relationship Id="rId10" Type="http://schemas.openxmlformats.org/officeDocument/2006/relationships/hyperlink" Target="http://www.thefullwiki.org/XRCC1" TargetMode="External"/><Relationship Id="rId4" Type="http://schemas.openxmlformats.org/officeDocument/2006/relationships/hyperlink" Target="http://www.thefullwiki.org/Replication_fork" TargetMode="External"/><Relationship Id="rId9" Type="http://schemas.openxmlformats.org/officeDocument/2006/relationships/hyperlink" Target="http://www.thefullwiki.org/Protein" TargetMode="External"/><Relationship Id="rId14" Type="http://schemas.openxmlformats.org/officeDocument/2006/relationships/hyperlink" Target="http://www.thefullwiki.org/V(D)J_recombination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hosphodiester_bonds" TargetMode="External"/><Relationship Id="rId7" Type="http://schemas.openxmlformats.org/officeDocument/2006/relationships/hyperlink" Target="http://en.wikipedia.org/wiki/Pyrophosphate" TargetMode="External"/><Relationship Id="rId2" Type="http://schemas.openxmlformats.org/officeDocument/2006/relationships/hyperlink" Target="http://en.wikipedia.org/wiki/Coval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5'_end" TargetMode="External"/><Relationship Id="rId5" Type="http://schemas.openxmlformats.org/officeDocument/2006/relationships/hyperlink" Target="http://en.wikipedia.org/wiki/Nucleotide" TargetMode="External"/><Relationship Id="rId4" Type="http://schemas.openxmlformats.org/officeDocument/2006/relationships/hyperlink" Target="http://en.wikipedia.org/wiki/3'_en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7162800" cy="16002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accent2"/>
                </a:solidFill>
              </a:rPr>
              <a:t/>
            </a:r>
            <a:br>
              <a:rPr lang="en-US" sz="6000" dirty="0" smtClean="0">
                <a:solidFill>
                  <a:schemeClr val="accent2"/>
                </a:solidFill>
              </a:rPr>
            </a:br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DNA Ligase</a:t>
            </a:r>
            <a:b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en-US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53000"/>
            <a:ext cx="7162800" cy="16002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12800" dirty="0" smtClean="0">
                <a:solidFill>
                  <a:schemeClr val="tx1"/>
                </a:solidFill>
              </a:rPr>
              <a:t>    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chemeClr val="accent2"/>
                </a:solidFill>
              </a:rPr>
              <a:t>Bacteriophage</a:t>
            </a:r>
            <a:r>
              <a:rPr lang="en-US" sz="3600" dirty="0" smtClean="0">
                <a:solidFill>
                  <a:schemeClr val="accent2"/>
                </a:solidFill>
              </a:rPr>
              <a:t> T4 DNA </a:t>
            </a:r>
            <a:r>
              <a:rPr lang="en-US" sz="3600" dirty="0" err="1" smtClean="0">
                <a:solidFill>
                  <a:schemeClr val="accent2"/>
                </a:solidFill>
              </a:rPr>
              <a:t>Ligase</a:t>
            </a:r>
            <a:r>
              <a:rPr lang="en-US" sz="3600" dirty="0" smtClean="0"/>
              <a:t> (ATP)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most widely used DNA </a:t>
            </a:r>
            <a:r>
              <a:rPr lang="en-US" sz="2800" dirty="0" err="1" smtClean="0"/>
              <a:t>ligase</a:t>
            </a:r>
            <a:r>
              <a:rPr lang="en-US" sz="2800" dirty="0" smtClean="0"/>
              <a:t> is derived from the T4 </a:t>
            </a:r>
            <a:r>
              <a:rPr lang="en-US" sz="2800" dirty="0" err="1" smtClean="0"/>
              <a:t>bacteriophage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It is a monomeric polypeptide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MW 68KDa is encoded by bacteriophage  gene30.</a:t>
            </a:r>
          </a:p>
          <a:p>
            <a:endParaRPr lang="en-US" sz="2800" dirty="0" smtClean="0"/>
          </a:p>
          <a:p>
            <a:r>
              <a:rPr lang="en-US" sz="2800" dirty="0" smtClean="0"/>
              <a:t>It has broader specificity and repairs single stranded</a:t>
            </a:r>
          </a:p>
          <a:p>
            <a:pPr>
              <a:buNone/>
            </a:pPr>
            <a:r>
              <a:rPr lang="en-US" sz="2800" dirty="0" smtClean="0"/>
              <a:t>    duplex DNA, RNA or DNA:RNA hybrids.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.</a:t>
            </a:r>
          </a:p>
          <a:p>
            <a:r>
              <a:rPr lang="en-US" sz="2800" dirty="0" smtClean="0"/>
              <a:t>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87" y="1748631"/>
            <a:ext cx="614362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u="sng" dirty="0" smtClean="0">
                <a:solidFill>
                  <a:schemeClr val="accent6">
                    <a:lumMod val="75000"/>
                  </a:schemeClr>
                </a:solidFill>
              </a:rPr>
              <a:t>Application: </a:t>
            </a:r>
            <a:br>
              <a:rPr lang="en-US" sz="4400" u="sng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6858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2800" dirty="0" smtClean="0"/>
              <a:t>1  ligation of cohesive ends:</a:t>
            </a:r>
          </a:p>
          <a:p>
            <a:pPr lvl="1">
              <a:buNone/>
            </a:pPr>
            <a:r>
              <a:rPr lang="en-US" dirty="0" smtClean="0"/>
              <a:t>        </a:t>
            </a:r>
          </a:p>
          <a:p>
            <a:pPr lvl="1">
              <a:buNone/>
            </a:pPr>
            <a:r>
              <a:rPr lang="en-US" dirty="0" smtClean="0"/>
              <a:t>2 ligation of blunt ended termini:</a:t>
            </a:r>
          </a:p>
          <a:p>
            <a:pPr lvl="1">
              <a:buNone/>
            </a:pPr>
            <a:r>
              <a:rPr lang="en-US" dirty="0" smtClean="0"/>
              <a:t>        this    reaction  is much slower than ligation of sticky          ends and the ligation is improved  by addition of monovalent  cation and low concentration of PEG</a:t>
            </a:r>
          </a:p>
          <a:p>
            <a:pPr lvl="1">
              <a:buNone/>
            </a:pPr>
            <a:r>
              <a:rPr lang="en-US" dirty="0" smtClean="0"/>
              <a:t>.3 Ligation of synthetic linkers or adapter</a:t>
            </a:r>
          </a:p>
          <a:p>
            <a:pPr lvl="1">
              <a:buNone/>
            </a:pPr>
            <a:r>
              <a:rPr lang="en-US" dirty="0" smtClean="0"/>
              <a:t>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15425" t="18350" r="6250" b="6269"/>
          <a:stretch>
            <a:fillRect/>
          </a:stretch>
        </p:blipFill>
        <p:spPr bwMode="auto">
          <a:xfrm>
            <a:off x="228600" y="304800"/>
            <a:ext cx="8763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E.Coli </a:t>
            </a:r>
            <a:r>
              <a:rPr lang="en-US" sz="3600" dirty="0" smtClean="0"/>
              <a:t>DNA ligase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It is derived from E.coli cell and requires NAD+ as cofacter.</a:t>
            </a:r>
          </a:p>
          <a:p>
            <a:r>
              <a:rPr lang="en-US" sz="2800" dirty="0" smtClean="0"/>
              <a:t>It is a monomeric  enzyme of MW 74KDa which catalyzes the formation of  the phosphodiester bond  in duplex DNA containing  cohesive  ends.</a:t>
            </a:r>
          </a:p>
          <a:p>
            <a:endParaRPr lang="en-US" sz="2800" dirty="0" smtClean="0"/>
          </a:p>
          <a:p>
            <a:r>
              <a:rPr lang="en-US" sz="2800" dirty="0" smtClean="0"/>
              <a:t>This enzyme has narrower substrate specificity, making it a useful tool in specific application.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1) ligation of cohesive ends:</a:t>
            </a:r>
            <a:r>
              <a:rPr lang="en-US" sz="2800" i="1" dirty="0" smtClean="0"/>
              <a:t>E.coli  DNA</a:t>
            </a:r>
            <a:r>
              <a:rPr lang="en-US" sz="2800" dirty="0" smtClean="0"/>
              <a:t> ligase is used to catalyze  sticky  end  ligation.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2)cloning of full length cDNA:</a:t>
            </a:r>
          </a:p>
          <a:p>
            <a:pPr>
              <a:buNone/>
            </a:pPr>
            <a:r>
              <a:rPr lang="en-US" sz="2800" dirty="0" smtClean="0"/>
              <a:t>     E.coli DNA ligase has been employed in a procedure for high efficiency cloning of full length cDNA       </a:t>
            </a:r>
          </a:p>
          <a:p>
            <a:pPr>
              <a:buNone/>
            </a:pPr>
            <a:r>
              <a:rPr lang="en-US" sz="2800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Taq DNA ligase</a:t>
            </a:r>
            <a:r>
              <a:rPr lang="en-US" sz="3600" dirty="0" smtClean="0"/>
              <a:t> [NAD</a:t>
            </a:r>
            <a:r>
              <a:rPr lang="en-US" sz="3600" baseline="30000" dirty="0" smtClean="0"/>
              <a:t>+</a:t>
            </a:r>
            <a:r>
              <a:rPr lang="en-US" sz="3600" dirty="0" smtClean="0"/>
              <a:t> ]</a:t>
            </a:r>
            <a:endParaRPr lang="en-US" sz="3600" baseline="30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9248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    The gene encoding  </a:t>
            </a:r>
            <a:r>
              <a:rPr lang="en-US" sz="2800" dirty="0" err="1" smtClean="0"/>
              <a:t>thermostable</a:t>
            </a:r>
            <a:r>
              <a:rPr lang="en-US" sz="2800" dirty="0" smtClean="0"/>
              <a:t> </a:t>
            </a:r>
            <a:r>
              <a:rPr lang="en-US" sz="2800" dirty="0" err="1" smtClean="0"/>
              <a:t>ligases</a:t>
            </a:r>
            <a:r>
              <a:rPr lang="en-US" sz="2800" dirty="0" smtClean="0"/>
              <a:t>  have been identified  from several </a:t>
            </a:r>
            <a:r>
              <a:rPr lang="en-US" sz="2800" dirty="0" err="1" smtClean="0"/>
              <a:t>thermophilic</a:t>
            </a:r>
            <a:r>
              <a:rPr lang="en-US" sz="2800" dirty="0" smtClean="0"/>
              <a:t> bacteria.</a:t>
            </a:r>
          </a:p>
          <a:p>
            <a:pPr>
              <a:buNone/>
            </a:pPr>
            <a:r>
              <a:rPr lang="en-US" sz="2800" dirty="0" smtClean="0"/>
              <a:t>     Several  of this </a:t>
            </a:r>
            <a:r>
              <a:rPr lang="en-US" sz="2800" dirty="0" err="1" smtClean="0"/>
              <a:t>ligase</a:t>
            </a:r>
            <a:r>
              <a:rPr lang="en-US" sz="2800" dirty="0" smtClean="0"/>
              <a:t>   have   been cloned  and expressed  to high  levels  in  </a:t>
            </a:r>
            <a:r>
              <a:rPr lang="en-US" sz="2800" i="1" dirty="0" err="1" smtClean="0"/>
              <a:t>E.coli</a:t>
            </a:r>
            <a:endParaRPr lang="en-US" sz="2800" dirty="0" smtClean="0"/>
          </a:p>
          <a:p>
            <a:r>
              <a:rPr lang="en-US" sz="2800" dirty="0" smtClean="0"/>
              <a:t>It is uses in the detection of mutation  as </a:t>
            </a:r>
          </a:p>
          <a:p>
            <a:pPr>
              <a:buNone/>
            </a:pPr>
            <a:r>
              <a:rPr lang="en-US" sz="2800" dirty="0" smtClean="0"/>
              <a:t>    </a:t>
            </a:r>
            <a:r>
              <a:rPr lang="en-US" sz="2800" dirty="0" err="1" smtClean="0"/>
              <a:t>thermostable</a:t>
            </a:r>
            <a:r>
              <a:rPr lang="en-US" sz="2800" dirty="0" smtClean="0"/>
              <a:t> DNA </a:t>
            </a:r>
            <a:r>
              <a:rPr lang="en-US" sz="2800" dirty="0" err="1" smtClean="0"/>
              <a:t>ligase</a:t>
            </a:r>
            <a:r>
              <a:rPr lang="en-US" sz="2800" dirty="0" smtClean="0"/>
              <a:t> retain their activities after exposure to higher temp for multiple rounds </a:t>
            </a:r>
          </a:p>
          <a:p>
            <a:pPr>
              <a:buNone/>
            </a:pPr>
            <a:r>
              <a:rPr lang="en-US" sz="2800" dirty="0" smtClean="0"/>
              <a:t>         </a:t>
            </a:r>
          </a:p>
          <a:p>
            <a:r>
              <a:rPr lang="en-US" sz="2800" dirty="0" smtClean="0"/>
              <a:t>it is uses in DNA </a:t>
            </a:r>
            <a:r>
              <a:rPr lang="en-US" sz="2800" dirty="0" err="1" smtClean="0"/>
              <a:t>amplificaton</a:t>
            </a:r>
            <a:r>
              <a:rPr lang="en-US" sz="2800" dirty="0" smtClean="0"/>
              <a:t> reaction to detect mutation  in  mammalian  DNA.</a:t>
            </a:r>
          </a:p>
          <a:p>
            <a:pPr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T4 RNA </a:t>
            </a:r>
            <a:r>
              <a:rPr lang="en-US" sz="3600" dirty="0" err="1" smtClean="0">
                <a:solidFill>
                  <a:srgbClr val="7030A0"/>
                </a:solidFill>
              </a:rPr>
              <a:t>Ligase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RNA </a:t>
            </a:r>
            <a:r>
              <a:rPr lang="en-US" sz="2800" dirty="0" err="1" smtClean="0"/>
              <a:t>ligase</a:t>
            </a:r>
            <a:r>
              <a:rPr lang="en-US" sz="2800" dirty="0" smtClean="0"/>
              <a:t> is the only phage RNA </a:t>
            </a:r>
            <a:r>
              <a:rPr lang="en-US" sz="2800" dirty="0" err="1" smtClean="0"/>
              <a:t>ligase</a:t>
            </a:r>
            <a:r>
              <a:rPr lang="en-US" sz="2800" dirty="0" smtClean="0"/>
              <a:t> that has been extensively characterized and used in genetic engineering.</a:t>
            </a:r>
          </a:p>
          <a:p>
            <a:r>
              <a:rPr lang="en-US" sz="2800" dirty="0" smtClean="0"/>
              <a:t>This enzyme catalyzed the </a:t>
            </a:r>
            <a:r>
              <a:rPr lang="en-US" sz="2800" dirty="0" err="1" smtClean="0"/>
              <a:t>phosphodiester</a:t>
            </a:r>
            <a:r>
              <a:rPr lang="en-US" sz="2800" dirty="0" smtClean="0"/>
              <a:t> bond formation of RNA molecule with hydrolysis of ATP to PPI</a:t>
            </a:r>
          </a:p>
          <a:p>
            <a:r>
              <a:rPr lang="en-US" sz="2800" dirty="0" smtClean="0"/>
              <a:t>It is </a:t>
            </a:r>
            <a:r>
              <a:rPr lang="en-US" sz="2800" dirty="0" err="1" smtClean="0"/>
              <a:t>monomeric</a:t>
            </a:r>
            <a:r>
              <a:rPr lang="en-US" sz="2800" dirty="0" smtClean="0"/>
              <a:t> enzyme with 373 deduced amino acid residues is a product of the T4 gene  63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" y="0"/>
            <a:ext cx="3834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sp>
        <p:nvSpPr>
          <p:cNvPr id="3074" name="AutoShape 2" descr="http://www.uic.edu/classes/phar/phar331/lecture5/image19.gif"/>
          <p:cNvSpPr>
            <a:spLocks noChangeAspect="1" noChangeArrowheads="1"/>
          </p:cNvSpPr>
          <p:nvPr/>
        </p:nvSpPr>
        <p:spPr bwMode="auto">
          <a:xfrm>
            <a:off x="2895600" y="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2880" y="304800"/>
            <a:ext cx="87325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Mammalian </a:t>
            </a:r>
            <a:r>
              <a:rPr lang="en-US" sz="2400" b="1" dirty="0" err="1" smtClean="0"/>
              <a:t>ligases</a:t>
            </a:r>
            <a:endParaRPr lang="en-US" sz="2400" b="1" dirty="0" smtClean="0"/>
          </a:p>
          <a:p>
            <a:r>
              <a:rPr lang="en-US" sz="2400" dirty="0" smtClean="0"/>
              <a:t>.</a:t>
            </a:r>
          </a:p>
          <a:p>
            <a:r>
              <a:rPr lang="en-US" sz="2400" dirty="0" smtClean="0">
                <a:solidFill>
                  <a:schemeClr val="accent1"/>
                </a:solidFill>
                <a:hlinkClick r:id="rId3" tooltip="LIG1"/>
              </a:rPr>
              <a:t>DNA </a:t>
            </a:r>
            <a:r>
              <a:rPr lang="en-US" sz="2400" dirty="0" err="1" smtClean="0">
                <a:solidFill>
                  <a:schemeClr val="accent1"/>
                </a:solidFill>
                <a:hlinkClick r:id="rId3" tooltip="LIG1"/>
              </a:rPr>
              <a:t>ligase</a:t>
            </a:r>
            <a:r>
              <a:rPr lang="en-US" sz="2400" dirty="0" smtClean="0">
                <a:solidFill>
                  <a:schemeClr val="accent1"/>
                </a:solidFill>
                <a:hlinkClick r:id="rId3" tooltip="LIG1"/>
              </a:rPr>
              <a:t> I</a:t>
            </a:r>
            <a:r>
              <a:rPr lang="en-US" sz="2400" dirty="0" smtClean="0">
                <a:solidFill>
                  <a:schemeClr val="accent1"/>
                </a:solidFill>
              </a:rPr>
              <a:t>: </a:t>
            </a:r>
            <a:r>
              <a:rPr lang="en-US" sz="2400" dirty="0" err="1" smtClean="0"/>
              <a:t>ligates</a:t>
            </a:r>
            <a:r>
              <a:rPr lang="en-US" sz="2400" dirty="0" smtClean="0"/>
              <a:t> the nascent DNA of the </a:t>
            </a:r>
            <a:r>
              <a:rPr lang="en-US" sz="2400" dirty="0" smtClean="0">
                <a:hlinkClick r:id="rId4" tooltip="Replication fork"/>
              </a:rPr>
              <a:t>lagging strand</a:t>
            </a:r>
            <a:r>
              <a:rPr lang="en-US" sz="2400" dirty="0" smtClean="0"/>
              <a:t> after the DNA polymerase I has removed the RNA primer from the </a:t>
            </a:r>
            <a:r>
              <a:rPr lang="en-US" sz="2400" dirty="0" smtClean="0">
                <a:hlinkClick r:id="rId5" tooltip="Okazaki fragment"/>
              </a:rPr>
              <a:t>Okazaki fragments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DNA </a:t>
            </a:r>
            <a:r>
              <a:rPr lang="en-US" sz="2400" dirty="0" err="1" smtClean="0"/>
              <a:t>ligase</a:t>
            </a:r>
            <a:r>
              <a:rPr lang="en-US" sz="2400" dirty="0" smtClean="0"/>
              <a:t> II: alternatively </a:t>
            </a:r>
            <a:r>
              <a:rPr lang="en-US" sz="2400" dirty="0" smtClean="0">
                <a:hlinkClick r:id="rId6" tooltip="Splice"/>
              </a:rPr>
              <a:t>spliced</a:t>
            </a:r>
            <a:r>
              <a:rPr lang="en-US" sz="2400" dirty="0" smtClean="0"/>
              <a:t> form of DNA </a:t>
            </a:r>
            <a:r>
              <a:rPr lang="en-US" sz="2400" dirty="0" err="1" smtClean="0"/>
              <a:t>ligase</a:t>
            </a:r>
            <a:r>
              <a:rPr lang="en-US" sz="2400" dirty="0" smtClean="0"/>
              <a:t> III found in non-dividing cells.</a:t>
            </a:r>
          </a:p>
          <a:p>
            <a:endParaRPr lang="en-US" sz="2400" dirty="0" smtClean="0"/>
          </a:p>
          <a:p>
            <a:r>
              <a:rPr lang="en-US" sz="2400" dirty="0" smtClean="0"/>
              <a:t>DNA </a:t>
            </a:r>
            <a:r>
              <a:rPr lang="en-US" sz="2400" dirty="0" err="1" smtClean="0"/>
              <a:t>ligase</a:t>
            </a:r>
            <a:r>
              <a:rPr lang="en-US" sz="2400" dirty="0" smtClean="0"/>
              <a:t> III: </a:t>
            </a:r>
            <a:r>
              <a:rPr lang="en-US" sz="2400" dirty="0" smtClean="0">
                <a:hlinkClick r:id="rId7" tooltip="Protein complex"/>
              </a:rPr>
              <a:t>complexes</a:t>
            </a:r>
            <a:r>
              <a:rPr lang="en-US" sz="2400" dirty="0" smtClean="0"/>
              <a:t> with </a:t>
            </a:r>
            <a:r>
              <a:rPr lang="en-US" sz="2400" dirty="0" smtClean="0">
                <a:hlinkClick r:id="rId8" tooltip="DNA repair"/>
              </a:rPr>
              <a:t>DNA repair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9" tooltip="Protein"/>
              </a:rPr>
              <a:t>protein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10" tooltip="XRCC1"/>
              </a:rPr>
              <a:t>XRCC1</a:t>
            </a:r>
            <a:r>
              <a:rPr lang="en-US" sz="2400" dirty="0" smtClean="0"/>
              <a:t> to aid in sealing </a:t>
            </a:r>
            <a:r>
              <a:rPr lang="en-US" sz="2400" dirty="0" smtClean="0">
                <a:hlinkClick r:id="rId8" tooltip="DNA repair"/>
              </a:rPr>
              <a:t>base excision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11" tooltip="Mutations"/>
              </a:rPr>
              <a:t>mutations</a:t>
            </a:r>
            <a:r>
              <a:rPr lang="en-US" sz="2400" dirty="0" smtClean="0"/>
              <a:t> and recombinant fragments.</a:t>
            </a:r>
          </a:p>
          <a:p>
            <a:endParaRPr lang="en-US" sz="2400" dirty="0" smtClean="0"/>
          </a:p>
          <a:p>
            <a:r>
              <a:rPr lang="en-US" sz="2400" dirty="0" smtClean="0">
                <a:hlinkClick r:id="rId12" tooltip="LIG4"/>
              </a:rPr>
              <a:t>DNA </a:t>
            </a:r>
            <a:r>
              <a:rPr lang="en-US" sz="2400" dirty="0" err="1" smtClean="0">
                <a:hlinkClick r:id="rId12" tooltip="LIG4"/>
              </a:rPr>
              <a:t>ligase</a:t>
            </a:r>
            <a:r>
              <a:rPr lang="en-US" sz="2400" dirty="0" smtClean="0">
                <a:hlinkClick r:id="rId12" tooltip="LIG4"/>
              </a:rPr>
              <a:t> IV</a:t>
            </a:r>
            <a:r>
              <a:rPr lang="en-US" sz="2400" dirty="0" smtClean="0"/>
              <a:t>:. It catalyzes the final step in the </a:t>
            </a:r>
            <a:r>
              <a:rPr lang="en-US" sz="2400" dirty="0" smtClean="0">
                <a:hlinkClick r:id="rId13" tooltip="Non-homologous end joining"/>
              </a:rPr>
              <a:t>non-homologous end joining</a:t>
            </a:r>
            <a:r>
              <a:rPr lang="en-US" sz="2400" dirty="0" smtClean="0"/>
              <a:t> DNA double-strand break repair pathway. It is also required for </a:t>
            </a:r>
            <a:r>
              <a:rPr lang="en-US" sz="2400" dirty="0" smtClean="0">
                <a:hlinkClick r:id="rId14" tooltip="V(D)J recombination"/>
              </a:rPr>
              <a:t>V(D)J recombination</a:t>
            </a:r>
            <a:r>
              <a:rPr lang="en-US" sz="2400" dirty="0" smtClean="0"/>
              <a:t>, the process which generates diversity in </a:t>
            </a:r>
            <a:r>
              <a:rPr lang="en-US" sz="2400" dirty="0" smtClean="0">
                <a:hlinkClick r:id="rId15" tooltip="Immunoglobulin"/>
              </a:rPr>
              <a:t>immunoglobulin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16" tooltip="T-cell receptor"/>
              </a:rPr>
              <a:t>T-cell receptor</a:t>
            </a:r>
            <a:r>
              <a:rPr lang="en-US" sz="2400" dirty="0" smtClean="0"/>
              <a:t> loci during </a:t>
            </a:r>
            <a:r>
              <a:rPr lang="en-US" sz="2400" dirty="0" smtClean="0">
                <a:hlinkClick r:id="rId17" tooltip="Immune system"/>
              </a:rPr>
              <a:t>immune system</a:t>
            </a:r>
            <a:r>
              <a:rPr lang="en-US" sz="2400" dirty="0" smtClean="0"/>
              <a:t> development.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9600" i="1" dirty="0" smtClean="0">
              <a:solidFill>
                <a:srgbClr val="7030A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en-US" sz="9600" i="1" dirty="0" smtClean="0">
                <a:solidFill>
                  <a:srgbClr val="7030A0"/>
                </a:solidFill>
                <a:ea typeface="Arial Unicode MS" pitchFamily="34" charset="-128"/>
                <a:cs typeface="Arial Unicode MS" pitchFamily="34" charset="-128"/>
              </a:rPr>
              <a:t>THANK YOU</a:t>
            </a:r>
            <a:endParaRPr lang="en-US" sz="9600" i="1" dirty="0">
              <a:solidFill>
                <a:srgbClr val="7030A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Introduction</a:t>
            </a:r>
          </a:p>
          <a:p>
            <a:r>
              <a:rPr lang="en-US" sz="2800" dirty="0" smtClean="0"/>
              <a:t>Mechanism of DNA ligase</a:t>
            </a:r>
          </a:p>
          <a:p>
            <a:r>
              <a:rPr lang="en-US" sz="2800" dirty="0" smtClean="0"/>
              <a:t>Unit of enzyme activity</a:t>
            </a:r>
          </a:p>
          <a:p>
            <a:r>
              <a:rPr lang="en-US" sz="2800" dirty="0" smtClean="0"/>
              <a:t>Types of DNA Ligase:</a:t>
            </a:r>
          </a:p>
          <a:p>
            <a:pPr>
              <a:buNone/>
            </a:pPr>
            <a:r>
              <a:rPr lang="en-US" sz="2800" dirty="0" smtClean="0"/>
              <a:t>      1)Bacteriophage T</a:t>
            </a:r>
            <a:r>
              <a:rPr lang="en-US" sz="2800" baseline="-25000" dirty="0" smtClean="0"/>
              <a:t>4 </a:t>
            </a:r>
            <a:r>
              <a:rPr lang="en-US" sz="2800" dirty="0" smtClean="0"/>
              <a:t>DNA ligase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2)</a:t>
            </a:r>
            <a:r>
              <a:rPr lang="en-US" sz="2800" i="1" dirty="0" err="1" smtClean="0"/>
              <a:t>E.coli</a:t>
            </a:r>
            <a:r>
              <a:rPr lang="en-US" sz="2800" i="1" dirty="0" smtClean="0"/>
              <a:t> </a:t>
            </a:r>
            <a:r>
              <a:rPr lang="en-US" sz="2800" dirty="0" smtClean="0"/>
              <a:t>DNA </a:t>
            </a:r>
            <a:r>
              <a:rPr lang="en-US" sz="2800" dirty="0" err="1" smtClean="0"/>
              <a:t>Ligase</a:t>
            </a:r>
            <a:endParaRPr lang="en-US" sz="2800" dirty="0" smtClean="0"/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3)</a:t>
            </a:r>
            <a:r>
              <a:rPr lang="en-US" sz="2800" dirty="0" err="1" smtClean="0"/>
              <a:t>Taq</a:t>
            </a:r>
            <a:r>
              <a:rPr lang="en-US" sz="2800" dirty="0" smtClean="0"/>
              <a:t> DNA </a:t>
            </a:r>
            <a:r>
              <a:rPr lang="en-US" sz="2800" dirty="0" err="1" smtClean="0"/>
              <a:t>Ligase</a:t>
            </a:r>
            <a:endParaRPr lang="en-US" sz="2800" dirty="0" smtClean="0"/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4)T</a:t>
            </a:r>
            <a:r>
              <a:rPr lang="en-US" sz="2800" baseline="-25000" dirty="0" smtClean="0"/>
              <a:t>4 </a:t>
            </a:r>
            <a:r>
              <a:rPr lang="en-US" sz="2800" dirty="0" smtClean="0"/>
              <a:t>DNA </a:t>
            </a:r>
            <a:r>
              <a:rPr lang="en-US" sz="2800" dirty="0" err="1" smtClean="0"/>
              <a:t>Ligase</a:t>
            </a:r>
            <a:endParaRPr lang="en-US" sz="2800" dirty="0" smtClean="0"/>
          </a:p>
          <a:p>
            <a:r>
              <a:rPr lang="en-US" sz="2800" dirty="0" smtClean="0"/>
              <a:t>Applications</a:t>
            </a:r>
          </a:p>
          <a:p>
            <a:r>
              <a:rPr lang="en-US" sz="2800" dirty="0" smtClean="0"/>
              <a:t>Reference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Introduction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8458200" cy="5638800"/>
          </a:xfrm>
        </p:spPr>
        <p:txBody>
          <a:bodyPr>
            <a:noAutofit/>
          </a:bodyPr>
          <a:lstStyle/>
          <a:p>
            <a:r>
              <a:rPr lang="en-US" sz="2700" dirty="0" smtClean="0"/>
              <a:t> DNA </a:t>
            </a:r>
            <a:r>
              <a:rPr lang="en-US" sz="2700" dirty="0" err="1" smtClean="0"/>
              <a:t>ligase</a:t>
            </a:r>
            <a:r>
              <a:rPr lang="en-US" sz="2700" dirty="0" smtClean="0"/>
              <a:t> catalyses the formation of </a:t>
            </a:r>
            <a:r>
              <a:rPr lang="en-US" sz="2700" dirty="0" err="1" smtClean="0"/>
              <a:t>phosphodiester</a:t>
            </a:r>
            <a:r>
              <a:rPr lang="en-US" sz="2700" dirty="0" smtClean="0"/>
              <a:t> bond between the 5’-phosphate of one strand of DNA or RNA and the 3’-hydroxyl of another.</a:t>
            </a:r>
          </a:p>
          <a:p>
            <a:endParaRPr lang="en-US" sz="2700" dirty="0" smtClean="0"/>
          </a:p>
          <a:p>
            <a:r>
              <a:rPr lang="en-US" sz="2700" dirty="0" smtClean="0"/>
              <a:t>This enzyme is used to covalently link or </a:t>
            </a:r>
            <a:r>
              <a:rPr lang="en-US" sz="2700" dirty="0" err="1" smtClean="0"/>
              <a:t>ligate</a:t>
            </a:r>
            <a:r>
              <a:rPr lang="en-US" sz="2700" dirty="0" smtClean="0"/>
              <a:t> fragments of DNA together</a:t>
            </a:r>
          </a:p>
          <a:p>
            <a:endParaRPr lang="en-US" sz="2700" dirty="0" smtClean="0"/>
          </a:p>
          <a:p>
            <a:r>
              <a:rPr lang="en-US" sz="2700" dirty="0" smtClean="0"/>
              <a:t>The DNA </a:t>
            </a:r>
            <a:r>
              <a:rPr lang="en-US" sz="2700" dirty="0" err="1" smtClean="0"/>
              <a:t>ligase</a:t>
            </a:r>
            <a:r>
              <a:rPr lang="en-US" sz="2700" dirty="0" smtClean="0"/>
              <a:t> used in molecular cloning differ in their abilities to </a:t>
            </a:r>
            <a:r>
              <a:rPr lang="en-US" sz="2700" dirty="0" err="1" smtClean="0"/>
              <a:t>ligate</a:t>
            </a:r>
            <a:r>
              <a:rPr lang="en-US" sz="2700" dirty="0" smtClean="0"/>
              <a:t> </a:t>
            </a:r>
            <a:r>
              <a:rPr lang="en-US" sz="2700" dirty="0" err="1" smtClean="0"/>
              <a:t>noncanonical</a:t>
            </a:r>
            <a:r>
              <a:rPr lang="en-US" sz="2700" dirty="0" smtClean="0"/>
              <a:t> </a:t>
            </a:r>
            <a:r>
              <a:rPr lang="en-US" sz="2700" dirty="0" err="1" smtClean="0"/>
              <a:t>substrate,such</a:t>
            </a:r>
            <a:r>
              <a:rPr lang="en-US" sz="2700" dirty="0" smtClean="0"/>
              <a:t> as blunt ended </a:t>
            </a:r>
            <a:r>
              <a:rPr lang="en-US" sz="2700" dirty="0" err="1" smtClean="0"/>
              <a:t>duplexeDNA:RNA</a:t>
            </a:r>
            <a:r>
              <a:rPr lang="en-US" sz="2700" dirty="0" smtClean="0"/>
              <a:t> hybrid or </a:t>
            </a:r>
            <a:r>
              <a:rPr lang="en-US" sz="2700" dirty="0" err="1" smtClean="0"/>
              <a:t>ssDNAs</a:t>
            </a:r>
            <a:r>
              <a:rPr lang="en-US" sz="2700" dirty="0" smtClean="0"/>
              <a:t>.</a:t>
            </a:r>
          </a:p>
          <a:p>
            <a:endParaRPr lang="en-US" sz="2700" dirty="0" smtClean="0"/>
          </a:p>
          <a:p>
            <a:endParaRPr lang="en-US" sz="2700" dirty="0" smtClean="0"/>
          </a:p>
          <a:p>
            <a:pPr>
              <a:buNone/>
            </a:pPr>
            <a:endParaRPr lang="en-US" sz="2700" dirty="0" smtClean="0"/>
          </a:p>
          <a:p>
            <a:pPr>
              <a:buNone/>
            </a:pPr>
            <a:r>
              <a:rPr lang="en-US" sz="2700" dirty="0" smtClean="0"/>
              <a:t> 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4876800" cy="378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895600" y="5345668"/>
            <a:ext cx="2183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T7 DNA </a:t>
            </a:r>
            <a:r>
              <a:rPr lang="en-US" sz="2800" dirty="0" err="1" smtClean="0"/>
              <a:t>ligase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Mechanism of DNA </a:t>
            </a:r>
            <a:r>
              <a:rPr lang="en-US" dirty="0" err="1" smtClean="0">
                <a:solidFill>
                  <a:srgbClr val="0070C0"/>
                </a:solidFill>
              </a:rPr>
              <a:t>Ligase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8201"/>
            <a:ext cx="8229600" cy="55625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mechanism of DNA </a:t>
            </a:r>
            <a:r>
              <a:rPr lang="en-US" dirty="0" err="1" smtClean="0"/>
              <a:t>ligase</a:t>
            </a:r>
            <a:r>
              <a:rPr lang="en-US" dirty="0" smtClean="0"/>
              <a:t> is to form two </a:t>
            </a:r>
            <a:r>
              <a:rPr lang="en-US" dirty="0" smtClean="0">
                <a:hlinkClick r:id="rId2" tooltip="Covalent"/>
              </a:rPr>
              <a:t>covalent</a:t>
            </a:r>
            <a:r>
              <a:rPr lang="en-US" dirty="0" smtClean="0"/>
              <a:t> </a:t>
            </a:r>
            <a:r>
              <a:rPr lang="en-US" dirty="0" err="1" smtClean="0">
                <a:hlinkClick r:id="rId3" tooltip="Phosphodiester bonds"/>
              </a:rPr>
              <a:t>phosphodiester</a:t>
            </a:r>
            <a:r>
              <a:rPr lang="en-US" dirty="0" smtClean="0">
                <a:hlinkClick r:id="rId3" tooltip="Phosphodiester bonds"/>
              </a:rPr>
              <a:t> bonds</a:t>
            </a:r>
            <a:r>
              <a:rPr lang="en-US" dirty="0" smtClean="0"/>
              <a:t> between </a:t>
            </a:r>
            <a:r>
              <a:rPr lang="en-US" dirty="0" smtClean="0">
                <a:hlinkClick r:id="rId4" tooltip="3' end"/>
              </a:rPr>
              <a:t>3' hydroxyl ends</a:t>
            </a:r>
            <a:r>
              <a:rPr lang="en-US" dirty="0" smtClean="0"/>
              <a:t> of one </a:t>
            </a:r>
            <a:r>
              <a:rPr lang="en-US" dirty="0" smtClean="0">
                <a:hlinkClick r:id="rId5" tooltip="Nucleotide"/>
              </a:rPr>
              <a:t>nucleotide</a:t>
            </a:r>
            <a:r>
              <a:rPr lang="en-US" dirty="0" smtClean="0"/>
              <a:t>, ("acceptor") with the </a:t>
            </a:r>
            <a:r>
              <a:rPr lang="en-US" dirty="0" smtClean="0">
                <a:hlinkClick r:id="rId6" tooltip="5' end"/>
              </a:rPr>
              <a:t>5' phosphate end</a:t>
            </a:r>
            <a:r>
              <a:rPr lang="en-US" dirty="0" smtClean="0"/>
              <a:t> of another ("donor").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ATP is required for the </a:t>
            </a:r>
            <a:r>
              <a:rPr lang="en-US" dirty="0" err="1" smtClean="0"/>
              <a:t>ligase</a:t>
            </a:r>
            <a:r>
              <a:rPr lang="en-US" dirty="0" smtClean="0"/>
              <a:t> reaction, which proceeds in three steps: </a:t>
            </a:r>
          </a:p>
          <a:p>
            <a:pPr marL="514350" indent="-514350">
              <a:buAutoNum type="arabicParenBoth"/>
            </a:pPr>
            <a:r>
              <a:rPr lang="en-US" dirty="0" err="1" smtClean="0"/>
              <a:t>adenylation</a:t>
            </a:r>
            <a:r>
              <a:rPr lang="en-US" dirty="0" smtClean="0"/>
              <a:t> (addition of AMP) of a residue in the active center of the enzyme, </a:t>
            </a:r>
            <a:r>
              <a:rPr lang="en-US" dirty="0" smtClean="0">
                <a:hlinkClick r:id="rId7" tooltip="Pyrophosphate"/>
              </a:rPr>
              <a:t>pyrophosphate</a:t>
            </a:r>
            <a:r>
              <a:rPr lang="en-US" dirty="0" smtClean="0"/>
              <a:t> is released.</a:t>
            </a:r>
          </a:p>
          <a:p>
            <a:pPr marL="514350" indent="-514350" algn="ctr">
              <a:buNone/>
            </a:pPr>
            <a:r>
              <a:rPr lang="en-US" dirty="0" smtClean="0"/>
              <a:t> </a:t>
            </a:r>
            <a:r>
              <a:rPr lang="en-US" dirty="0"/>
              <a:t>ATP → AMP + </a:t>
            </a:r>
            <a:r>
              <a:rPr lang="en-US" dirty="0" err="1" smtClean="0"/>
              <a:t>Ppi</a:t>
            </a:r>
            <a:endParaRPr lang="en-US" dirty="0" smtClean="0"/>
          </a:p>
          <a:p>
            <a:pPr marL="514350" indent="-514350" algn="ctr">
              <a:buNone/>
            </a:pPr>
            <a:r>
              <a:rPr lang="en-US" dirty="0" err="1"/>
              <a:t>PPi</a:t>
            </a:r>
            <a:r>
              <a:rPr lang="en-US" dirty="0"/>
              <a:t> + H2O → 2 Pi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transfer of the AMP to the 5' phosphate so-called donor, formation of a pyrophosphate bond;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(3) formation of a </a:t>
            </a:r>
            <a:r>
              <a:rPr lang="en-US" dirty="0" err="1" smtClean="0"/>
              <a:t>phosphodiester</a:t>
            </a:r>
            <a:r>
              <a:rPr lang="en-US" dirty="0" smtClean="0"/>
              <a:t> bond between the 5' phosphate of the donor and the 3' hydroxyl of the acceptor.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8600" y="427192"/>
            <a:ext cx="8585462" cy="643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7467600" cy="5029200"/>
          </a:xfrm>
        </p:spPr>
      </p:pic>
    </p:spTree>
    <p:extLst>
      <p:ext uri="{BB962C8B-B14F-4D97-AF65-F5344CB8AC3E}">
        <p14:creationId xmlns:p14="http://schemas.microsoft.com/office/powerpoint/2010/main" val="330775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Depending up on the </a:t>
            </a:r>
            <a:r>
              <a:rPr lang="en-US" sz="2800" dirty="0" err="1" smtClean="0"/>
              <a:t>source,the</a:t>
            </a:r>
            <a:r>
              <a:rPr lang="en-US" sz="2800" dirty="0" smtClean="0"/>
              <a:t> enzyme requires either ATP or NAD</a:t>
            </a:r>
            <a:r>
              <a:rPr lang="en-US" sz="2800" baseline="30000" dirty="0" smtClean="0"/>
              <a:t>+ </a:t>
            </a:r>
            <a:r>
              <a:rPr lang="en-US" sz="2800" dirty="0" smtClean="0"/>
              <a:t>as cofactors</a:t>
            </a:r>
          </a:p>
          <a:p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057400"/>
            <a:ext cx="7620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</a:rPr>
              <a:t>Unit of Enzyme Activity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all </a:t>
            </a:r>
            <a:r>
              <a:rPr lang="en-US" sz="2800" dirty="0" err="1" smtClean="0"/>
              <a:t>ligase</a:t>
            </a:r>
            <a:r>
              <a:rPr lang="en-US" sz="2800" dirty="0" smtClean="0"/>
              <a:t>, one Weiss unit is the amount of   </a:t>
            </a:r>
          </a:p>
          <a:p>
            <a:pPr>
              <a:buNone/>
            </a:pPr>
            <a:r>
              <a:rPr lang="en-US" sz="2800" dirty="0" smtClean="0"/>
              <a:t>     Enzyme required to convert 1 n mol of </a:t>
            </a:r>
            <a:r>
              <a:rPr lang="en-US" sz="2800" dirty="0" err="1" smtClean="0"/>
              <a:t>radiolabeled</a:t>
            </a:r>
            <a:r>
              <a:rPr lang="en-US" sz="2800" dirty="0" smtClean="0"/>
              <a:t>  </a:t>
            </a:r>
          </a:p>
          <a:p>
            <a:pPr>
              <a:buNone/>
            </a:pPr>
            <a:r>
              <a:rPr lang="en-US" sz="2800" dirty="0" smtClean="0"/>
              <a:t>     phosphate from pyrophosphate into absorbable              material in 20 min at 37</a:t>
            </a:r>
            <a:r>
              <a:rPr lang="en-US" sz="2800" baseline="30000" dirty="0" smtClean="0"/>
              <a:t>0 </a:t>
            </a:r>
            <a:r>
              <a:rPr lang="en-US" sz="2800" dirty="0" smtClean="0"/>
              <a:t>c under standard assay    condition.</a:t>
            </a:r>
          </a:p>
          <a:p>
            <a:pPr>
              <a:buNone/>
            </a:pPr>
            <a:r>
              <a:rPr lang="en-US" sz="2800" dirty="0" smtClean="0"/>
              <a:t>     one Weiss unit equals about 67 cohesive end ligation </a:t>
            </a:r>
          </a:p>
          <a:p>
            <a:pPr>
              <a:buNone/>
            </a:pPr>
            <a:r>
              <a:rPr lang="en-US" sz="2800" dirty="0" smtClean="0"/>
              <a:t>     unit.</a:t>
            </a:r>
          </a:p>
          <a:p>
            <a:pPr>
              <a:buNone/>
            </a:pPr>
            <a:r>
              <a:rPr lang="en-US" sz="2800" dirty="0" smtClean="0"/>
              <a:t>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</TotalTime>
  <Words>1012</Words>
  <Application>Microsoft Office PowerPoint</Application>
  <PresentationFormat>On-screen Show (4:3)</PresentationFormat>
  <Paragraphs>112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DNA Ligase </vt:lpstr>
      <vt:lpstr>CONTENT</vt:lpstr>
      <vt:lpstr>Introduction</vt:lpstr>
      <vt:lpstr>PowerPoint Presentation</vt:lpstr>
      <vt:lpstr>Mechanism of DNA Ligase</vt:lpstr>
      <vt:lpstr>PowerPoint Presentation</vt:lpstr>
      <vt:lpstr>PowerPoint Presentation</vt:lpstr>
      <vt:lpstr>PowerPoint Presentation</vt:lpstr>
      <vt:lpstr>Unit of Enzyme Activity</vt:lpstr>
      <vt:lpstr>Bacteriophage T4 DNA Ligase (ATP)</vt:lpstr>
      <vt:lpstr>PowerPoint Presentation</vt:lpstr>
      <vt:lpstr>Application:  </vt:lpstr>
      <vt:lpstr>PowerPoint Presentation</vt:lpstr>
      <vt:lpstr>E.Coli DNA ligase</vt:lpstr>
      <vt:lpstr>Application: </vt:lpstr>
      <vt:lpstr>Taq DNA ligase [NAD+ ]</vt:lpstr>
      <vt:lpstr>T4 RNA Ligase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Ligase</dc:title>
  <dc:creator>Dreems</dc:creator>
  <cp:lastModifiedBy>Fatima</cp:lastModifiedBy>
  <cp:revision>144</cp:revision>
  <dcterms:created xsi:type="dcterms:W3CDTF">2011-06-29T16:33:09Z</dcterms:created>
  <dcterms:modified xsi:type="dcterms:W3CDTF">2016-03-30T19:53:45Z</dcterms:modified>
</cp:coreProperties>
</file>