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739210"/>
          </a:xfrm>
        </p:spPr>
        <p:txBody>
          <a:bodyPr>
            <a:normAutofit fontScale="90000"/>
          </a:bodyPr>
          <a:lstStyle/>
          <a:p>
            <a:r>
              <a:rPr lang="ar-SA" b="1" dirty="0" smtClean="0"/>
              <a:t>اهمية تصنيف الفنادق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27584" y="1484784"/>
            <a:ext cx="7488832" cy="4680520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ar-SA" sz="2800" b="1" dirty="0" smtClean="0"/>
              <a:t>تختلف عملية تصنيف الفنادق من دولة الى اخرى </a:t>
            </a:r>
          </a:p>
          <a:p>
            <a:pPr marL="0" indent="0">
              <a:buNone/>
            </a:pPr>
            <a:r>
              <a:rPr lang="ar-SA" sz="2800" b="1" dirty="0" smtClean="0">
                <a:solidFill>
                  <a:srgbClr val="FF0000"/>
                </a:solidFill>
              </a:rPr>
              <a:t>مثال : </a:t>
            </a:r>
          </a:p>
          <a:p>
            <a:pPr algn="just">
              <a:buFont typeface="Wingdings" pitchFamily="2" charset="2"/>
              <a:buChar char="v"/>
            </a:pPr>
            <a:r>
              <a:rPr lang="ar-SA" b="1" dirty="0" smtClean="0"/>
              <a:t>في الدول السياحية ان سعر الفنادق يحدد تبعا لسعر السوق والمنافسة.</a:t>
            </a:r>
          </a:p>
          <a:p>
            <a:pPr algn="just">
              <a:buFont typeface="Wingdings" pitchFamily="2" charset="2"/>
              <a:buChar char="v"/>
            </a:pPr>
            <a:r>
              <a:rPr lang="ar-SA" b="1" dirty="0" smtClean="0"/>
              <a:t>في دول اخرى تتدخل الدولة في تحديد اسعار الفنادق حسب المدن او حسب الدرجات .</a:t>
            </a:r>
          </a:p>
          <a:p>
            <a:pPr marL="0" indent="0" algn="ctr">
              <a:buNone/>
            </a:pPr>
            <a:r>
              <a:rPr lang="ar-SA" b="1" dirty="0" smtClean="0">
                <a:solidFill>
                  <a:srgbClr val="0070C0"/>
                </a:solidFill>
              </a:rPr>
              <a:t>المعايير التي تتم على اساسها تحديد اسعار الفنادق تعتمد على </a:t>
            </a:r>
            <a:r>
              <a:rPr lang="ar-SA" b="1" dirty="0" err="1" smtClean="0">
                <a:solidFill>
                  <a:srgbClr val="0070C0"/>
                </a:solidFill>
              </a:rPr>
              <a:t>مايلي</a:t>
            </a:r>
            <a:r>
              <a:rPr lang="ar-SA" b="1" dirty="0" smtClean="0">
                <a:solidFill>
                  <a:srgbClr val="0070C0"/>
                </a:solidFill>
              </a:rPr>
              <a:t> :</a:t>
            </a:r>
          </a:p>
          <a:p>
            <a:pPr marL="0" indent="0" algn="ctr">
              <a:buNone/>
            </a:pPr>
            <a:r>
              <a:rPr lang="ar-SA" b="1" dirty="0" smtClean="0">
                <a:solidFill>
                  <a:srgbClr val="FF0000"/>
                </a:solidFill>
              </a:rPr>
              <a:t>عدد الغرف </a:t>
            </a:r>
            <a:r>
              <a:rPr lang="ar-SA" b="1" dirty="0" smtClean="0"/>
              <a:t>, حجم البناية</a:t>
            </a:r>
            <a:r>
              <a:rPr lang="ar-SA" b="1" dirty="0" smtClean="0">
                <a:solidFill>
                  <a:srgbClr val="FF0000"/>
                </a:solidFill>
              </a:rPr>
              <a:t>, مساحة الخدمات العامة في الفندق, </a:t>
            </a:r>
            <a:r>
              <a:rPr lang="ar-SA" b="1" dirty="0" smtClean="0"/>
              <a:t>مستوى الخدمات المقدمة</a:t>
            </a:r>
            <a:r>
              <a:rPr lang="ar-SA" b="1" dirty="0" smtClean="0">
                <a:solidFill>
                  <a:srgbClr val="FF0000"/>
                </a:solidFill>
              </a:rPr>
              <a:t>....الخ</a:t>
            </a:r>
            <a:endParaRPr lang="ar-SA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0581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27584" y="764704"/>
            <a:ext cx="7416824" cy="5328592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ar-SA" sz="2800" b="1" dirty="0" smtClean="0">
                <a:solidFill>
                  <a:srgbClr val="FF0000"/>
                </a:solidFill>
              </a:rPr>
              <a:t>في عملية التصنيف علينا ان نراعي ما يلي :</a:t>
            </a:r>
          </a:p>
          <a:p>
            <a:pPr>
              <a:buSzPct val="109000"/>
              <a:buFont typeface="Wingdings" pitchFamily="2" charset="2"/>
              <a:buChar char="ü"/>
            </a:pPr>
            <a:r>
              <a:rPr lang="ar-SA" dirty="0" smtClean="0">
                <a:cs typeface="PT Bold Heading" pitchFamily="2" charset="-78"/>
              </a:rPr>
              <a:t>نوع وشكل وعدد الغرف والاماكن المعدة للاستخدام العام , كالأماكن الترفيهية ،قاعات الحفلات والاجتماعات، وموقع الفندق ومساحته.</a:t>
            </a:r>
          </a:p>
          <a:p>
            <a:pPr>
              <a:buSzPct val="109000"/>
              <a:buFont typeface="Wingdings" pitchFamily="2" charset="2"/>
              <a:buChar char="ü"/>
            </a:pPr>
            <a:r>
              <a:rPr lang="ar-SA" dirty="0" smtClean="0">
                <a:cs typeface="PT Bold Heading" pitchFamily="2" charset="-78"/>
              </a:rPr>
              <a:t>حجم غرف الفندق</a:t>
            </a:r>
          </a:p>
          <a:p>
            <a:pPr>
              <a:buSzPct val="109000"/>
              <a:buFont typeface="Wingdings" pitchFamily="2" charset="2"/>
              <a:buChar char="ü"/>
            </a:pPr>
            <a:r>
              <a:rPr lang="ar-SA" dirty="0" smtClean="0">
                <a:cs typeface="PT Bold Heading" pitchFamily="2" charset="-78"/>
              </a:rPr>
              <a:t>عدد الغرف المزودة بالبانيو وعدد الغرف المزودة بالدوش.</a:t>
            </a:r>
          </a:p>
          <a:p>
            <a:pPr>
              <a:buSzPct val="109000"/>
              <a:buFont typeface="Wingdings" pitchFamily="2" charset="2"/>
              <a:buChar char="ü"/>
            </a:pPr>
            <a:r>
              <a:rPr lang="ar-SA" dirty="0">
                <a:cs typeface="PT Bold Heading" pitchFamily="2" charset="-78"/>
              </a:rPr>
              <a:t> </a:t>
            </a:r>
            <a:r>
              <a:rPr lang="ar-SA" dirty="0" smtClean="0">
                <a:cs typeface="PT Bold Heading" pitchFamily="2" charset="-78"/>
              </a:rPr>
              <a:t>مدى ملائمة التجهيز والاثاث وجودتها ونوعيتها .</a:t>
            </a:r>
          </a:p>
          <a:p>
            <a:pPr>
              <a:buSzPct val="109000"/>
              <a:buFont typeface="Wingdings" pitchFamily="2" charset="2"/>
              <a:buChar char="ü"/>
            </a:pPr>
            <a:r>
              <a:rPr lang="ar-SA" dirty="0" smtClean="0">
                <a:cs typeface="PT Bold Heading" pitchFamily="2" charset="-78"/>
              </a:rPr>
              <a:t>حجم ونوع التجهيز التقني والمتمثل( التدفئة المركزية, المجاري ,عازلات الصوت ,الاضاءة.....الخ).</a:t>
            </a:r>
          </a:p>
          <a:p>
            <a:pPr>
              <a:buSzPct val="109000"/>
              <a:buFont typeface="Wingdings" pitchFamily="2" charset="2"/>
              <a:buChar char="ü"/>
            </a:pPr>
            <a:r>
              <a:rPr lang="ar-SA" dirty="0" smtClean="0">
                <a:cs typeface="PT Bold Heading" pitchFamily="2" charset="-78"/>
              </a:rPr>
              <a:t>مستوى الخدمة بالفندق (الغرف ,المطاعم , </a:t>
            </a:r>
            <a:r>
              <a:rPr lang="ar-SA" dirty="0" err="1" smtClean="0">
                <a:cs typeface="PT Bold Heading" pitchFamily="2" charset="-78"/>
              </a:rPr>
              <a:t>الكفتريا</a:t>
            </a:r>
            <a:r>
              <a:rPr lang="ar-SA" dirty="0" smtClean="0">
                <a:cs typeface="PT Bold Heading" pitchFamily="2" charset="-78"/>
              </a:rPr>
              <a:t>، النوادي...الخ)</a:t>
            </a:r>
          </a:p>
          <a:p>
            <a:pPr>
              <a:buSzPct val="109000"/>
              <a:buFont typeface="Wingdings" pitchFamily="2" charset="2"/>
              <a:buChar char="ü"/>
            </a:pPr>
            <a:r>
              <a:rPr lang="ar-SA" dirty="0" smtClean="0">
                <a:cs typeface="PT Bold Heading" pitchFamily="2" charset="-78"/>
              </a:rPr>
              <a:t>مؤهلات وخبرات العاملين بالفندق.</a:t>
            </a:r>
            <a:endParaRPr lang="ar-SA" dirty="0">
              <a:cs typeface="PT Bold Heading" pitchFamily="2" charset="-7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26875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155</Words>
  <PresentationFormat>عرض على الشاشة (3:4)‏</PresentationFormat>
  <Paragraphs>15</Paragraphs>
  <Slides>2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</vt:i4>
      </vt:variant>
    </vt:vector>
  </HeadingPairs>
  <TitlesOfParts>
    <vt:vector size="3" baseType="lpstr">
      <vt:lpstr>انقلاب</vt:lpstr>
      <vt:lpstr>اهمية تصنيف الفنادق</vt:lpstr>
      <vt:lpstr>الشريحة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SALAM</dc:creator>
  <cp:lastModifiedBy>SALAM</cp:lastModifiedBy>
  <cp:revision>2</cp:revision>
  <dcterms:created xsi:type="dcterms:W3CDTF">2016-03-29T22:52:01Z</dcterms:created>
  <dcterms:modified xsi:type="dcterms:W3CDTF">2016-03-29T22:53:08Z</dcterms:modified>
</cp:coreProperties>
</file>