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9592" y="692696"/>
            <a:ext cx="7344816" cy="5030373"/>
          </a:xfrm>
        </p:spPr>
        <p:txBody>
          <a:bodyPr>
            <a:normAutofit/>
          </a:bodyPr>
          <a:lstStyle/>
          <a:p>
            <a:r>
              <a:rPr lang="ar-SA" sz="3300" b="1" dirty="0">
                <a:solidFill>
                  <a:srgbClr val="FF0000"/>
                </a:solidFill>
              </a:rPr>
              <a:t>المرحلة الثالثة : الفندقة في العصور </a:t>
            </a:r>
            <a:r>
              <a:rPr lang="ar-SA" sz="3300" b="1" dirty="0" smtClean="0">
                <a:solidFill>
                  <a:srgbClr val="FF0000"/>
                </a:solidFill>
              </a:rPr>
              <a:t>الحديثة</a:t>
            </a:r>
          </a:p>
          <a:p>
            <a:pPr marL="0" indent="0">
              <a:buNone/>
            </a:pPr>
            <a:endParaRPr lang="ar-SA" sz="3300" b="1" dirty="0">
              <a:solidFill>
                <a:srgbClr val="FF0000"/>
              </a:solidFill>
            </a:endParaRPr>
          </a:p>
          <a:p>
            <a:pPr algn="just"/>
            <a:r>
              <a:rPr lang="ar-SA" sz="2800" dirty="0"/>
              <a:t>أصبحت صناعة الفنادق في العصر الحالي صناعة فريدة ومتميزة لها خصائصها وأنظمتها وثقافتها وقوانينها وسياساتها ، فالواقع التطبيقي يبين أن الكثير من رجال الأعمال والشركات في معظم بلدان العالم أخذت تتهافت على الاستثمار في القطاع الفندقي </a:t>
            </a:r>
            <a:r>
              <a:rPr lang="ar-SA" sz="2800" b="1" dirty="0"/>
              <a:t>، إذ قامت بتأسيس شركات عالمية تهدف </a:t>
            </a:r>
            <a:r>
              <a:rPr lang="ar-SA" sz="2800" dirty="0"/>
              <a:t>إلى إدارة السلاسل الفندقية والفنادق الكبيرة وتعمل على إدخال أحدث وسائل البناء الإنشاء والتكنولوجيا والإدارة الحديثة </a:t>
            </a:r>
            <a:r>
              <a:rPr lang="ar-SA" sz="2800" dirty="0" smtClean="0"/>
              <a:t>فيها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xmlns="" val="67097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1196752"/>
            <a:ext cx="7344816" cy="4896544"/>
          </a:xfrm>
        </p:spPr>
        <p:txBody>
          <a:bodyPr>
            <a:normAutofit lnSpcReduction="10000"/>
          </a:bodyPr>
          <a:lstStyle/>
          <a:p>
            <a:pPr algn="just"/>
            <a:r>
              <a:rPr lang="ar-SA" dirty="0"/>
              <a:t>وتشير دراسات صناعة الفنادق </a:t>
            </a:r>
            <a:r>
              <a:rPr lang="ar-SA" b="1" dirty="0"/>
              <a:t>في </a:t>
            </a:r>
            <a:r>
              <a:rPr lang="ar-SA" b="1" dirty="0" smtClean="0"/>
              <a:t>الولايات </a:t>
            </a:r>
            <a:r>
              <a:rPr lang="ar-SA" b="1" dirty="0"/>
              <a:t>المتحدة الأمريكية </a:t>
            </a:r>
            <a:r>
              <a:rPr lang="ar-SA" dirty="0"/>
              <a:t>إلى أن صناعة الفنادق فيها شهدت نموا ملحوظا في العشرينيات من القرن الماضي </a:t>
            </a:r>
            <a:r>
              <a:rPr lang="ar-SA" dirty="0" smtClean="0"/>
              <a:t>، فالإبداع أصبح السمة الملازمة </a:t>
            </a:r>
            <a:r>
              <a:rPr lang="ar-SA" dirty="0"/>
              <a:t>لكثير من الفنادق منها "</a:t>
            </a:r>
            <a:r>
              <a:rPr lang="en-US" dirty="0"/>
              <a:t>Century Plaza " </a:t>
            </a:r>
            <a:r>
              <a:rPr lang="ar-SA" dirty="0" smtClean="0"/>
              <a:t> في </a:t>
            </a:r>
            <a:r>
              <a:rPr lang="ar-SA" dirty="0"/>
              <a:t>لوس أنجلوس وكذلك فنادق "</a:t>
            </a:r>
            <a:r>
              <a:rPr lang="en-US" dirty="0"/>
              <a:t>Regency </a:t>
            </a:r>
            <a:r>
              <a:rPr lang="en-US" dirty="0" smtClean="0"/>
              <a:t>Hyatt </a:t>
            </a:r>
            <a:r>
              <a:rPr lang="en-US" dirty="0"/>
              <a:t>" </a:t>
            </a:r>
            <a:r>
              <a:rPr lang="ar-SA" dirty="0"/>
              <a:t>في </a:t>
            </a:r>
            <a:r>
              <a:rPr lang="ar-SA" dirty="0" err="1" smtClean="0"/>
              <a:t>أطلنطا</a:t>
            </a:r>
            <a:r>
              <a:rPr lang="ar-SA" dirty="0" smtClean="0"/>
              <a:t>.</a:t>
            </a:r>
          </a:p>
          <a:p>
            <a:pPr marL="0" indent="0" algn="just">
              <a:buNone/>
            </a:pPr>
            <a:endParaRPr lang="ar-SA" dirty="0" smtClean="0"/>
          </a:p>
          <a:p>
            <a:pPr algn="just"/>
            <a:r>
              <a:rPr lang="ar-SA" dirty="0" smtClean="0"/>
              <a:t>كما </a:t>
            </a:r>
            <a:r>
              <a:rPr lang="ar-SA" dirty="0"/>
              <a:t>تم إنشاء فنادق المؤتمرات الضخمة التي تتميز بكبر حجمها ومساحات واسعة لإقامة الحفلات لتقابل متطلبات السوق المتزايدة والمتغيرة باستمرار ، وخير مثال على ذلك "</a:t>
            </a:r>
            <a:r>
              <a:rPr lang="en-US" dirty="0"/>
              <a:t>New York Hilton " 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03588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1412776"/>
            <a:ext cx="7488832" cy="4608512"/>
          </a:xfrm>
        </p:spPr>
        <p:txBody>
          <a:bodyPr>
            <a:normAutofit fontScale="92500"/>
          </a:bodyPr>
          <a:lstStyle/>
          <a:p>
            <a:pPr algn="just"/>
            <a:r>
              <a:rPr lang="ar-SA" b="1" dirty="0" smtClean="0"/>
              <a:t>في بداية </a:t>
            </a:r>
            <a:r>
              <a:rPr lang="ar-SA" b="1" dirty="0"/>
              <a:t>عام </a:t>
            </a:r>
            <a:r>
              <a:rPr lang="ar-SA" b="1" dirty="0" smtClean="0"/>
              <a:t>1900م </a:t>
            </a:r>
            <a:r>
              <a:rPr lang="ar-SA" dirty="0"/>
              <a:t>الذي كان يتم فيه إنشاء الفنادق بالقرب من محطات السكك الحديدية وذلك لأن معظم المسافرين كانوا في ذلك الوقت يسافرون وينتقلون من مكان إلى آخر بالقطارات </a:t>
            </a:r>
            <a:r>
              <a:rPr lang="ar-SA" dirty="0" smtClean="0"/>
              <a:t>.</a:t>
            </a:r>
          </a:p>
          <a:p>
            <a:pPr algn="just"/>
            <a:endParaRPr lang="ar-SA" dirty="0" smtClean="0"/>
          </a:p>
          <a:p>
            <a:pPr algn="just"/>
            <a:r>
              <a:rPr lang="ar-SA" b="1" dirty="0" smtClean="0">
                <a:solidFill>
                  <a:srgbClr val="FF0000"/>
                </a:solidFill>
              </a:rPr>
              <a:t>أصبح </a:t>
            </a:r>
            <a:r>
              <a:rPr lang="ar-SA" b="1" dirty="0">
                <a:solidFill>
                  <a:srgbClr val="FF0000"/>
                </a:solidFill>
              </a:rPr>
              <a:t>إنشاء الفنادق الأكثر حداثة يتم خارج المدن بالقرب من المطارات والموانئ وعلى الطرق البرية السريعة وفي المناطق الطبيعية كالغابات والجبال والبحيرات والسواحل ...</a:t>
            </a:r>
            <a:r>
              <a:rPr lang="ar-SA" b="1" dirty="0" smtClean="0">
                <a:solidFill>
                  <a:srgbClr val="FF0000"/>
                </a:solidFill>
              </a:rPr>
              <a:t>الخ.</a:t>
            </a:r>
          </a:p>
          <a:p>
            <a:pPr marL="0" indent="0" algn="just">
              <a:buNone/>
            </a:pPr>
            <a:r>
              <a:rPr lang="ar-SA" dirty="0" smtClean="0"/>
              <a:t> </a:t>
            </a:r>
          </a:p>
          <a:p>
            <a:pPr algn="just"/>
            <a:r>
              <a:rPr lang="ar-SA" dirty="0" smtClean="0"/>
              <a:t>بسبب </a:t>
            </a:r>
            <a:r>
              <a:rPr lang="ar-SA" dirty="0"/>
              <a:t>ظهور وسائل نقل جديدة وهي : السيارات والطائرات </a:t>
            </a:r>
            <a:r>
              <a:rPr lang="ar-SA" dirty="0" smtClean="0"/>
              <a:t>والسفن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06504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1484784"/>
            <a:ext cx="7416824" cy="468052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ar-SA" b="1" dirty="0"/>
              <a:t>ويبين </a:t>
            </a:r>
            <a:r>
              <a:rPr lang="ar-SA" b="1" dirty="0" smtClean="0"/>
              <a:t>الاطلاع </a:t>
            </a:r>
            <a:r>
              <a:rPr lang="ar-SA" b="1" dirty="0"/>
              <a:t>الميداني أن الولايات المتحدة الأمريكية في الوقت الحالي تمكنت من أن تسمو بالفندقة إلى أعلى دراجات التقدم والتنظيم الفني والاقتصادي والإداري </a:t>
            </a:r>
            <a:r>
              <a:rPr lang="ar-SA" dirty="0"/>
              <a:t>، وتمكن التنظيم الفندق الأمريكي بنشأته الضخمة أن يغير من نظام المعيشة التقليدي للأسرة الأمريكية ، </a:t>
            </a:r>
            <a:r>
              <a:rPr lang="ar-SA" b="1" dirty="0">
                <a:solidFill>
                  <a:srgbClr val="FF0000"/>
                </a:solidFill>
              </a:rPr>
              <a:t>فبعض الفنادق في أمريكا يصل عدد الغرف فيها إلى 5500 غرفة مجهزة بكافة الخدمات اللازمة </a:t>
            </a:r>
            <a:r>
              <a:rPr lang="ar-SA" b="1" dirty="0"/>
              <a:t>لإشباع حاجات الضيوف ورغباتهم دون الحاجة إلى الخروج من الفندق</a:t>
            </a:r>
            <a:r>
              <a:rPr lang="ar-SA" dirty="0"/>
              <a:t> </a:t>
            </a:r>
            <a:r>
              <a:rPr lang="ar-SA" dirty="0" smtClean="0"/>
              <a:t>.</a:t>
            </a:r>
          </a:p>
          <a:p>
            <a:pPr marL="0" indent="0" algn="just">
              <a:buNone/>
            </a:pPr>
            <a:r>
              <a:rPr lang="ar-SA" dirty="0" smtClean="0"/>
              <a:t> </a:t>
            </a:r>
            <a:r>
              <a:rPr lang="ar-SA" dirty="0"/>
              <a:t>ويستطيع الضيف أن يقيم في بعض الفنادق الأمريكية </a:t>
            </a:r>
            <a:r>
              <a:rPr lang="ar-SA" b="1" dirty="0"/>
              <a:t>مدة شهر كامل </a:t>
            </a:r>
            <a:r>
              <a:rPr lang="ar-SA" dirty="0"/>
              <a:t>ويحصل على كل الخدمات التي يحتاج إليها دون الخروج من الفندق </a:t>
            </a:r>
            <a:r>
              <a:rPr lang="ar-SA" dirty="0" smtClean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03038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301</Words>
  <PresentationFormat>عرض على الشاشة (3:4)‏</PresentationFormat>
  <Paragraphs>13</Paragraphs>
  <Slides>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انقلاب</vt:lpstr>
      <vt:lpstr>الشريحة 1</vt:lpstr>
      <vt:lpstr>الشريحة 2</vt:lpstr>
      <vt:lpstr>الشريحة 3</vt:lpstr>
      <vt:lpstr>الشريحة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SALAM</dc:creator>
  <cp:lastModifiedBy>SALAM</cp:lastModifiedBy>
  <cp:revision>1</cp:revision>
  <dcterms:created xsi:type="dcterms:W3CDTF">2016-03-29T22:49:38Z</dcterms:created>
  <dcterms:modified xsi:type="dcterms:W3CDTF">2016-03-29T22:51:04Z</dcterms:modified>
</cp:coreProperties>
</file>